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handoutMasterIdLst>
    <p:handoutMasterId r:id="rId25"/>
  </p:handoutMasterIdLst>
  <p:sldIdLst>
    <p:sldId id="256" r:id="rId2"/>
    <p:sldId id="359" r:id="rId3"/>
    <p:sldId id="259" r:id="rId4"/>
    <p:sldId id="339" r:id="rId5"/>
    <p:sldId id="337" r:id="rId6"/>
    <p:sldId id="341" r:id="rId7"/>
    <p:sldId id="350" r:id="rId8"/>
    <p:sldId id="271" r:id="rId9"/>
    <p:sldId id="358" r:id="rId10"/>
    <p:sldId id="275" r:id="rId11"/>
    <p:sldId id="343" r:id="rId12"/>
    <p:sldId id="363" r:id="rId13"/>
    <p:sldId id="364" r:id="rId14"/>
    <p:sldId id="365" r:id="rId15"/>
    <p:sldId id="366" r:id="rId16"/>
    <p:sldId id="344" r:id="rId17"/>
    <p:sldId id="278" r:id="rId18"/>
    <p:sldId id="360" r:id="rId19"/>
    <p:sldId id="361" r:id="rId20"/>
    <p:sldId id="345" r:id="rId21"/>
    <p:sldId id="357" r:id="rId22"/>
    <p:sldId id="34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2CA1"/>
    <a:srgbClr val="E0488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43" autoAdjust="0"/>
    <p:restoredTop sz="90818" autoAdjust="0"/>
  </p:normalViewPr>
  <p:slideViewPr>
    <p:cSldViewPr snapToGrid="0" snapToObjects="1">
      <p:cViewPr>
        <p:scale>
          <a:sx n="95" d="100"/>
          <a:sy n="95" d="100"/>
        </p:scale>
        <p:origin x="-780" y="-120"/>
      </p:cViewPr>
      <p:guideLst>
        <p:guide orient="horz" pos="2160"/>
        <p:guide pos="2880"/>
      </p:guideLst>
    </p:cSldViewPr>
  </p:slideViewPr>
  <p:outlineViewPr>
    <p:cViewPr>
      <p:scale>
        <a:sx n="33" d="100"/>
        <a:sy n="33" d="100"/>
      </p:scale>
      <p:origin x="42" y="455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AA37524-110F-3B46-B519-B9368960D655}" type="datetime1">
              <a:rPr lang="en-US" smtClean="0"/>
              <a:t>6/20/2013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2A34757-3950-694C-933F-875480C4832C}" type="slidenum">
              <a:rPr lang="en-US" smtClean="0"/>
              <a:t>‹#›</a:t>
            </a:fld>
            <a:endParaRPr lang="en-US"/>
          </a:p>
        </p:txBody>
      </p:sp>
    </p:spTree>
    <p:extLst>
      <p:ext uri="{BB962C8B-B14F-4D97-AF65-F5344CB8AC3E}">
        <p14:creationId xmlns:p14="http://schemas.microsoft.com/office/powerpoint/2010/main" val="329975078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0D4A1DA-6C43-7047-8B74-A6D4653AABA1}" type="datetime1">
              <a:rPr lang="en-US" smtClean="0"/>
              <a:t>6/20/2013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A8DE40B-E80E-324E-A1A5-0C69F7475A0F}" type="slidenum">
              <a:rPr lang="en-US" smtClean="0"/>
              <a:t>‹#›</a:t>
            </a:fld>
            <a:endParaRPr lang="en-US"/>
          </a:p>
        </p:txBody>
      </p:sp>
    </p:spTree>
    <p:extLst>
      <p:ext uri="{BB962C8B-B14F-4D97-AF65-F5344CB8AC3E}">
        <p14:creationId xmlns:p14="http://schemas.microsoft.com/office/powerpoint/2010/main" val="428500787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en.wikipedia.org/wiki/Astronomy" TargetMode="External"/><Relationship Id="rId7" Type="http://schemas.openxmlformats.org/officeDocument/2006/relationships/hyperlink" Target="http://en.wikipedia.org/wiki/Miles" TargetMode="External"/><Relationship Id="rId2" Type="http://schemas.openxmlformats.org/officeDocument/2006/relationships/slide" Target="../slides/slide3.xml"/><Relationship Id="rId1" Type="http://schemas.openxmlformats.org/officeDocument/2006/relationships/notesMaster" Target="../notesMasters/notesMaster1.xml"/><Relationship Id="rId6" Type="http://schemas.openxmlformats.org/officeDocument/2006/relationships/hyperlink" Target="http://en.wikipedia.org/wiki/Kilometre" TargetMode="External"/><Relationship Id="rId5" Type="http://schemas.openxmlformats.org/officeDocument/2006/relationships/hyperlink" Target="http://en.wikipedia.org/wiki/Orders_of_magnitude_(numbers)" TargetMode="External"/><Relationship Id="rId4" Type="http://schemas.openxmlformats.org/officeDocument/2006/relationships/hyperlink" Target="http://en.wikipedia.org/wiki/Light-year"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A8DE40B-E80E-324E-A1A5-0C69F7475A0F}" type="slidenum">
              <a:rPr lang="en-US" smtClean="0"/>
              <a:t>1</a:t>
            </a:fld>
            <a:endParaRPr lang="en-US"/>
          </a:p>
        </p:txBody>
      </p:sp>
    </p:spTree>
    <p:extLst>
      <p:ext uri="{BB962C8B-B14F-4D97-AF65-F5344CB8AC3E}">
        <p14:creationId xmlns:p14="http://schemas.microsoft.com/office/powerpoint/2010/main" val="36139127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t>-model of the 850micron</a:t>
            </a:r>
            <a:r>
              <a:rPr lang="en-US" sz="1100" baseline="0" dirty="0" smtClean="0"/>
              <a:t> continuum emission from APEX/LABOCA ~ 19”</a:t>
            </a:r>
          </a:p>
          <a:p>
            <a:pPr marL="0" marR="0" lvl="2" indent="0" algn="l" defTabSz="457200" rtl="0" eaLnBrk="1" fontAlgn="auto" latinLnBrk="0" hangingPunct="1">
              <a:lnSpc>
                <a:spcPct val="100000"/>
              </a:lnSpc>
              <a:spcBef>
                <a:spcPts val="0"/>
              </a:spcBef>
              <a:spcAft>
                <a:spcPts val="0"/>
              </a:spcAft>
              <a:buClrTx/>
              <a:buSzTx/>
              <a:buFontTx/>
              <a:buNone/>
              <a:tabLst/>
              <a:defRPr/>
            </a:pPr>
            <a:r>
              <a:rPr lang="en-US" sz="1100" dirty="0" smtClean="0"/>
              <a:t>-Centrally heated sphere with </a:t>
            </a:r>
            <a:r>
              <a:rPr lang="en-US" sz="1100" i="1" dirty="0" smtClean="0"/>
              <a:t>n</a:t>
            </a:r>
            <a:r>
              <a:rPr lang="en-US" sz="1100" dirty="0" smtClean="0"/>
              <a:t>(r) ~ r</a:t>
            </a:r>
            <a:r>
              <a:rPr lang="en-US" sz="1100" baseline="30000" dirty="0" smtClean="0"/>
              <a:t> -1.5</a:t>
            </a:r>
            <a:endParaRPr lang="en-US" sz="1100" dirty="0" smtClean="0"/>
          </a:p>
          <a:p>
            <a:r>
              <a:rPr lang="en-US" sz="1100" dirty="0" smtClean="0"/>
              <a:t>-model gives</a:t>
            </a:r>
            <a:r>
              <a:rPr lang="en-US" sz="1100" baseline="0" dirty="0" smtClean="0"/>
              <a:t> densities of 9e4 and 9e5 cm-3 for inner and outer regions</a:t>
            </a:r>
          </a:p>
          <a:p>
            <a:r>
              <a:rPr lang="en-US" sz="1100" baseline="0" dirty="0" smtClean="0"/>
              <a:t>-model gives temperatures of 72 and 38 K for inner and outer regions</a:t>
            </a:r>
          </a:p>
        </p:txBody>
      </p:sp>
      <p:sp>
        <p:nvSpPr>
          <p:cNvPr id="4" name="Slide Number Placeholder 3"/>
          <p:cNvSpPr>
            <a:spLocks noGrp="1"/>
          </p:cNvSpPr>
          <p:nvPr>
            <p:ph type="sldNum" sz="quarter" idx="10"/>
          </p:nvPr>
        </p:nvSpPr>
        <p:spPr/>
        <p:txBody>
          <a:bodyPr/>
          <a:lstStyle/>
          <a:p>
            <a:fld id="{5A3BAF84-80BD-4B42-BD87-267297E3D274}" type="slidenum">
              <a:rPr lang="en-US" smtClean="0"/>
              <a:t>10</a:t>
            </a:fld>
            <a:endParaRPr lang="en-US"/>
          </a:p>
        </p:txBody>
      </p:sp>
    </p:spTree>
    <p:extLst>
      <p:ext uri="{BB962C8B-B14F-4D97-AF65-F5344CB8AC3E}">
        <p14:creationId xmlns:p14="http://schemas.microsoft.com/office/powerpoint/2010/main" val="988067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smtClean="0">
                <a:sym typeface="Wingdings"/>
              </a:rPr>
              <a:t>outer</a:t>
            </a:r>
            <a:r>
              <a:rPr lang="en-US" sz="1100" baseline="0" dirty="0" smtClean="0">
                <a:sym typeface="Wingdings"/>
              </a:rPr>
              <a:t>  -6km/s    inner  -7.5km/s</a:t>
            </a:r>
          </a:p>
          <a:p>
            <a:pPr>
              <a:lnSpc>
                <a:spcPct val="150000"/>
              </a:lnSpc>
            </a:pPr>
            <a:r>
              <a:rPr lang="en-US" sz="1100" dirty="0" smtClean="0"/>
              <a:t>Although the spatial structure from NGC 6334 I core is not resolved, the LVG analysis reveals the presence of two kinematical components in the spectra</a:t>
            </a:r>
          </a:p>
          <a:p>
            <a:pPr>
              <a:lnSpc>
                <a:spcPct val="150000"/>
              </a:lnSpc>
            </a:pPr>
            <a:r>
              <a:rPr lang="en-US" sz="1100" dirty="0" smtClean="0"/>
              <a:t>Results from LVG analysis are also consistent with the envelope radial structure</a:t>
            </a:r>
          </a:p>
          <a:p>
            <a:pPr>
              <a:lnSpc>
                <a:spcPct val="150000"/>
              </a:lnSpc>
            </a:pPr>
            <a:r>
              <a:rPr lang="en-US" sz="1100" dirty="0" smtClean="0"/>
              <a:t>Red-shifted asymmetry in the molecular line spectra suggest expansion of the molecular gas</a:t>
            </a:r>
          </a:p>
          <a:p>
            <a:pPr>
              <a:buFont typeface="Wingdings" charset="2"/>
              <a:buNone/>
            </a:pPr>
            <a:r>
              <a:rPr lang="en-US" sz="1100" dirty="0" smtClean="0"/>
              <a:t>We estimate velocities of -6.0 km/s and -7.5km/s corresponding  to emission from the outer and inner envelope, respectively</a:t>
            </a:r>
          </a:p>
          <a:p>
            <a:pPr>
              <a:buFont typeface="Wingdings" charset="2"/>
              <a:buNone/>
            </a:pPr>
            <a:endParaRPr lang="en-US" sz="11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smtClean="0"/>
              <a:t>APEX</a:t>
            </a:r>
            <a:r>
              <a:rPr lang="en-US" sz="1100" baseline="0" dirty="0" smtClean="0"/>
              <a:t>/LABOCA HPBW ~ 19 </a:t>
            </a:r>
            <a:r>
              <a:rPr lang="en-US" sz="1100" baseline="0" dirty="0" err="1" smtClean="0"/>
              <a:t>arcsec</a:t>
            </a:r>
            <a:r>
              <a:rPr lang="en-US" sz="1100" baseline="0" dirty="0" smtClean="0"/>
              <a:t> ; </a:t>
            </a:r>
            <a:r>
              <a:rPr lang="en-US" sz="1100" dirty="0" smtClean="0"/>
              <a:t>HIFI</a:t>
            </a:r>
            <a:r>
              <a:rPr lang="en-US" sz="1100" baseline="0" dirty="0" smtClean="0"/>
              <a:t> HPBW ~ 18 – 42 </a:t>
            </a:r>
            <a:r>
              <a:rPr lang="en-US" sz="1100" baseline="0" dirty="0" err="1" smtClean="0"/>
              <a:t>arcsec</a:t>
            </a:r>
            <a:endParaRPr lang="en-US" sz="1100" dirty="0" smtClean="0"/>
          </a:p>
          <a:p>
            <a:r>
              <a:rPr lang="en-US" sz="1100" baseline="0" dirty="0" smtClean="0"/>
              <a:t>Gaussian fits suggested a velocity gradient in the envelope </a:t>
            </a:r>
            <a:r>
              <a:rPr lang="en-US" sz="1100" baseline="0" dirty="0" err="1" smtClean="0"/>
              <a:t>emssion</a:t>
            </a:r>
            <a:endParaRPr lang="en-US" sz="1100" dirty="0" smtClean="0"/>
          </a:p>
        </p:txBody>
      </p:sp>
      <p:sp>
        <p:nvSpPr>
          <p:cNvPr id="4" name="Slide Number Placeholder 3"/>
          <p:cNvSpPr>
            <a:spLocks noGrp="1"/>
          </p:cNvSpPr>
          <p:nvPr>
            <p:ph type="sldNum" sz="quarter" idx="10"/>
          </p:nvPr>
        </p:nvSpPr>
        <p:spPr/>
        <p:txBody>
          <a:bodyPr/>
          <a:lstStyle/>
          <a:p>
            <a:fld id="{5A3BAF84-80BD-4B42-BD87-267297E3D274}" type="slidenum">
              <a:rPr lang="en-US" smtClean="0"/>
              <a:t>11</a:t>
            </a:fld>
            <a:endParaRPr lang="en-US"/>
          </a:p>
        </p:txBody>
      </p:sp>
    </p:spTree>
    <p:extLst>
      <p:ext uri="{BB962C8B-B14F-4D97-AF65-F5344CB8AC3E}">
        <p14:creationId xmlns:p14="http://schemas.microsoft.com/office/powerpoint/2010/main" val="22763459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50000"/>
              </a:lnSpc>
            </a:pPr>
            <a:r>
              <a:rPr lang="en-US" sz="1100" dirty="0" smtClean="0"/>
              <a:t>Although the spatial structure from NGC 6334 I core is not resolved, the LVG analysis reveals the presence of two kinematical components in the spectra</a:t>
            </a:r>
          </a:p>
          <a:p>
            <a:pPr>
              <a:lnSpc>
                <a:spcPct val="150000"/>
              </a:lnSpc>
            </a:pPr>
            <a:r>
              <a:rPr lang="en-US" sz="1100" dirty="0" smtClean="0"/>
              <a:t>Results from LVG analysis are also consistent with the envelope radial structure</a:t>
            </a:r>
          </a:p>
          <a:p>
            <a:pPr>
              <a:lnSpc>
                <a:spcPct val="150000"/>
              </a:lnSpc>
            </a:pPr>
            <a:r>
              <a:rPr lang="en-US" sz="1100" dirty="0" smtClean="0"/>
              <a:t>Red-shifted asymmetry in the molecular line spectra suggest expansion of the molecular gas</a:t>
            </a:r>
          </a:p>
          <a:p>
            <a:pPr>
              <a:buFont typeface="Wingdings" charset="2"/>
              <a:buNone/>
            </a:pPr>
            <a:r>
              <a:rPr lang="en-US" sz="1100" dirty="0" smtClean="0"/>
              <a:t>We estimate velocities of -6.0 km/s and -7.5km/s corresponding  to emission from the outer and inner envelope, respectively</a:t>
            </a:r>
          </a:p>
          <a:p>
            <a:pPr>
              <a:buFont typeface="Wingdings" charset="2"/>
              <a:buNone/>
            </a:pPr>
            <a:endParaRPr lang="en-US" sz="11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smtClean="0"/>
              <a:t>APEX</a:t>
            </a:r>
            <a:r>
              <a:rPr lang="en-US" sz="1100" baseline="0" dirty="0" smtClean="0"/>
              <a:t>/LABOCA HPBW ~ 19 </a:t>
            </a:r>
            <a:r>
              <a:rPr lang="en-US" sz="1100" baseline="0" dirty="0" err="1" smtClean="0"/>
              <a:t>arcsec</a:t>
            </a:r>
            <a:r>
              <a:rPr lang="en-US" sz="1100" baseline="0" dirty="0" smtClean="0"/>
              <a:t> ; </a:t>
            </a:r>
            <a:r>
              <a:rPr lang="en-US" sz="1100" dirty="0" smtClean="0"/>
              <a:t>HIFI</a:t>
            </a:r>
            <a:r>
              <a:rPr lang="en-US" sz="1100" baseline="0" dirty="0" smtClean="0"/>
              <a:t> HPBW ~ 18 – 42 </a:t>
            </a:r>
            <a:r>
              <a:rPr lang="en-US" sz="1100" baseline="0" dirty="0" err="1" smtClean="0"/>
              <a:t>arcsec</a:t>
            </a:r>
            <a:endParaRPr lang="en-US" sz="1100" dirty="0" smtClean="0"/>
          </a:p>
          <a:p>
            <a:r>
              <a:rPr lang="en-US" sz="1100" baseline="0" dirty="0" smtClean="0"/>
              <a:t>Gaussian fits suggested a velocity gradient in the envelope </a:t>
            </a:r>
            <a:r>
              <a:rPr lang="en-US" sz="1100" baseline="0" dirty="0" err="1" smtClean="0"/>
              <a:t>emssion</a:t>
            </a:r>
            <a:endParaRPr lang="en-US" sz="1100" dirty="0" smtClean="0"/>
          </a:p>
        </p:txBody>
      </p:sp>
      <p:sp>
        <p:nvSpPr>
          <p:cNvPr id="4" name="Slide Number Placeholder 3"/>
          <p:cNvSpPr>
            <a:spLocks noGrp="1"/>
          </p:cNvSpPr>
          <p:nvPr>
            <p:ph type="sldNum" sz="quarter" idx="10"/>
          </p:nvPr>
        </p:nvSpPr>
        <p:spPr/>
        <p:txBody>
          <a:bodyPr/>
          <a:lstStyle/>
          <a:p>
            <a:fld id="{5A3BAF84-80BD-4B42-BD87-267297E3D274}" type="slidenum">
              <a:rPr lang="en-US" smtClean="0"/>
              <a:t>12</a:t>
            </a:fld>
            <a:endParaRPr lang="en-US"/>
          </a:p>
        </p:txBody>
      </p:sp>
    </p:spTree>
    <p:extLst>
      <p:ext uri="{BB962C8B-B14F-4D97-AF65-F5344CB8AC3E}">
        <p14:creationId xmlns:p14="http://schemas.microsoft.com/office/powerpoint/2010/main" val="22763459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50000"/>
              </a:lnSpc>
            </a:pPr>
            <a:r>
              <a:rPr lang="en-US" sz="1100" dirty="0" smtClean="0"/>
              <a:t>Although the spatial structure from NGC 6334 I core is not resolved, the LVG analysis reveals the presence of two kinematical components in the spectra</a:t>
            </a:r>
          </a:p>
          <a:p>
            <a:pPr>
              <a:lnSpc>
                <a:spcPct val="150000"/>
              </a:lnSpc>
            </a:pPr>
            <a:r>
              <a:rPr lang="en-US" sz="1100" dirty="0" smtClean="0"/>
              <a:t>Results from LVG analysis are also consistent with the envelope radial structure</a:t>
            </a:r>
          </a:p>
          <a:p>
            <a:pPr>
              <a:lnSpc>
                <a:spcPct val="150000"/>
              </a:lnSpc>
            </a:pPr>
            <a:r>
              <a:rPr lang="en-US" sz="1100" dirty="0" smtClean="0"/>
              <a:t>Red-shifted asymmetry in the molecular line spectra suggest expansion of the molecular gas</a:t>
            </a:r>
          </a:p>
          <a:p>
            <a:pPr>
              <a:buFont typeface="Wingdings" charset="2"/>
              <a:buNone/>
            </a:pPr>
            <a:r>
              <a:rPr lang="en-US" sz="1100" dirty="0" smtClean="0"/>
              <a:t>We estimate velocities of -6.0 km/s and -7.5km/s corresponding  to emission from the outer and inner envelope, respectively</a:t>
            </a:r>
          </a:p>
          <a:p>
            <a:pPr>
              <a:buFont typeface="Wingdings" charset="2"/>
              <a:buNone/>
            </a:pPr>
            <a:endParaRPr lang="en-US" sz="11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smtClean="0"/>
              <a:t>APEX</a:t>
            </a:r>
            <a:r>
              <a:rPr lang="en-US" sz="1100" baseline="0" dirty="0" smtClean="0"/>
              <a:t>/LABOCA HPBW ~ 19 </a:t>
            </a:r>
            <a:r>
              <a:rPr lang="en-US" sz="1100" baseline="0" dirty="0" err="1" smtClean="0"/>
              <a:t>arcsec</a:t>
            </a:r>
            <a:r>
              <a:rPr lang="en-US" sz="1100" baseline="0" dirty="0" smtClean="0"/>
              <a:t> ; </a:t>
            </a:r>
            <a:r>
              <a:rPr lang="en-US" sz="1100" dirty="0" smtClean="0"/>
              <a:t>HIFI</a:t>
            </a:r>
            <a:r>
              <a:rPr lang="en-US" sz="1100" baseline="0" dirty="0" smtClean="0"/>
              <a:t> HPBW ~ 18 – 42 </a:t>
            </a:r>
            <a:r>
              <a:rPr lang="en-US" sz="1100" baseline="0" dirty="0" err="1" smtClean="0"/>
              <a:t>arcsec</a:t>
            </a:r>
            <a:endParaRPr lang="en-US" sz="1100" dirty="0" smtClean="0"/>
          </a:p>
          <a:p>
            <a:r>
              <a:rPr lang="en-US" sz="1100" baseline="0" dirty="0" smtClean="0"/>
              <a:t>Gaussian fits suggested a velocity gradient in the envelope </a:t>
            </a:r>
            <a:r>
              <a:rPr lang="en-US" sz="1100" baseline="0" dirty="0" err="1" smtClean="0"/>
              <a:t>emssion</a:t>
            </a:r>
            <a:endParaRPr lang="en-US" sz="1100" dirty="0" smtClean="0"/>
          </a:p>
        </p:txBody>
      </p:sp>
      <p:sp>
        <p:nvSpPr>
          <p:cNvPr id="4" name="Slide Number Placeholder 3"/>
          <p:cNvSpPr>
            <a:spLocks noGrp="1"/>
          </p:cNvSpPr>
          <p:nvPr>
            <p:ph type="sldNum" sz="quarter" idx="10"/>
          </p:nvPr>
        </p:nvSpPr>
        <p:spPr/>
        <p:txBody>
          <a:bodyPr/>
          <a:lstStyle/>
          <a:p>
            <a:fld id="{5A3BAF84-80BD-4B42-BD87-267297E3D274}" type="slidenum">
              <a:rPr lang="en-US" smtClean="0"/>
              <a:t>13</a:t>
            </a:fld>
            <a:endParaRPr lang="en-US"/>
          </a:p>
        </p:txBody>
      </p:sp>
    </p:spTree>
    <p:extLst>
      <p:ext uri="{BB962C8B-B14F-4D97-AF65-F5344CB8AC3E}">
        <p14:creationId xmlns:p14="http://schemas.microsoft.com/office/powerpoint/2010/main" val="22763459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smtClean="0">
                <a:sym typeface="Wingdings"/>
              </a:rPr>
              <a:t>outer</a:t>
            </a:r>
            <a:r>
              <a:rPr lang="en-US" sz="1100" baseline="0" smtClean="0">
                <a:sym typeface="Wingdings"/>
              </a:rPr>
              <a:t>  -6km/s    inner  -7.5km/s</a:t>
            </a:r>
          </a:p>
          <a:p>
            <a:pPr>
              <a:lnSpc>
                <a:spcPct val="150000"/>
              </a:lnSpc>
            </a:pPr>
            <a:r>
              <a:rPr lang="en-US" sz="1100" smtClean="0"/>
              <a:t>Although </a:t>
            </a:r>
            <a:r>
              <a:rPr lang="en-US" sz="1100" dirty="0" smtClean="0"/>
              <a:t>the spatial structure from NGC 6334 I core is not resolved, the LVG analysis reveals the presence of two kinematical components in the spectra</a:t>
            </a:r>
          </a:p>
          <a:p>
            <a:pPr>
              <a:lnSpc>
                <a:spcPct val="150000"/>
              </a:lnSpc>
            </a:pPr>
            <a:r>
              <a:rPr lang="en-US" sz="1100" dirty="0" smtClean="0"/>
              <a:t>Results from LVG analysis are also consistent with the envelope radial structure</a:t>
            </a:r>
          </a:p>
          <a:p>
            <a:pPr>
              <a:lnSpc>
                <a:spcPct val="150000"/>
              </a:lnSpc>
            </a:pPr>
            <a:r>
              <a:rPr lang="en-US" sz="1100" dirty="0" smtClean="0"/>
              <a:t>Red-shifted asymmetry in the molecular line spectra suggest expansion of the molecular gas</a:t>
            </a:r>
          </a:p>
          <a:p>
            <a:pPr>
              <a:buFont typeface="Wingdings" charset="2"/>
              <a:buNone/>
            </a:pPr>
            <a:r>
              <a:rPr lang="en-US" sz="1100" dirty="0" smtClean="0"/>
              <a:t>We estimate velocities of -6.0 km/s and -7.5km/s corresponding  to emission from the outer and inner envelope, respectively</a:t>
            </a:r>
          </a:p>
          <a:p>
            <a:pPr>
              <a:buFont typeface="Wingdings" charset="2"/>
              <a:buNone/>
            </a:pPr>
            <a:endParaRPr lang="en-US" sz="11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smtClean="0"/>
              <a:t>APEX</a:t>
            </a:r>
            <a:r>
              <a:rPr lang="en-US" sz="1100" baseline="0" dirty="0" smtClean="0"/>
              <a:t>/LABOCA HPBW ~ 19 </a:t>
            </a:r>
            <a:r>
              <a:rPr lang="en-US" sz="1100" baseline="0" dirty="0" err="1" smtClean="0"/>
              <a:t>arcsec</a:t>
            </a:r>
            <a:r>
              <a:rPr lang="en-US" sz="1100" baseline="0" dirty="0" smtClean="0"/>
              <a:t> ; </a:t>
            </a:r>
            <a:r>
              <a:rPr lang="en-US" sz="1100" dirty="0" smtClean="0"/>
              <a:t>HIFI</a:t>
            </a:r>
            <a:r>
              <a:rPr lang="en-US" sz="1100" baseline="0" dirty="0" smtClean="0"/>
              <a:t> HPBW ~ 18 – 42 </a:t>
            </a:r>
            <a:r>
              <a:rPr lang="en-US" sz="1100" baseline="0" dirty="0" err="1" smtClean="0"/>
              <a:t>arcsec</a:t>
            </a:r>
            <a:endParaRPr lang="en-US" sz="1100" dirty="0" smtClean="0"/>
          </a:p>
          <a:p>
            <a:r>
              <a:rPr lang="en-US" sz="1100" baseline="0" dirty="0" smtClean="0"/>
              <a:t>Gaussian fits suggested a velocity gradient in the envelope </a:t>
            </a:r>
            <a:r>
              <a:rPr lang="en-US" sz="1100" baseline="0" dirty="0" err="1" smtClean="0"/>
              <a:t>emssion</a:t>
            </a:r>
            <a:endParaRPr lang="en-US" sz="1100" dirty="0" smtClean="0"/>
          </a:p>
        </p:txBody>
      </p:sp>
      <p:sp>
        <p:nvSpPr>
          <p:cNvPr id="4" name="Slide Number Placeholder 3"/>
          <p:cNvSpPr>
            <a:spLocks noGrp="1"/>
          </p:cNvSpPr>
          <p:nvPr>
            <p:ph type="sldNum" sz="quarter" idx="10"/>
          </p:nvPr>
        </p:nvSpPr>
        <p:spPr/>
        <p:txBody>
          <a:bodyPr/>
          <a:lstStyle/>
          <a:p>
            <a:fld id="{5A3BAF84-80BD-4B42-BD87-267297E3D274}" type="slidenum">
              <a:rPr lang="en-US" smtClean="0"/>
              <a:t>14</a:t>
            </a:fld>
            <a:endParaRPr lang="en-US"/>
          </a:p>
        </p:txBody>
      </p:sp>
    </p:spTree>
    <p:extLst>
      <p:ext uri="{BB962C8B-B14F-4D97-AF65-F5344CB8AC3E}">
        <p14:creationId xmlns:p14="http://schemas.microsoft.com/office/powerpoint/2010/main" val="22763459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smtClean="0">
                <a:sym typeface="Wingdings"/>
              </a:rPr>
              <a:t>outer</a:t>
            </a:r>
            <a:r>
              <a:rPr lang="en-US" sz="1100" baseline="0" dirty="0" smtClean="0">
                <a:sym typeface="Wingdings"/>
              </a:rPr>
              <a:t>  -6km/s    inner  -7.5km/s</a:t>
            </a:r>
          </a:p>
          <a:p>
            <a:pPr marL="0" marR="0" indent="0" algn="l" defTabSz="457200" rtl="0" eaLnBrk="1" fontAlgn="auto" latinLnBrk="0" hangingPunct="1">
              <a:lnSpc>
                <a:spcPct val="150000"/>
              </a:lnSpc>
              <a:spcBef>
                <a:spcPts val="0"/>
              </a:spcBef>
              <a:spcAft>
                <a:spcPts val="0"/>
              </a:spcAft>
              <a:buClrTx/>
              <a:buSzTx/>
              <a:buFontTx/>
              <a:buNone/>
              <a:tabLst/>
              <a:defRPr/>
            </a:pPr>
            <a:r>
              <a:rPr lang="en-US" sz="1100" dirty="0" smtClean="0"/>
              <a:t>We estimate velocities of -6.0 km/s and -7.5km/s corresponding  to emission from the outer and inner envelope, respectively</a:t>
            </a:r>
          </a:p>
          <a:p>
            <a:pPr>
              <a:lnSpc>
                <a:spcPct val="150000"/>
              </a:lnSpc>
            </a:pPr>
            <a:r>
              <a:rPr lang="en-US" sz="1100" dirty="0" smtClean="0"/>
              <a:t>Although the spatial structure from NGC 6334 I core is not resolved, the LVG analysis reveals the presence of two kinematical components in the spectra</a:t>
            </a:r>
          </a:p>
          <a:p>
            <a:pPr>
              <a:lnSpc>
                <a:spcPct val="150000"/>
              </a:lnSpc>
            </a:pPr>
            <a:r>
              <a:rPr lang="en-US" sz="1100" dirty="0" smtClean="0"/>
              <a:t>Results from LVG analysis are also consistent with the envelope radial structure</a:t>
            </a:r>
          </a:p>
          <a:p>
            <a:pPr>
              <a:lnSpc>
                <a:spcPct val="150000"/>
              </a:lnSpc>
            </a:pPr>
            <a:r>
              <a:rPr lang="en-US" sz="1100" dirty="0" smtClean="0"/>
              <a:t>Red-shifted asymmetry in the molecular line spectra suggest expansion of the molecular gas</a:t>
            </a:r>
          </a:p>
          <a:p>
            <a:pPr>
              <a:buFont typeface="Wingdings" charset="2"/>
              <a:buNone/>
            </a:pPr>
            <a:endParaRPr lang="en-US" sz="11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smtClean="0"/>
              <a:t>APEX</a:t>
            </a:r>
            <a:r>
              <a:rPr lang="en-US" sz="1100" baseline="0" dirty="0" smtClean="0"/>
              <a:t>/LABOCA HPBW ~ 19 </a:t>
            </a:r>
            <a:r>
              <a:rPr lang="en-US" sz="1100" baseline="0" dirty="0" err="1" smtClean="0"/>
              <a:t>arcsec</a:t>
            </a:r>
            <a:r>
              <a:rPr lang="en-US" sz="1100" baseline="0" dirty="0" smtClean="0"/>
              <a:t> ; </a:t>
            </a:r>
            <a:r>
              <a:rPr lang="en-US" sz="1100" dirty="0" smtClean="0"/>
              <a:t>HIFI</a:t>
            </a:r>
            <a:r>
              <a:rPr lang="en-US" sz="1100" baseline="0" dirty="0" smtClean="0"/>
              <a:t> HPBW ~ 18 – 42 </a:t>
            </a:r>
            <a:r>
              <a:rPr lang="en-US" sz="1100" baseline="0" dirty="0" err="1" smtClean="0"/>
              <a:t>arcsec</a:t>
            </a:r>
            <a:endParaRPr lang="en-US" sz="1100" dirty="0" smtClean="0"/>
          </a:p>
          <a:p>
            <a:r>
              <a:rPr lang="en-US" sz="1100" baseline="0" dirty="0" smtClean="0"/>
              <a:t>Gaussian fits suggested a velocity gradient in the envelope </a:t>
            </a:r>
            <a:r>
              <a:rPr lang="en-US" sz="1100" baseline="0" dirty="0" err="1" smtClean="0"/>
              <a:t>emssion</a:t>
            </a:r>
            <a:endParaRPr lang="en-US" sz="1100" dirty="0" smtClean="0"/>
          </a:p>
        </p:txBody>
      </p:sp>
      <p:sp>
        <p:nvSpPr>
          <p:cNvPr id="4" name="Slide Number Placeholder 3"/>
          <p:cNvSpPr>
            <a:spLocks noGrp="1"/>
          </p:cNvSpPr>
          <p:nvPr>
            <p:ph type="sldNum" sz="quarter" idx="10"/>
          </p:nvPr>
        </p:nvSpPr>
        <p:spPr/>
        <p:txBody>
          <a:bodyPr/>
          <a:lstStyle/>
          <a:p>
            <a:fld id="{5A3BAF84-80BD-4B42-BD87-267297E3D274}" type="slidenum">
              <a:rPr lang="en-US" smtClean="0"/>
              <a:t>15</a:t>
            </a:fld>
            <a:endParaRPr lang="en-US"/>
          </a:p>
        </p:txBody>
      </p:sp>
    </p:spTree>
    <p:extLst>
      <p:ext uri="{BB962C8B-B14F-4D97-AF65-F5344CB8AC3E}">
        <p14:creationId xmlns:p14="http://schemas.microsoft.com/office/powerpoint/2010/main" val="22763459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t>Consistent with</a:t>
            </a:r>
            <a:r>
              <a:rPr lang="en-US" sz="1100" baseline="0" dirty="0" smtClean="0"/>
              <a:t> the chemical network of these three molecules</a:t>
            </a:r>
          </a:p>
          <a:p>
            <a:r>
              <a:rPr lang="en-US" sz="1100" baseline="0" dirty="0" smtClean="0"/>
              <a:t>[CO]/[H2] ratio is higher than the standard dense cloud value</a:t>
            </a:r>
            <a:endParaRPr lang="en-US" sz="1100" dirty="0"/>
          </a:p>
        </p:txBody>
      </p:sp>
      <p:sp>
        <p:nvSpPr>
          <p:cNvPr id="4" name="Slide Number Placeholder 3"/>
          <p:cNvSpPr>
            <a:spLocks noGrp="1"/>
          </p:cNvSpPr>
          <p:nvPr>
            <p:ph type="sldNum" sz="quarter" idx="10"/>
          </p:nvPr>
        </p:nvSpPr>
        <p:spPr/>
        <p:txBody>
          <a:bodyPr/>
          <a:lstStyle/>
          <a:p>
            <a:fld id="{6A8DE40B-E80E-324E-A1A5-0C69F7475A0F}" type="slidenum">
              <a:rPr lang="en-US" smtClean="0"/>
              <a:t>16</a:t>
            </a:fld>
            <a:endParaRPr lang="en-US"/>
          </a:p>
        </p:txBody>
      </p:sp>
    </p:spTree>
    <p:extLst>
      <p:ext uri="{BB962C8B-B14F-4D97-AF65-F5344CB8AC3E}">
        <p14:creationId xmlns:p14="http://schemas.microsoft.com/office/powerpoint/2010/main" val="14061912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kern="1200" dirty="0" smtClean="0">
                <a:solidFill>
                  <a:schemeClr val="tx1"/>
                </a:solidFill>
                <a:latin typeface="+mn-lt"/>
                <a:ea typeface="+mn-ea"/>
                <a:cs typeface="+mn-cs"/>
              </a:rPr>
              <a:t>Network contains 6089 unique chemical reactions, in total 6467 rate coefficients,</a:t>
            </a:r>
            <a:r>
              <a:rPr lang="en-US" sz="1100" kern="1200" baseline="0" dirty="0" smtClean="0">
                <a:solidFill>
                  <a:schemeClr val="tx1"/>
                </a:solidFill>
                <a:latin typeface="+mn-lt"/>
                <a:ea typeface="+mn-ea"/>
                <a:cs typeface="+mn-cs"/>
              </a:rPr>
              <a:t> and t</a:t>
            </a:r>
            <a:r>
              <a:rPr lang="en-US" sz="1100" kern="1200" dirty="0" smtClean="0">
                <a:solidFill>
                  <a:schemeClr val="tx1"/>
                </a:solidFill>
                <a:latin typeface="+mn-lt"/>
                <a:ea typeface="+mn-ea"/>
                <a:cs typeface="+mn-cs"/>
              </a:rPr>
              <a:t>hese reactions involve 474 different species</a:t>
            </a:r>
            <a:r>
              <a:rPr lang="en-US" sz="1100" kern="1200" baseline="0" dirty="0" smtClean="0">
                <a:solidFill>
                  <a:schemeClr val="tx1"/>
                </a:solidFill>
                <a:latin typeface="+mn-lt"/>
                <a:ea typeface="+mn-ea"/>
                <a:cs typeface="+mn-cs"/>
              </a:rPr>
              <a:t> </a:t>
            </a:r>
          </a:p>
          <a:p>
            <a:r>
              <a:rPr lang="en-US" sz="1100" dirty="0" smtClean="0"/>
              <a:t>T</a:t>
            </a:r>
            <a:r>
              <a:rPr lang="en-US" sz="1100" baseline="0" dirty="0" smtClean="0"/>
              <a:t> = 10 – 300 K</a:t>
            </a:r>
          </a:p>
          <a:p>
            <a:r>
              <a:rPr lang="en-US" sz="1100" baseline="0" dirty="0" smtClean="0"/>
              <a:t>Nahoon code uses the network to compute the chemical evolution at a fixed temperature, density, and CR ionization rate</a:t>
            </a:r>
          </a:p>
          <a:p>
            <a:endParaRPr lang="en-US" sz="1100" dirty="0"/>
          </a:p>
        </p:txBody>
      </p:sp>
      <p:sp>
        <p:nvSpPr>
          <p:cNvPr id="4" name="Slide Number Placeholder 3"/>
          <p:cNvSpPr>
            <a:spLocks noGrp="1"/>
          </p:cNvSpPr>
          <p:nvPr>
            <p:ph type="sldNum" sz="quarter" idx="10"/>
          </p:nvPr>
        </p:nvSpPr>
        <p:spPr/>
        <p:txBody>
          <a:bodyPr/>
          <a:lstStyle/>
          <a:p>
            <a:fld id="{5A3BAF84-80BD-4B42-BD87-267297E3D274}" type="slidenum">
              <a:rPr lang="en-US" smtClean="0"/>
              <a:t>17</a:t>
            </a:fld>
            <a:endParaRPr lang="en-US"/>
          </a:p>
        </p:txBody>
      </p:sp>
    </p:spTree>
    <p:extLst>
      <p:ext uri="{BB962C8B-B14F-4D97-AF65-F5344CB8AC3E}">
        <p14:creationId xmlns:p14="http://schemas.microsoft.com/office/powerpoint/2010/main" val="25514444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t>CR</a:t>
            </a:r>
            <a:r>
              <a:rPr lang="en-US" sz="1100" baseline="0" dirty="0" smtClean="0"/>
              <a:t> ionization rate in the outer envelope is about twice the CR ionization rate in the inner envelope</a:t>
            </a:r>
          </a:p>
          <a:p>
            <a:r>
              <a:rPr lang="en-US" sz="1100" baseline="0" dirty="0" smtClean="0"/>
              <a:t>Errors for [HCO+]/[N2H+] ratio from Nahoon is assuming a ~ 20% uncertainty in the model</a:t>
            </a:r>
          </a:p>
        </p:txBody>
      </p:sp>
      <p:sp>
        <p:nvSpPr>
          <p:cNvPr id="4" name="Slide Number Placeholder 3"/>
          <p:cNvSpPr>
            <a:spLocks noGrp="1"/>
          </p:cNvSpPr>
          <p:nvPr>
            <p:ph type="sldNum" sz="quarter" idx="10"/>
          </p:nvPr>
        </p:nvSpPr>
        <p:spPr/>
        <p:txBody>
          <a:bodyPr/>
          <a:lstStyle/>
          <a:p>
            <a:fld id="{5A3BAF84-80BD-4B42-BD87-267297E3D274}" type="slidenum">
              <a:rPr lang="en-US" smtClean="0"/>
              <a:t>18</a:t>
            </a:fld>
            <a:endParaRPr lang="en-US"/>
          </a:p>
        </p:txBody>
      </p:sp>
    </p:spTree>
    <p:extLst>
      <p:ext uri="{BB962C8B-B14F-4D97-AF65-F5344CB8AC3E}">
        <p14:creationId xmlns:p14="http://schemas.microsoft.com/office/powerpoint/2010/main" val="17322654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t>CR</a:t>
            </a:r>
            <a:r>
              <a:rPr lang="en-US" sz="1100" baseline="0" dirty="0" smtClean="0"/>
              <a:t> ionization rate in the outer envelope is about twice the CR ionization rate in the inner envelope</a:t>
            </a:r>
          </a:p>
          <a:p>
            <a:r>
              <a:rPr lang="en-US" sz="1100" baseline="0" dirty="0" smtClean="0"/>
              <a:t>Errors for [HCO+]/[N2H+] ratio from Nahoon is assuming a ~ 20% uncertainty in the model</a:t>
            </a:r>
          </a:p>
        </p:txBody>
      </p:sp>
      <p:sp>
        <p:nvSpPr>
          <p:cNvPr id="4" name="Slide Number Placeholder 3"/>
          <p:cNvSpPr>
            <a:spLocks noGrp="1"/>
          </p:cNvSpPr>
          <p:nvPr>
            <p:ph type="sldNum" sz="quarter" idx="10"/>
          </p:nvPr>
        </p:nvSpPr>
        <p:spPr/>
        <p:txBody>
          <a:bodyPr/>
          <a:lstStyle/>
          <a:p>
            <a:fld id="{5A3BAF84-80BD-4B42-BD87-267297E3D274}" type="slidenum">
              <a:rPr lang="en-US" smtClean="0"/>
              <a:t>19</a:t>
            </a:fld>
            <a:endParaRPr lang="en-US"/>
          </a:p>
        </p:txBody>
      </p:sp>
    </p:spTree>
    <p:extLst>
      <p:ext uri="{BB962C8B-B14F-4D97-AF65-F5344CB8AC3E}">
        <p14:creationId xmlns:p14="http://schemas.microsoft.com/office/powerpoint/2010/main" val="17322654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2350" dirty="0" smtClean="0"/>
              <a:t>Determine the physical parameters</a:t>
            </a:r>
            <a:r>
              <a:rPr lang="en-US" sz="2350" baseline="0" dirty="0" smtClean="0"/>
              <a:t> as well as </a:t>
            </a:r>
            <a:r>
              <a:rPr lang="en-US" sz="1200" dirty="0" smtClean="0"/>
              <a:t>the abundances of the observed molecular species</a:t>
            </a:r>
          </a:p>
          <a:p>
            <a:pPr marL="0" marR="0" lvl="1" indent="0" algn="l" defTabSz="457200" rtl="0" eaLnBrk="1" fontAlgn="auto" latinLnBrk="0" hangingPunct="1">
              <a:lnSpc>
                <a:spcPct val="100000"/>
              </a:lnSpc>
              <a:spcBef>
                <a:spcPts val="0"/>
              </a:spcBef>
              <a:spcAft>
                <a:spcPts val="0"/>
              </a:spcAft>
              <a:buClrTx/>
              <a:buSzTx/>
              <a:buFontTx/>
              <a:buNone/>
              <a:tabLst/>
              <a:defRPr/>
            </a:pPr>
            <a:r>
              <a:rPr lang="en-US" sz="2350" dirty="0" smtClean="0"/>
              <a:t>Derive the cosmic ray ionization rate</a:t>
            </a:r>
          </a:p>
          <a:p>
            <a:endParaRPr lang="en-US" sz="1100" dirty="0" smtClean="0"/>
          </a:p>
          <a:p>
            <a:r>
              <a:rPr lang="en-US" sz="1100" dirty="0" smtClean="0"/>
              <a:t>CR are the</a:t>
            </a:r>
            <a:r>
              <a:rPr lang="en-US" sz="1100" baseline="0" dirty="0" smtClean="0"/>
              <a:t> main source of ionization in dense cores, and are the starting point of the synthesis of molecules found in the ISM</a:t>
            </a:r>
          </a:p>
          <a:p>
            <a:r>
              <a:rPr lang="en-US" sz="1100" baseline="0" dirty="0" smtClean="0"/>
              <a:t>The CR ionization rate may in turn influence the SF process</a:t>
            </a:r>
          </a:p>
        </p:txBody>
      </p:sp>
      <p:sp>
        <p:nvSpPr>
          <p:cNvPr id="4" name="Slide Number Placeholder 3"/>
          <p:cNvSpPr>
            <a:spLocks noGrp="1"/>
          </p:cNvSpPr>
          <p:nvPr>
            <p:ph type="sldNum" sz="quarter" idx="10"/>
          </p:nvPr>
        </p:nvSpPr>
        <p:spPr/>
        <p:txBody>
          <a:bodyPr/>
          <a:lstStyle/>
          <a:p>
            <a:fld id="{6A8DE40B-E80E-324E-A1A5-0C69F7475A0F}" type="slidenum">
              <a:rPr lang="en-US" smtClean="0"/>
              <a:t>2</a:t>
            </a:fld>
            <a:endParaRPr lang="en-US"/>
          </a:p>
        </p:txBody>
      </p:sp>
    </p:spTree>
    <p:extLst>
      <p:ext uri="{BB962C8B-B14F-4D97-AF65-F5344CB8AC3E}">
        <p14:creationId xmlns:p14="http://schemas.microsoft.com/office/powerpoint/2010/main" val="695451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smtClean="0"/>
              <a:t>We wanted to check</a:t>
            </a:r>
            <a:r>
              <a:rPr lang="en-US" sz="1100" baseline="0" dirty="0" smtClean="0"/>
              <a:t> if there were nearby X-ray sources that could contribute to the ionization</a:t>
            </a:r>
            <a:endParaRPr lang="en-US" sz="11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smtClean="0"/>
              <a:t>X-ray emission associated with NGC 6334 I has been reported by Sekimoto et al. (2000) with the ASCA (</a:t>
            </a:r>
            <a:r>
              <a:rPr lang="en-US" sz="1100" i="1" kern="1200" dirty="0" smtClean="0">
                <a:solidFill>
                  <a:schemeClr val="tx1"/>
                </a:solidFill>
                <a:latin typeface="+mn-lt"/>
                <a:ea typeface="+mn-ea"/>
                <a:cs typeface="+mn-cs"/>
              </a:rPr>
              <a:t>Advanced Satellite for Cosmology and Astrophysics ) </a:t>
            </a:r>
            <a:r>
              <a:rPr lang="en-US" sz="1100" dirty="0" smtClean="0"/>
              <a:t>telescope</a:t>
            </a:r>
          </a:p>
          <a:p>
            <a:r>
              <a:rPr lang="en-US" sz="1100" i="0" kern="1200" dirty="0" smtClean="0">
                <a:solidFill>
                  <a:schemeClr val="tx1"/>
                </a:solidFill>
                <a:latin typeface="+mn-lt"/>
                <a:ea typeface="+mn-ea"/>
                <a:cs typeface="+mn-cs"/>
              </a:rPr>
              <a:t>CR ionization rate in the inner envelope should be treated</a:t>
            </a:r>
            <a:r>
              <a:rPr lang="en-US" sz="1100" i="0" kern="1200" baseline="0" dirty="0" smtClean="0">
                <a:solidFill>
                  <a:schemeClr val="tx1"/>
                </a:solidFill>
                <a:latin typeface="+mn-lt"/>
                <a:ea typeface="+mn-ea"/>
                <a:cs typeface="+mn-cs"/>
              </a:rPr>
              <a:t> as an upper limit</a:t>
            </a:r>
            <a:endParaRPr lang="en-US" sz="1100" dirty="0"/>
          </a:p>
        </p:txBody>
      </p:sp>
      <p:sp>
        <p:nvSpPr>
          <p:cNvPr id="4" name="Slide Number Placeholder 3"/>
          <p:cNvSpPr>
            <a:spLocks noGrp="1"/>
          </p:cNvSpPr>
          <p:nvPr>
            <p:ph type="sldNum" sz="quarter" idx="10"/>
          </p:nvPr>
        </p:nvSpPr>
        <p:spPr/>
        <p:txBody>
          <a:bodyPr/>
          <a:lstStyle/>
          <a:p>
            <a:fld id="{5A3BAF84-80BD-4B42-BD87-267297E3D274}" type="slidenum">
              <a:rPr lang="en-US" smtClean="0"/>
              <a:t>20</a:t>
            </a:fld>
            <a:endParaRPr lang="en-US"/>
          </a:p>
        </p:txBody>
      </p:sp>
    </p:spTree>
    <p:extLst>
      <p:ext uri="{BB962C8B-B14F-4D97-AF65-F5344CB8AC3E}">
        <p14:creationId xmlns:p14="http://schemas.microsoft.com/office/powerpoint/2010/main" val="17322654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A8DE40B-E80E-324E-A1A5-0C69F7475A0F}" type="slidenum">
              <a:rPr lang="en-US" smtClean="0"/>
              <a:t>21</a:t>
            </a:fld>
            <a:endParaRPr lang="en-US"/>
          </a:p>
        </p:txBody>
      </p:sp>
    </p:spTree>
    <p:extLst>
      <p:ext uri="{BB962C8B-B14F-4D97-AF65-F5344CB8AC3E}">
        <p14:creationId xmlns:p14="http://schemas.microsoft.com/office/powerpoint/2010/main" val="8866022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kern="1200" dirty="0" smtClean="0">
                <a:solidFill>
                  <a:schemeClr val="tx1"/>
                </a:solidFill>
                <a:latin typeface="+mn-lt"/>
                <a:ea typeface="+mn-ea"/>
                <a:cs typeface="+mn-cs"/>
              </a:rPr>
              <a:t>energetic stellar winds and outflows, X-rays and UV photons from stars, and CR (particles) from SNs.</a:t>
            </a:r>
            <a:endParaRPr lang="en-US" sz="1100" dirty="0" smtClean="0"/>
          </a:p>
          <a:p>
            <a:r>
              <a:rPr lang="en-US" sz="1100" dirty="0" smtClean="0"/>
              <a:t>Brightest IR</a:t>
            </a:r>
            <a:r>
              <a:rPr lang="en-US" sz="1100" baseline="0" dirty="0" smtClean="0"/>
              <a:t> source in northern NGC6334, </a:t>
            </a:r>
            <a:r>
              <a:rPr lang="en-US" sz="1100" dirty="0" smtClean="0"/>
              <a:t>Southern</a:t>
            </a:r>
            <a:r>
              <a:rPr lang="en-US" sz="1100" baseline="0" dirty="0" smtClean="0"/>
              <a:t> hemisphere, 10deg from galactic center, 1pc dia., a</a:t>
            </a:r>
            <a:r>
              <a:rPr lang="en-US" sz="1100" dirty="0" smtClean="0"/>
              <a:t>ssociated</a:t>
            </a:r>
            <a:r>
              <a:rPr lang="en-US" sz="1100" baseline="0" dirty="0" smtClean="0"/>
              <a:t> with and UCHII region, and OH, H2O, CH3OH, and NH3 masers</a:t>
            </a:r>
          </a:p>
          <a:p>
            <a:r>
              <a:rPr lang="en-US" sz="1100" baseline="0" dirty="0" smtClean="0"/>
              <a:t>distance between </a:t>
            </a:r>
            <a:r>
              <a:rPr lang="en-US" sz="1100" baseline="0" smtClean="0"/>
              <a:t>each source ~ 4arcmin ~ 2pc</a:t>
            </a:r>
            <a:endParaRPr lang="en-US" sz="11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100" b="0" u="none" kern="1200" dirty="0" smtClean="0">
                <a:solidFill>
                  <a:schemeClr val="bg1"/>
                </a:solidFill>
                <a:latin typeface="+mn-lt"/>
                <a:ea typeface="+mn-ea"/>
                <a:cs typeface="+mn-cs"/>
              </a:rPr>
              <a:t>1 pc </a:t>
            </a:r>
            <a:r>
              <a:rPr lang="en-US" sz="1100" b="0" u="none" kern="1200" dirty="0" smtClean="0">
                <a:solidFill>
                  <a:schemeClr val="bg1"/>
                </a:solidFill>
                <a:latin typeface="+mn-lt"/>
                <a:ea typeface="+mn-ea"/>
                <a:cs typeface="+mn-cs"/>
                <a:sym typeface="Wingdings"/>
              </a:rPr>
              <a:t> </a:t>
            </a:r>
            <a:r>
              <a:rPr lang="en-US" sz="1100" b="0" u="none" kern="1200" dirty="0" smtClean="0">
                <a:solidFill>
                  <a:schemeClr val="bg1"/>
                </a:solidFill>
                <a:latin typeface="+mn-lt"/>
                <a:ea typeface="+mn-ea"/>
                <a:cs typeface="+mn-cs"/>
                <a:hlinkClick r:id="rId3"/>
              </a:rPr>
              <a:t>3.26 </a:t>
            </a:r>
            <a:r>
              <a:rPr lang="en-US" sz="1100" b="0" u="none" kern="1200" dirty="0" smtClean="0">
                <a:solidFill>
                  <a:schemeClr val="bg1"/>
                </a:solidFill>
                <a:latin typeface="+mn-lt"/>
                <a:ea typeface="+mn-ea"/>
                <a:cs typeface="+mn-cs"/>
                <a:hlinkClick r:id="rId4"/>
              </a:rPr>
              <a:t>ly </a:t>
            </a:r>
            <a:r>
              <a:rPr lang="en-US" sz="1100" b="0" u="none" kern="1200" dirty="0" smtClean="0">
                <a:solidFill>
                  <a:schemeClr val="bg1"/>
                </a:solidFill>
                <a:latin typeface="+mn-lt"/>
                <a:ea typeface="+mn-ea"/>
                <a:cs typeface="+mn-cs"/>
                <a:sym typeface="Wingdings"/>
                <a:hlinkClick r:id="rId4"/>
              </a:rPr>
              <a:t> </a:t>
            </a:r>
            <a:r>
              <a:rPr lang="en-US" sz="1100" b="0" u="none" kern="1200" dirty="0" smtClean="0">
                <a:solidFill>
                  <a:schemeClr val="bg1"/>
                </a:solidFill>
                <a:latin typeface="+mn-lt"/>
                <a:ea typeface="+mn-ea"/>
                <a:cs typeface="+mn-cs"/>
                <a:hlinkClick r:id="rId4"/>
              </a:rPr>
              <a:t>30.9 </a:t>
            </a:r>
            <a:r>
              <a:rPr lang="en-US" sz="1100" b="0" u="none" kern="1200" dirty="0" smtClean="0">
                <a:solidFill>
                  <a:schemeClr val="bg1"/>
                </a:solidFill>
                <a:latin typeface="+mn-lt"/>
                <a:ea typeface="+mn-ea"/>
                <a:cs typeface="+mn-cs"/>
                <a:hlinkClick r:id="rId5"/>
              </a:rPr>
              <a:t>trillion (3.09×10</a:t>
            </a:r>
            <a:r>
              <a:rPr lang="en-US" sz="1100" b="0" u="none" kern="1200" baseline="30000" dirty="0" smtClean="0">
                <a:solidFill>
                  <a:schemeClr val="bg1"/>
                </a:solidFill>
                <a:latin typeface="+mn-lt"/>
                <a:ea typeface="+mn-ea"/>
                <a:cs typeface="+mn-cs"/>
                <a:hlinkClick r:id="rId5"/>
              </a:rPr>
              <a:t>13</a:t>
            </a:r>
            <a:r>
              <a:rPr lang="en-US" sz="1100" b="0" u="none" kern="1200" baseline="0" dirty="0" smtClean="0">
                <a:solidFill>
                  <a:schemeClr val="bg1"/>
                </a:solidFill>
                <a:latin typeface="+mn-lt"/>
                <a:ea typeface="+mn-ea"/>
                <a:cs typeface="+mn-cs"/>
                <a:hlinkClick r:id="rId5"/>
              </a:rPr>
              <a:t>) </a:t>
            </a:r>
            <a:r>
              <a:rPr lang="en-US" sz="1100" b="0" u="none" kern="1200" baseline="0" dirty="0" smtClean="0">
                <a:solidFill>
                  <a:schemeClr val="bg1"/>
                </a:solidFill>
                <a:latin typeface="+mn-lt"/>
                <a:ea typeface="+mn-ea"/>
                <a:cs typeface="+mn-cs"/>
                <a:hlinkClick r:id="rId6"/>
              </a:rPr>
              <a:t>kilometres </a:t>
            </a:r>
            <a:r>
              <a:rPr lang="en-US" sz="1100" b="0" u="none" kern="1200" baseline="0" dirty="0" smtClean="0">
                <a:solidFill>
                  <a:schemeClr val="bg1"/>
                </a:solidFill>
                <a:latin typeface="+mn-lt"/>
                <a:ea typeface="+mn-ea"/>
                <a:cs typeface="+mn-cs"/>
                <a:sym typeface="Wingdings"/>
                <a:hlinkClick r:id="rId6"/>
              </a:rPr>
              <a:t> </a:t>
            </a:r>
            <a:r>
              <a:rPr lang="en-US" sz="1100" b="0" u="none" kern="1200" baseline="0" dirty="0" smtClean="0">
                <a:solidFill>
                  <a:schemeClr val="bg1"/>
                </a:solidFill>
                <a:latin typeface="+mn-lt"/>
                <a:ea typeface="+mn-ea"/>
                <a:cs typeface="+mn-cs"/>
                <a:hlinkClick r:id="rId6"/>
              </a:rPr>
              <a:t>19.2 trillion (1.92×10</a:t>
            </a:r>
            <a:r>
              <a:rPr lang="en-US" sz="1100" b="0" u="none" kern="1200" baseline="30000" dirty="0" smtClean="0">
                <a:solidFill>
                  <a:schemeClr val="bg1"/>
                </a:solidFill>
                <a:latin typeface="+mn-lt"/>
                <a:ea typeface="+mn-ea"/>
                <a:cs typeface="+mn-cs"/>
                <a:hlinkClick r:id="rId6"/>
              </a:rPr>
              <a:t>13</a:t>
            </a:r>
            <a:r>
              <a:rPr lang="en-US" sz="1100" b="0" u="none" kern="1200" baseline="0" dirty="0" smtClean="0">
                <a:solidFill>
                  <a:schemeClr val="bg1"/>
                </a:solidFill>
                <a:latin typeface="+mn-lt"/>
                <a:ea typeface="+mn-ea"/>
                <a:cs typeface="+mn-cs"/>
                <a:hlinkClick r:id="rId6"/>
              </a:rPr>
              <a:t>) </a:t>
            </a:r>
            <a:r>
              <a:rPr lang="en-US" sz="1100" b="0" u="none" kern="1200" baseline="0" dirty="0" smtClean="0">
                <a:solidFill>
                  <a:schemeClr val="bg1"/>
                </a:solidFill>
                <a:latin typeface="+mn-lt"/>
                <a:ea typeface="+mn-ea"/>
                <a:cs typeface="+mn-cs"/>
                <a:hlinkClick r:id="rId7"/>
              </a:rPr>
              <a:t>miles.</a:t>
            </a:r>
            <a:endParaRPr lang="en-US" sz="1100" b="0" u="none" kern="1200" baseline="0" dirty="0" smtClean="0">
              <a:solidFill>
                <a:schemeClr val="bg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smtClean="0"/>
              <a:t>Blanco</a:t>
            </a:r>
            <a:r>
              <a:rPr lang="en-US" sz="1100" baseline="0" dirty="0" smtClean="0"/>
              <a:t> 4m telescope in Chile</a:t>
            </a:r>
          </a:p>
        </p:txBody>
      </p:sp>
      <p:sp>
        <p:nvSpPr>
          <p:cNvPr id="4" name="Slide Number Placeholder 3"/>
          <p:cNvSpPr>
            <a:spLocks noGrp="1"/>
          </p:cNvSpPr>
          <p:nvPr>
            <p:ph type="sldNum" sz="quarter" idx="10"/>
          </p:nvPr>
        </p:nvSpPr>
        <p:spPr/>
        <p:txBody>
          <a:bodyPr/>
          <a:lstStyle/>
          <a:p>
            <a:fld id="{6A8DE40B-E80E-324E-A1A5-0C69F7475A0F}" type="slidenum">
              <a:rPr lang="en-US" smtClean="0"/>
              <a:t>3</a:t>
            </a:fld>
            <a:endParaRPr lang="en-US"/>
          </a:p>
        </p:txBody>
      </p:sp>
    </p:spTree>
    <p:extLst>
      <p:ext uri="{BB962C8B-B14F-4D97-AF65-F5344CB8AC3E}">
        <p14:creationId xmlns:p14="http://schemas.microsoft.com/office/powerpoint/2010/main" val="40013200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t>1.1 MHz </a:t>
            </a:r>
            <a:r>
              <a:rPr lang="en-US" sz="1100" dirty="0" smtClean="0">
                <a:sym typeface="Wingdings"/>
              </a:rPr>
              <a:t> 0.3 – 0.6 km/s</a:t>
            </a:r>
          </a:p>
          <a:p>
            <a:r>
              <a:rPr lang="en-US" sz="1100" dirty="0" smtClean="0"/>
              <a:t>band 1 </a:t>
            </a:r>
            <a:r>
              <a:rPr lang="en-US" sz="1100" dirty="0" smtClean="0">
                <a:sym typeface="Wingdings"/>
              </a:rPr>
              <a:t> 44”, band 7  11”</a:t>
            </a:r>
          </a:p>
          <a:p>
            <a:r>
              <a:rPr lang="en-US" sz="1100" dirty="0" smtClean="0">
                <a:sym typeface="Wingdings"/>
              </a:rPr>
              <a:t>Continuum observations as auxiliary tool to identify</a:t>
            </a:r>
            <a:r>
              <a:rPr lang="en-US" sz="1100" baseline="0" dirty="0" smtClean="0">
                <a:sym typeface="Wingdings"/>
              </a:rPr>
              <a:t> and separate the </a:t>
            </a:r>
            <a:r>
              <a:rPr lang="en-US" sz="1100" baseline="0" smtClean="0">
                <a:sym typeface="Wingdings"/>
              </a:rPr>
              <a:t>different spatial (spectral?) </a:t>
            </a:r>
            <a:r>
              <a:rPr lang="en-US" sz="1100" baseline="0" dirty="0" smtClean="0">
                <a:sym typeface="Wingdings"/>
              </a:rPr>
              <a:t>components</a:t>
            </a:r>
            <a:endParaRPr lang="en-US" sz="1100" dirty="0" smtClean="0"/>
          </a:p>
        </p:txBody>
      </p:sp>
      <p:sp>
        <p:nvSpPr>
          <p:cNvPr id="4" name="Slide Number Placeholder 3"/>
          <p:cNvSpPr>
            <a:spLocks noGrp="1"/>
          </p:cNvSpPr>
          <p:nvPr>
            <p:ph type="sldNum" sz="quarter" idx="10"/>
          </p:nvPr>
        </p:nvSpPr>
        <p:spPr/>
        <p:txBody>
          <a:bodyPr/>
          <a:lstStyle/>
          <a:p>
            <a:fld id="{6A8DE40B-E80E-324E-A1A5-0C69F7475A0F}" type="slidenum">
              <a:rPr lang="en-US" smtClean="0"/>
              <a:t>4</a:t>
            </a:fld>
            <a:endParaRPr lang="en-US"/>
          </a:p>
        </p:txBody>
      </p:sp>
    </p:spTree>
    <p:extLst>
      <p:ext uri="{BB962C8B-B14F-4D97-AF65-F5344CB8AC3E}">
        <p14:creationId xmlns:p14="http://schemas.microsoft.com/office/powerpoint/2010/main" val="25301377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100" dirty="0" smtClean="0"/>
              <a:t>Physical parameters extracted from Gaussian fits to the spectra:</a:t>
            </a:r>
            <a:r>
              <a:rPr lang="en-US" sz="1100" dirty="0" smtClean="0">
                <a:sym typeface="Wingdings"/>
              </a:rPr>
              <a:t> peak intensity, </a:t>
            </a:r>
            <a:r>
              <a:rPr lang="en-US" sz="1100" dirty="0" err="1" smtClean="0">
                <a:sym typeface="Wingdings"/>
              </a:rPr>
              <a:t>V</a:t>
            </a:r>
            <a:r>
              <a:rPr lang="en-US" sz="1100" baseline="-25000" dirty="0" err="1" smtClean="0">
                <a:sym typeface="Wingdings"/>
              </a:rPr>
              <a:t>lsr</a:t>
            </a:r>
            <a:r>
              <a:rPr lang="en-US" sz="1100" dirty="0" smtClean="0">
                <a:sym typeface="Wingdings"/>
              </a:rPr>
              <a:t>, line width, and integrated intensity</a:t>
            </a:r>
            <a:endParaRPr lang="en-US" sz="1100" dirty="0" smtClean="0"/>
          </a:p>
          <a:p>
            <a:r>
              <a:rPr lang="en-US" sz="1100" dirty="0" smtClean="0"/>
              <a:t>C17O and N2H+</a:t>
            </a:r>
            <a:r>
              <a:rPr lang="en-US" sz="1100" baseline="0" dirty="0" smtClean="0"/>
              <a:t> have a HFS, but for Jup &gt; 5 the components are heavily blended </a:t>
            </a:r>
            <a:r>
              <a:rPr lang="en-US" sz="1100" baseline="0" dirty="0" smtClean="0">
                <a:sym typeface="Wingdings"/>
              </a:rPr>
              <a:t> Gaussian fit does not overestimates line width</a:t>
            </a:r>
            <a:endParaRPr lang="en-US" sz="1100" dirty="0"/>
          </a:p>
        </p:txBody>
      </p:sp>
      <p:sp>
        <p:nvSpPr>
          <p:cNvPr id="4" name="Slide Number Placeholder 3"/>
          <p:cNvSpPr>
            <a:spLocks noGrp="1"/>
          </p:cNvSpPr>
          <p:nvPr>
            <p:ph type="sldNum" sz="quarter" idx="10"/>
          </p:nvPr>
        </p:nvSpPr>
        <p:spPr/>
        <p:txBody>
          <a:bodyPr/>
          <a:lstStyle/>
          <a:p>
            <a:fld id="{6A8DE40B-E80E-324E-A1A5-0C69F7475A0F}" type="slidenum">
              <a:rPr lang="en-US" smtClean="0"/>
              <a:t>5</a:t>
            </a:fld>
            <a:endParaRPr lang="en-US"/>
          </a:p>
        </p:txBody>
      </p:sp>
    </p:spTree>
    <p:extLst>
      <p:ext uri="{BB962C8B-B14F-4D97-AF65-F5344CB8AC3E}">
        <p14:creationId xmlns:p14="http://schemas.microsoft.com/office/powerpoint/2010/main" val="5426262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smtClean="0"/>
              <a:t>Line</a:t>
            </a:r>
            <a:r>
              <a:rPr lang="en-US" sz="1100" baseline="0" dirty="0" smtClean="0"/>
              <a:t> intensity ratio used to estimate optical depth effects</a:t>
            </a:r>
          </a:p>
          <a:p>
            <a:pPr marL="0" marR="0" indent="0" algn="l" defTabSz="457200" rtl="0" eaLnBrk="1" fontAlgn="auto" latinLnBrk="0" hangingPunct="1">
              <a:lnSpc>
                <a:spcPct val="100000"/>
              </a:lnSpc>
              <a:spcBef>
                <a:spcPts val="0"/>
              </a:spcBef>
              <a:spcAft>
                <a:spcPts val="0"/>
              </a:spcAft>
              <a:buClrTx/>
              <a:buSzTx/>
              <a:buFontTx/>
              <a:buNone/>
              <a:tabLst/>
              <a:defRPr/>
            </a:pPr>
            <a:r>
              <a:rPr lang="en-US" sz="1100" kern="1200" dirty="0" smtClean="0">
                <a:solidFill>
                  <a:schemeClr val="tx1"/>
                </a:solidFill>
                <a:latin typeface="+mn-lt"/>
                <a:ea typeface="+mn-ea"/>
                <a:cs typeface="+mn-cs"/>
              </a:rPr>
              <a:t>Emission from the rotational transitions is being absorbed by the intervening material, thus decreasing the intensity of the lines</a:t>
            </a:r>
          </a:p>
        </p:txBody>
      </p:sp>
      <p:sp>
        <p:nvSpPr>
          <p:cNvPr id="4" name="Slide Number Placeholder 3"/>
          <p:cNvSpPr>
            <a:spLocks noGrp="1"/>
          </p:cNvSpPr>
          <p:nvPr>
            <p:ph type="sldNum" sz="quarter" idx="10"/>
          </p:nvPr>
        </p:nvSpPr>
        <p:spPr/>
        <p:txBody>
          <a:bodyPr/>
          <a:lstStyle/>
          <a:p>
            <a:fld id="{6A8DE40B-E80E-324E-A1A5-0C69F7475A0F}" type="slidenum">
              <a:rPr lang="en-US" smtClean="0"/>
              <a:t>6</a:t>
            </a:fld>
            <a:endParaRPr lang="en-US"/>
          </a:p>
        </p:txBody>
      </p:sp>
    </p:spTree>
    <p:extLst>
      <p:ext uri="{BB962C8B-B14F-4D97-AF65-F5344CB8AC3E}">
        <p14:creationId xmlns:p14="http://schemas.microsoft.com/office/powerpoint/2010/main" val="5426262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t>line</a:t>
            </a:r>
            <a:r>
              <a:rPr lang="en-US" sz="1100" baseline="0" dirty="0" smtClean="0"/>
              <a:t> intensity ratio used to estimate optical depth effects</a:t>
            </a:r>
          </a:p>
          <a:p>
            <a:pPr marL="0" marR="0" indent="0" algn="l" defTabSz="457200" rtl="0" eaLnBrk="1" fontAlgn="auto" latinLnBrk="0" hangingPunct="1">
              <a:lnSpc>
                <a:spcPct val="100000"/>
              </a:lnSpc>
              <a:spcBef>
                <a:spcPts val="0"/>
              </a:spcBef>
              <a:spcAft>
                <a:spcPts val="0"/>
              </a:spcAft>
              <a:buClrTx/>
              <a:buSzTx/>
              <a:buFontTx/>
              <a:buNone/>
              <a:tabLst/>
              <a:defRPr/>
            </a:pPr>
            <a:r>
              <a:rPr lang="en-US" sz="1100" kern="1200" dirty="0" smtClean="0">
                <a:solidFill>
                  <a:schemeClr val="tx1"/>
                </a:solidFill>
                <a:latin typeface="+mn-lt"/>
                <a:ea typeface="+mn-ea"/>
                <a:cs typeface="+mn-cs"/>
              </a:rPr>
              <a:t>emission from the rotational transitions is being absorbed by the intervening material, thus decreasing the intensity of the lines</a:t>
            </a:r>
          </a:p>
          <a:p>
            <a:pPr marL="0" marR="0" indent="0" algn="l" defTabSz="457200" rtl="0" eaLnBrk="1" fontAlgn="auto" latinLnBrk="0" hangingPunct="1">
              <a:lnSpc>
                <a:spcPct val="100000"/>
              </a:lnSpc>
              <a:spcBef>
                <a:spcPts val="0"/>
              </a:spcBef>
              <a:spcAft>
                <a:spcPts val="0"/>
              </a:spcAft>
              <a:buClrTx/>
              <a:buSzTx/>
              <a:buFontTx/>
              <a:buNone/>
              <a:tabLst/>
              <a:defRPr/>
            </a:pPr>
            <a:r>
              <a:rPr lang="en-US" sz="1100" kern="1200" dirty="0" smtClean="0">
                <a:solidFill>
                  <a:schemeClr val="tx1"/>
                </a:solidFill>
                <a:latin typeface="+mn-lt"/>
                <a:ea typeface="+mn-ea"/>
                <a:cs typeface="+mn-cs"/>
              </a:rPr>
              <a:t>Be ready to explain briefly</a:t>
            </a:r>
            <a:r>
              <a:rPr lang="en-US" sz="1100" kern="1200" baseline="0" dirty="0" smtClean="0">
                <a:solidFill>
                  <a:schemeClr val="tx1"/>
                </a:solidFill>
                <a:latin typeface="+mn-lt"/>
                <a:ea typeface="+mn-ea"/>
                <a:cs typeface="+mn-cs"/>
              </a:rPr>
              <a:t> WHY red-shifted asymmetry means expansion!</a:t>
            </a:r>
            <a:endParaRPr lang="en-US" sz="11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A8DE40B-E80E-324E-A1A5-0C69F7475A0F}" type="slidenum">
              <a:rPr lang="en-US" smtClean="0"/>
              <a:t>7</a:t>
            </a:fld>
            <a:endParaRPr lang="en-US"/>
          </a:p>
        </p:txBody>
      </p:sp>
    </p:spTree>
    <p:extLst>
      <p:ext uri="{BB962C8B-B14F-4D97-AF65-F5344CB8AC3E}">
        <p14:creationId xmlns:p14="http://schemas.microsoft.com/office/powerpoint/2010/main" val="5426262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sz="1100" dirty="0" smtClean="0"/>
              <a:t>- The observed rotational transitions have similar upper level energies, and thus probe the same volume of gas within NGC 6334 I</a:t>
            </a:r>
          </a:p>
          <a:p>
            <a:pPr marL="0" marR="0" lvl="2" indent="0" algn="l" defTabSz="457200" rtl="0" eaLnBrk="1" fontAlgn="auto" latinLnBrk="0" hangingPunct="1">
              <a:lnSpc>
                <a:spcPct val="100000"/>
              </a:lnSpc>
              <a:spcBef>
                <a:spcPts val="0"/>
              </a:spcBef>
              <a:spcAft>
                <a:spcPts val="0"/>
              </a:spcAft>
              <a:buClrTx/>
              <a:buSzTx/>
              <a:buFontTx/>
              <a:buNone/>
              <a:tabLst/>
              <a:defRPr/>
            </a:pPr>
            <a:r>
              <a:rPr lang="en-US" sz="1100" dirty="0" smtClean="0">
                <a:sym typeface="Wingdings"/>
              </a:rPr>
              <a:t>-</a:t>
            </a:r>
            <a:r>
              <a:rPr lang="en-US" sz="1100" baseline="0" dirty="0" smtClean="0">
                <a:sym typeface="Wingdings"/>
              </a:rPr>
              <a:t> </a:t>
            </a:r>
            <a:r>
              <a:rPr lang="en-US" sz="1100" dirty="0" smtClean="0"/>
              <a:t>Find model that best fits all molecular transitions simultaneously</a:t>
            </a:r>
          </a:p>
          <a:p>
            <a:r>
              <a:rPr lang="en-US" sz="1100" kern="1200" dirty="0" smtClean="0">
                <a:solidFill>
                  <a:schemeClr val="tx1"/>
                </a:solidFill>
                <a:latin typeface="+mn-lt"/>
                <a:ea typeface="+mn-ea"/>
                <a:cs typeface="+mn-cs"/>
              </a:rPr>
              <a:t>Radiative transfer</a:t>
            </a:r>
            <a:r>
              <a:rPr lang="en-US" sz="1100" kern="1200" baseline="0" dirty="0" smtClean="0">
                <a:solidFill>
                  <a:schemeClr val="tx1"/>
                </a:solidFill>
                <a:latin typeface="+mn-lt"/>
                <a:ea typeface="+mn-ea"/>
                <a:cs typeface="+mn-cs"/>
              </a:rPr>
              <a:t> </a:t>
            </a:r>
            <a:r>
              <a:rPr lang="en-US" sz="1100" kern="1200" dirty="0" smtClean="0">
                <a:solidFill>
                  <a:schemeClr val="tx1"/>
                </a:solidFill>
                <a:latin typeface="+mn-lt"/>
                <a:ea typeface="+mn-ea"/>
                <a:cs typeface="+mn-cs"/>
              </a:rPr>
              <a:t>describes how the radiation emitted by a source propagates through a medium, and is subject to the processes of emission, absorption, and scattering.</a:t>
            </a:r>
          </a:p>
          <a:p>
            <a:r>
              <a:rPr lang="en-US" sz="1100" kern="1200" dirty="0" smtClean="0">
                <a:solidFill>
                  <a:schemeClr val="tx1"/>
                </a:solidFill>
                <a:latin typeface="+mn-lt"/>
                <a:ea typeface="+mn-ea"/>
                <a:cs typeface="+mn-cs"/>
              </a:rPr>
              <a:t>The cloud has a large enough velocity gradient across the emission region so that it can be broken into a large number of subdivisions. In each subdivision, the emitted photons can only interact with molecules that are nearby, so that only local conditions (e.g., temperature, density, etc.) are important in determining the physical parameters.</a:t>
            </a:r>
            <a:endParaRPr lang="en-US" sz="1100" dirty="0" smtClean="0"/>
          </a:p>
        </p:txBody>
      </p:sp>
      <p:sp>
        <p:nvSpPr>
          <p:cNvPr id="4" name="Slide Number Placeholder 3"/>
          <p:cNvSpPr>
            <a:spLocks noGrp="1"/>
          </p:cNvSpPr>
          <p:nvPr>
            <p:ph type="sldNum" sz="quarter" idx="10"/>
          </p:nvPr>
        </p:nvSpPr>
        <p:spPr/>
        <p:txBody>
          <a:bodyPr/>
          <a:lstStyle/>
          <a:p>
            <a:fld id="{5A3BAF84-80BD-4B42-BD87-267297E3D274}" type="slidenum">
              <a:rPr lang="en-US" smtClean="0"/>
              <a:t>8</a:t>
            </a:fld>
            <a:endParaRPr lang="en-US"/>
          </a:p>
        </p:txBody>
      </p:sp>
    </p:spTree>
    <p:extLst>
      <p:ext uri="{BB962C8B-B14F-4D97-AF65-F5344CB8AC3E}">
        <p14:creationId xmlns:p14="http://schemas.microsoft.com/office/powerpoint/2010/main" val="18969226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t>N[C18O]</a:t>
            </a:r>
            <a:r>
              <a:rPr lang="en-US" sz="1100" baseline="0" dirty="0" smtClean="0"/>
              <a:t> = 6e16, 2e17 cm^-2</a:t>
            </a:r>
          </a:p>
          <a:p>
            <a:r>
              <a:rPr lang="en-US" sz="1100" baseline="0" dirty="0" smtClean="0"/>
              <a:t>N[HCO+] = 3e15, 7e15 cm^-2</a:t>
            </a:r>
            <a:endParaRPr lang="en-US" sz="1100" dirty="0"/>
          </a:p>
        </p:txBody>
      </p:sp>
      <p:sp>
        <p:nvSpPr>
          <p:cNvPr id="4" name="Slide Number Placeholder 3"/>
          <p:cNvSpPr>
            <a:spLocks noGrp="1"/>
          </p:cNvSpPr>
          <p:nvPr>
            <p:ph type="sldNum" sz="quarter" idx="10"/>
          </p:nvPr>
        </p:nvSpPr>
        <p:spPr/>
        <p:txBody>
          <a:bodyPr/>
          <a:lstStyle/>
          <a:p>
            <a:fld id="{5A3BAF84-80BD-4B42-BD87-267297E3D274}" type="slidenum">
              <a:rPr lang="en-US" smtClean="0"/>
              <a:t>9</a:t>
            </a:fld>
            <a:endParaRPr lang="en-US"/>
          </a:p>
        </p:txBody>
      </p:sp>
    </p:spTree>
    <p:extLst>
      <p:ext uri="{BB962C8B-B14F-4D97-AF65-F5344CB8AC3E}">
        <p14:creationId xmlns:p14="http://schemas.microsoft.com/office/powerpoint/2010/main" val="18969226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chor="t">
            <a:normAutofit/>
          </a:bodyPr>
          <a:lstStyle>
            <a:lvl1pPr marL="0" indent="0" algn="ctr">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smtClean="0"/>
              <a:pPr/>
              <a:t>6/20/2013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36636D-D922-432D-A958-524484B5923D}" type="datetimeFigureOut">
              <a:rPr lang="en-US" smtClean="0"/>
              <a:pPr/>
              <a:t>6/20/2013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smtClean="0"/>
              <a:pPr/>
              <a:t>6/20/2013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smtClean="0"/>
              <a:pPr/>
              <a:t>6/20/2013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36636D-D922-432D-A958-524484B5923D}" type="datetimeFigureOut">
              <a:rPr lang="en-US" smtClean="0"/>
              <a:pPr/>
              <a:t>6/20/2013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E36636D-D922-432D-A958-524484B5923D}" type="datetimeFigureOut">
              <a:rPr lang="en-US" smtClean="0"/>
              <a:pPr/>
              <a:t>6/20/2013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t"/>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t"/>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E36636D-D922-432D-A958-524484B5923D}" type="datetimeFigureOut">
              <a:rPr lang="en-US" smtClean="0"/>
              <a:pPr/>
              <a:t>6/20/2013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E36636D-D922-432D-A958-524484B5923D}" type="datetimeFigureOut">
              <a:rPr lang="en-US" smtClean="0"/>
              <a:pPr/>
              <a:t>6/20/2013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36636D-D922-432D-A958-524484B5923D}" type="datetimeFigureOut">
              <a:rPr lang="en-US" smtClean="0"/>
              <a:pPr/>
              <a:t>6/20/2013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solidFill>
                  <a:schemeClr val="accent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36636D-D922-432D-A958-524484B5923D}" type="datetimeFigureOut">
              <a:rPr lang="en-US" smtClean="0"/>
              <a:pPr/>
              <a:t>6/20/2013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nchor="t"/>
          <a:lstStyle>
            <a:lvl1pPr marL="0" indent="0">
              <a:buNone/>
              <a:defRPr sz="1400">
                <a:solidFill>
                  <a:schemeClr val="accent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36636D-D922-432D-A958-524484B5923D}" type="datetimeFigureOut">
              <a:rPr lang="en-US" smtClean="0"/>
              <a:pPr/>
              <a:t>6/20/2013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457200"/>
            <a:ext cx="8229600" cy="11430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36636D-D922-432D-A958-524484B5923D}" type="datetimeFigureOut">
              <a:rPr lang="en-US" smtClean="0"/>
              <a:pPr/>
              <a:t>6/20/2013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28FB93-0A08-4E7D-8E63-9EFA29F1E09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0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50000"/>
        </a:lnSpc>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lnSpc>
          <a:spcPct val="150000"/>
        </a:lnSpc>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50000"/>
        </a:lnSpc>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50000"/>
        </a:lnSpc>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50000"/>
        </a:lnSpc>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11.tiff"/></Relationships>
</file>

<file path=ppt/slides/_rels/slide1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image" Target="../media/image12.tiff"/><Relationship Id="rId4" Type="http://schemas.openxmlformats.org/officeDocument/2006/relationships/image" Target="../media/image11.tiff"/></Relationships>
</file>

<file path=ppt/slides/_rels/slide1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12.tiff"/><Relationship Id="rId5" Type="http://schemas.openxmlformats.org/officeDocument/2006/relationships/image" Target="../media/image13.png"/><Relationship Id="rId4" Type="http://schemas.openxmlformats.org/officeDocument/2006/relationships/image" Target="../media/image11.tiff"/></Relationships>
</file>

<file path=ppt/slides/_rels/slide15.xml.rels><?xml version="1.0" encoding="UTF-8" standalone="yes"?>
<Relationships xmlns="http://schemas.openxmlformats.org/package/2006/relationships"><Relationship Id="rId8" Type="http://schemas.openxmlformats.org/officeDocument/2006/relationships/image" Target="../media/image12.tiff"/><Relationship Id="rId3" Type="http://schemas.openxmlformats.org/officeDocument/2006/relationships/image" Target="../media/image14.emf"/><Relationship Id="rId7"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1.tiff"/><Relationship Id="rId5" Type="http://schemas.openxmlformats.org/officeDocument/2006/relationships/image" Target="../media/image15.png"/><Relationship Id="rId4" Type="http://schemas.openxmlformats.org/officeDocument/2006/relationships/image" Target="../media/image4.emf"/></Relationships>
</file>

<file path=ppt/slides/_rels/slide16.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8.emf"/></Relationships>
</file>

<file path=ppt/slides/_rels/slide19.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8.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6.xml"/><Relationship Id="rId4" Type="http://schemas.openxmlformats.org/officeDocument/2006/relationships/image" Target="../media/image19.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tiff"/></Relationships>
</file>

<file path=ppt/slides/_rels/slide9.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95385" y="860684"/>
            <a:ext cx="8645769" cy="1806316"/>
          </a:xfrm>
        </p:spPr>
        <p:txBody>
          <a:bodyPr>
            <a:normAutofit/>
          </a:bodyPr>
          <a:lstStyle/>
          <a:p>
            <a:r>
              <a:rPr lang="en-US" sz="4000" dirty="0" smtClean="0"/>
              <a:t>The Ionization Toward The High-Mass Star-Forming Region NGC 6334 I</a:t>
            </a:r>
            <a:endParaRPr lang="en-US" sz="4000" dirty="0"/>
          </a:p>
        </p:txBody>
      </p:sp>
      <p:sp>
        <p:nvSpPr>
          <p:cNvPr id="5" name="Subtitle 4"/>
          <p:cNvSpPr>
            <a:spLocks noGrp="1"/>
          </p:cNvSpPr>
          <p:nvPr>
            <p:ph type="subTitle" idx="1"/>
          </p:nvPr>
        </p:nvSpPr>
        <p:spPr>
          <a:xfrm>
            <a:off x="1371600" y="3759876"/>
            <a:ext cx="6400800" cy="1146342"/>
          </a:xfrm>
        </p:spPr>
        <p:txBody>
          <a:bodyPr>
            <a:noAutofit/>
          </a:bodyPr>
          <a:lstStyle/>
          <a:p>
            <a:r>
              <a:rPr lang="en-US" sz="2200" b="1" dirty="0" smtClean="0"/>
              <a:t>Jorge L. Morales Ortiz</a:t>
            </a:r>
            <a:r>
              <a:rPr lang="en-US" sz="2200" b="1" baseline="30000" dirty="0" smtClean="0"/>
              <a:t> </a:t>
            </a:r>
            <a:r>
              <a:rPr lang="en-US" sz="2200" baseline="30000" dirty="0" smtClean="0"/>
              <a:t>1,2</a:t>
            </a:r>
            <a:r>
              <a:rPr lang="en-US" sz="2200" b="1" dirty="0" smtClean="0"/>
              <a:t> </a:t>
            </a:r>
            <a:r>
              <a:rPr lang="en-US" sz="2000" dirty="0" smtClean="0"/>
              <a:t>(Ph.D. Student)</a:t>
            </a:r>
          </a:p>
          <a:p>
            <a:r>
              <a:rPr lang="en-US" sz="1900" dirty="0">
                <a:solidFill>
                  <a:schemeClr val="tx1"/>
                </a:solidFill>
              </a:rPr>
              <a:t>C. </a:t>
            </a:r>
            <a:r>
              <a:rPr lang="en-US" sz="1900" dirty="0" smtClean="0">
                <a:solidFill>
                  <a:schemeClr val="tx1"/>
                </a:solidFill>
              </a:rPr>
              <a:t>Ceccarelli</a:t>
            </a:r>
            <a:r>
              <a:rPr lang="en-US" sz="1900" baseline="30000" dirty="0" smtClean="0">
                <a:solidFill>
                  <a:schemeClr val="tx1"/>
                </a:solidFill>
              </a:rPr>
              <a:t> 2</a:t>
            </a:r>
            <a:r>
              <a:rPr lang="en-US" sz="1900" dirty="0" smtClean="0">
                <a:solidFill>
                  <a:schemeClr val="tx1"/>
                </a:solidFill>
              </a:rPr>
              <a:t>, </a:t>
            </a:r>
            <a:r>
              <a:rPr lang="en-US" sz="1900" dirty="0">
                <a:solidFill>
                  <a:schemeClr val="tx1"/>
                </a:solidFill>
              </a:rPr>
              <a:t>D. </a:t>
            </a:r>
            <a:r>
              <a:rPr lang="en-US" sz="1900" dirty="0" smtClean="0">
                <a:solidFill>
                  <a:schemeClr val="tx1"/>
                </a:solidFill>
              </a:rPr>
              <a:t>Lis</a:t>
            </a:r>
            <a:r>
              <a:rPr lang="en-US" sz="1900" baseline="30000" dirty="0">
                <a:solidFill>
                  <a:schemeClr val="tx1"/>
                </a:solidFill>
              </a:rPr>
              <a:t> </a:t>
            </a:r>
            <a:r>
              <a:rPr lang="en-US" sz="1900" baseline="30000" dirty="0" smtClean="0">
                <a:solidFill>
                  <a:schemeClr val="tx1"/>
                </a:solidFill>
              </a:rPr>
              <a:t>3</a:t>
            </a:r>
            <a:r>
              <a:rPr lang="en-US" sz="1900" dirty="0" smtClean="0">
                <a:solidFill>
                  <a:schemeClr val="tx1"/>
                </a:solidFill>
              </a:rPr>
              <a:t>, </a:t>
            </a:r>
            <a:r>
              <a:rPr lang="en-US" sz="1900" dirty="0">
                <a:solidFill>
                  <a:schemeClr val="tx1"/>
                </a:solidFill>
              </a:rPr>
              <a:t>L. </a:t>
            </a:r>
            <a:r>
              <a:rPr lang="en-US" sz="1900" dirty="0" smtClean="0">
                <a:solidFill>
                  <a:schemeClr val="tx1"/>
                </a:solidFill>
              </a:rPr>
              <a:t>Olmi</a:t>
            </a:r>
            <a:r>
              <a:rPr lang="en-US" sz="1900" baseline="30000" dirty="0" smtClean="0">
                <a:solidFill>
                  <a:schemeClr val="tx1"/>
                </a:solidFill>
              </a:rPr>
              <a:t> 1,4</a:t>
            </a:r>
            <a:r>
              <a:rPr lang="en-US" sz="1900" dirty="0" smtClean="0">
                <a:solidFill>
                  <a:schemeClr val="tx1"/>
                </a:solidFill>
              </a:rPr>
              <a:t>, </a:t>
            </a:r>
            <a:r>
              <a:rPr lang="en-US" sz="1900" dirty="0">
                <a:solidFill>
                  <a:schemeClr val="tx1"/>
                </a:solidFill>
              </a:rPr>
              <a:t>R. </a:t>
            </a:r>
            <a:r>
              <a:rPr lang="en-US" sz="1900" dirty="0" smtClean="0">
                <a:solidFill>
                  <a:schemeClr val="tx1"/>
                </a:solidFill>
              </a:rPr>
              <a:t>Plume</a:t>
            </a:r>
            <a:r>
              <a:rPr lang="en-US" sz="1900" baseline="30000" dirty="0" smtClean="0">
                <a:solidFill>
                  <a:schemeClr val="tx1"/>
                </a:solidFill>
              </a:rPr>
              <a:t> 5</a:t>
            </a:r>
            <a:r>
              <a:rPr lang="en-US" sz="1900" dirty="0" smtClean="0">
                <a:solidFill>
                  <a:schemeClr val="tx1"/>
                </a:solidFill>
              </a:rPr>
              <a:t>, </a:t>
            </a:r>
            <a:r>
              <a:rPr lang="en-US" sz="1900" dirty="0">
                <a:solidFill>
                  <a:schemeClr val="tx1"/>
                </a:solidFill>
              </a:rPr>
              <a:t>and P. </a:t>
            </a:r>
            <a:r>
              <a:rPr lang="en-US" sz="1900" dirty="0" smtClean="0">
                <a:solidFill>
                  <a:schemeClr val="tx1"/>
                </a:solidFill>
              </a:rPr>
              <a:t>Schilke</a:t>
            </a:r>
            <a:r>
              <a:rPr lang="en-US" sz="1900" baseline="30000" dirty="0" smtClean="0">
                <a:solidFill>
                  <a:schemeClr val="tx1"/>
                </a:solidFill>
              </a:rPr>
              <a:t> 6</a:t>
            </a:r>
            <a:endParaRPr lang="en-US" sz="1900" dirty="0" smtClean="0">
              <a:solidFill>
                <a:schemeClr val="tx1"/>
              </a:solidFill>
            </a:endParaRPr>
          </a:p>
        </p:txBody>
      </p:sp>
      <p:pic>
        <p:nvPicPr>
          <p:cNvPr id="2" name="Picture 1" descr="univ_logo.gif"/>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5685" y="56166"/>
            <a:ext cx="1409700" cy="1329817"/>
          </a:xfrm>
          <a:prstGeom prst="rect">
            <a:avLst/>
          </a:prstGeom>
          <a:solidFill>
            <a:schemeClr val="tx2"/>
          </a:solidFill>
        </p:spPr>
      </p:pic>
      <p:pic>
        <p:nvPicPr>
          <p:cNvPr id="7" name="Picture 6" descr="IPAG-Logo.png"/>
          <p:cNvPicPr>
            <a:picLocks noChangeAspect="1"/>
          </p:cNvPicPr>
          <p:nvPr/>
        </p:nvPicPr>
        <p:blipFill rotWithShape="1">
          <a:blip r:embed="rId4" cstate="email">
            <a:extLst>
              <a:ext uri="{28A0092B-C50C-407E-A947-70E740481C1C}">
                <a14:useLocalDpi xmlns:a14="http://schemas.microsoft.com/office/drawing/2010/main" val="0"/>
              </a:ext>
            </a:extLst>
          </a:blip>
          <a:srcRect l="13525" r="12388"/>
          <a:stretch/>
        </p:blipFill>
        <p:spPr>
          <a:xfrm>
            <a:off x="7683300" y="43113"/>
            <a:ext cx="1413505" cy="1348937"/>
          </a:xfrm>
          <a:prstGeom prst="rect">
            <a:avLst/>
          </a:prstGeom>
          <a:solidFill>
            <a:schemeClr val="tx2"/>
          </a:solidFill>
        </p:spPr>
      </p:pic>
      <p:sp>
        <p:nvSpPr>
          <p:cNvPr id="3" name="Footer Placeholder 2"/>
          <p:cNvSpPr>
            <a:spLocks noGrp="1"/>
          </p:cNvSpPr>
          <p:nvPr>
            <p:ph type="ftr" sz="quarter" idx="11"/>
          </p:nvPr>
        </p:nvSpPr>
        <p:spPr>
          <a:xfrm>
            <a:off x="1149684" y="5989056"/>
            <a:ext cx="6951579" cy="665580"/>
          </a:xfrm>
        </p:spPr>
        <p:txBody>
          <a:bodyPr/>
          <a:lstStyle/>
          <a:p>
            <a:r>
              <a:rPr lang="en-US" sz="1300" baseline="30000" dirty="0" smtClean="0"/>
              <a:t>1 </a:t>
            </a:r>
            <a:r>
              <a:rPr lang="en-US" sz="1300" dirty="0" smtClean="0"/>
              <a:t>University of Puerto Rico - Río Piedras, </a:t>
            </a:r>
            <a:r>
              <a:rPr lang="en-US" sz="1300" baseline="30000" dirty="0" smtClean="0"/>
              <a:t>2</a:t>
            </a:r>
            <a:r>
              <a:rPr lang="en-US" sz="1300" dirty="0" smtClean="0"/>
              <a:t> Insitute de Planétologie et d’Astrophysique de Grenoble, </a:t>
            </a:r>
          </a:p>
          <a:p>
            <a:r>
              <a:rPr lang="en-US" sz="1300" baseline="30000" dirty="0" smtClean="0"/>
              <a:t>3 </a:t>
            </a:r>
            <a:r>
              <a:rPr lang="en-US" sz="1300" dirty="0" smtClean="0"/>
              <a:t>California Institute of Technology, </a:t>
            </a:r>
            <a:r>
              <a:rPr lang="en-US" sz="1300" baseline="30000" dirty="0" smtClean="0"/>
              <a:t>4</a:t>
            </a:r>
            <a:r>
              <a:rPr lang="en-US" sz="1300" dirty="0" smtClean="0"/>
              <a:t> Osservatorio Astrofisico di Arcetri, </a:t>
            </a:r>
          </a:p>
          <a:p>
            <a:r>
              <a:rPr lang="en-US" sz="1300" baseline="30000" dirty="0" smtClean="0"/>
              <a:t>5 </a:t>
            </a:r>
            <a:r>
              <a:rPr lang="en-US" sz="1300" dirty="0" smtClean="0"/>
              <a:t>University of Calgary, </a:t>
            </a:r>
            <a:r>
              <a:rPr lang="en-US" sz="1300" baseline="30000" dirty="0" smtClean="0"/>
              <a:t>6</a:t>
            </a:r>
            <a:r>
              <a:rPr lang="en-US" sz="1300" dirty="0" smtClean="0"/>
              <a:t> I. Physikalisches Institut der Universität zu Köln</a:t>
            </a:r>
            <a:endParaRPr lang="en-US" sz="1300" baseline="30000" dirty="0" smtClean="0"/>
          </a:p>
        </p:txBody>
      </p:sp>
    </p:spTree>
    <p:extLst>
      <p:ext uri="{BB962C8B-B14F-4D97-AF65-F5344CB8AC3E}">
        <p14:creationId xmlns:p14="http://schemas.microsoft.com/office/powerpoint/2010/main" val="12954006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descr="radial-ngc.tiff"/>
          <p:cNvPicPr>
            <a:picLocks noGrp="1" noChangeAspect="1"/>
          </p:cNvPicPr>
          <p:nvPr>
            <p:ph idx="1"/>
          </p:nvPr>
        </p:nvPicPr>
        <p:blipFill rotWithShape="1">
          <a:blip r:embed="rId3" cstate="email">
            <a:extLst>
              <a:ext uri="{28A0092B-C50C-407E-A947-70E740481C1C}">
                <a14:useLocalDpi xmlns:a14="http://schemas.microsoft.com/office/drawing/2010/main" val="0"/>
              </a:ext>
            </a:extLst>
          </a:blip>
          <a:srcRect l="658" r="438"/>
          <a:stretch/>
        </p:blipFill>
        <p:spPr>
          <a:xfrm>
            <a:off x="3866709" y="1562100"/>
            <a:ext cx="5048691" cy="4007104"/>
          </a:xfrm>
        </p:spPr>
      </p:pic>
      <p:sp>
        <p:nvSpPr>
          <p:cNvPr id="2" name="Title 1"/>
          <p:cNvSpPr>
            <a:spLocks noGrp="1"/>
          </p:cNvSpPr>
          <p:nvPr>
            <p:ph type="title"/>
          </p:nvPr>
        </p:nvSpPr>
        <p:spPr>
          <a:xfrm>
            <a:off x="203200" y="134938"/>
            <a:ext cx="8712200" cy="766762"/>
          </a:xfrm>
        </p:spPr>
        <p:txBody>
          <a:bodyPr>
            <a:noAutofit/>
          </a:bodyPr>
          <a:lstStyle/>
          <a:p>
            <a:r>
              <a:rPr lang="en-US" sz="4000" dirty="0" smtClean="0"/>
              <a:t>Results: Radial Structure of NGC 6334 I</a:t>
            </a:r>
            <a:endParaRPr lang="en-US" sz="4000" dirty="0"/>
          </a:p>
        </p:txBody>
      </p:sp>
      <p:sp>
        <p:nvSpPr>
          <p:cNvPr id="6" name="TextBox 5"/>
          <p:cNvSpPr txBox="1"/>
          <p:nvPr/>
        </p:nvSpPr>
        <p:spPr>
          <a:xfrm>
            <a:off x="457200" y="5740400"/>
            <a:ext cx="8229600" cy="923330"/>
          </a:xfrm>
          <a:prstGeom prst="rect">
            <a:avLst/>
          </a:prstGeom>
          <a:noFill/>
        </p:spPr>
        <p:txBody>
          <a:bodyPr wrap="square" rtlCol="0">
            <a:spAutoFit/>
          </a:bodyPr>
          <a:lstStyle/>
          <a:p>
            <a:pPr lvl="1"/>
            <a:endParaRPr lang="en-US" dirty="0"/>
          </a:p>
          <a:p>
            <a:pPr marL="285750" indent="-285750">
              <a:buFont typeface="Wingdings" charset="2"/>
              <a:buChar char="Ø"/>
            </a:pPr>
            <a:r>
              <a:rPr lang="en-US" dirty="0" smtClean="0">
                <a:solidFill>
                  <a:srgbClr val="E8BC4A"/>
                </a:solidFill>
              </a:rPr>
              <a:t>Results from LVG analysis are remarkably consistent with the radial structure of the envelope</a:t>
            </a:r>
            <a:endParaRPr lang="en-US" dirty="0">
              <a:solidFill>
                <a:srgbClr val="E8BC4A"/>
              </a:solidFill>
            </a:endParaRPr>
          </a:p>
        </p:txBody>
      </p:sp>
      <p:sp>
        <p:nvSpPr>
          <p:cNvPr id="3" name="Rectangle 2"/>
          <p:cNvSpPr/>
          <p:nvPr/>
        </p:nvSpPr>
        <p:spPr>
          <a:xfrm>
            <a:off x="3866709" y="2705100"/>
            <a:ext cx="381000" cy="1587500"/>
          </a:xfrm>
          <a:prstGeom prst="rect">
            <a:avLst/>
          </a:prstGeom>
          <a:solidFill>
            <a:srgbClr val="000090">
              <a:alpha val="7000"/>
            </a:srgbClr>
          </a:solidFill>
          <a:ln w="38100" cmpd="sng">
            <a:solidFill>
              <a:srgbClr val="00009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a:off x="8585200" y="2717800"/>
            <a:ext cx="330200" cy="1600200"/>
          </a:xfrm>
          <a:prstGeom prst="rect">
            <a:avLst/>
          </a:prstGeom>
          <a:solidFill>
            <a:srgbClr val="FF0000">
              <a:alpha val="12000"/>
            </a:srgbClr>
          </a:solid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139699" y="1473200"/>
            <a:ext cx="3727009" cy="4524316"/>
          </a:xfrm>
          <a:prstGeom prst="rect">
            <a:avLst/>
          </a:prstGeom>
          <a:noFill/>
        </p:spPr>
        <p:txBody>
          <a:bodyPr wrap="square" rtlCol="0">
            <a:spAutoFit/>
          </a:bodyPr>
          <a:lstStyle/>
          <a:p>
            <a:pPr marL="285750" lvl="1" indent="-285750">
              <a:buFont typeface="Arial"/>
              <a:buChar char="•"/>
            </a:pPr>
            <a:r>
              <a:rPr lang="en-US" dirty="0"/>
              <a:t>Radiative transfer model by Rolffs et al. (2011</a:t>
            </a:r>
            <a:r>
              <a:rPr lang="en-US" dirty="0" smtClean="0"/>
              <a:t>)</a:t>
            </a:r>
          </a:p>
          <a:p>
            <a:pPr marL="0" lvl="1"/>
            <a:endParaRPr lang="en-US" dirty="0" smtClean="0"/>
          </a:p>
          <a:p>
            <a:pPr marL="742950" lvl="2" indent="-285750">
              <a:buFont typeface="Arial"/>
              <a:buChar char="•"/>
            </a:pPr>
            <a:r>
              <a:rPr lang="en-US" dirty="0"/>
              <a:t>Model assumes a </a:t>
            </a:r>
            <a:r>
              <a:rPr lang="en-US" dirty="0" smtClean="0"/>
              <a:t>centrally </a:t>
            </a:r>
            <a:r>
              <a:rPr lang="en-US" dirty="0"/>
              <a:t>heated sphere </a:t>
            </a:r>
            <a:r>
              <a:rPr lang="en-US" dirty="0" smtClean="0"/>
              <a:t>with a power-law density gradient</a:t>
            </a:r>
          </a:p>
          <a:p>
            <a:endParaRPr lang="en-US" dirty="0" smtClean="0"/>
          </a:p>
          <a:p>
            <a:pPr marL="742950" lvl="1" indent="-285750">
              <a:buFont typeface="Arial"/>
              <a:buChar char="•"/>
            </a:pPr>
            <a:r>
              <a:rPr lang="en-US" dirty="0" smtClean="0"/>
              <a:t>Radial profiles of density and temperature from dust continuum emission at 850μm from APEX telescope</a:t>
            </a:r>
          </a:p>
          <a:p>
            <a:endParaRPr lang="en-US" dirty="0" smtClean="0"/>
          </a:p>
          <a:p>
            <a:pPr marL="285750" indent="-285750">
              <a:buFont typeface="Arial"/>
              <a:buChar char="•"/>
            </a:pPr>
            <a:r>
              <a:rPr lang="en-US" dirty="0"/>
              <a:t>D</a:t>
            </a:r>
            <a:r>
              <a:rPr lang="en-US" dirty="0" smtClean="0"/>
              <a:t>ensity (</a:t>
            </a:r>
            <a:r>
              <a:rPr lang="en-US" dirty="0" smtClean="0">
                <a:solidFill>
                  <a:srgbClr val="3366FF"/>
                </a:solidFill>
              </a:rPr>
              <a:t>squares</a:t>
            </a:r>
            <a:r>
              <a:rPr lang="en-US" dirty="0" smtClean="0"/>
              <a:t>) and temperature (</a:t>
            </a:r>
            <a:r>
              <a:rPr lang="en-US" dirty="0" smtClean="0">
                <a:solidFill>
                  <a:srgbClr val="FF0000"/>
                </a:solidFill>
              </a:rPr>
              <a:t>triangles</a:t>
            </a:r>
            <a:r>
              <a:rPr lang="en-US" dirty="0" smtClean="0"/>
              <a:t>)</a:t>
            </a:r>
            <a:r>
              <a:rPr lang="en-US" dirty="0"/>
              <a:t> </a:t>
            </a:r>
            <a:r>
              <a:rPr lang="en-US" dirty="0" smtClean="0"/>
              <a:t>values obtained from our LVG analysis are overlaid</a:t>
            </a:r>
          </a:p>
        </p:txBody>
      </p:sp>
    </p:spTree>
    <p:extLst>
      <p:ext uri="{BB962C8B-B14F-4D97-AF65-F5344CB8AC3E}">
        <p14:creationId xmlns:p14="http://schemas.microsoft.com/office/powerpoint/2010/main" val="24860297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9840"/>
            <a:ext cx="8229600" cy="1143000"/>
          </a:xfrm>
        </p:spPr>
        <p:txBody>
          <a:bodyPr>
            <a:normAutofit/>
          </a:bodyPr>
          <a:lstStyle/>
          <a:p>
            <a:r>
              <a:rPr lang="en-US" dirty="0" smtClean="0"/>
              <a:t>Results: Origin of </a:t>
            </a:r>
            <a:r>
              <a:rPr lang="en-US" dirty="0"/>
              <a:t>t</a:t>
            </a:r>
            <a:r>
              <a:rPr lang="en-US" dirty="0" smtClean="0"/>
              <a:t>he Emission</a:t>
            </a:r>
            <a:endParaRPr lang="en-US" dirty="0"/>
          </a:p>
        </p:txBody>
      </p:sp>
      <p:sp>
        <p:nvSpPr>
          <p:cNvPr id="13" name="Snip Single Corner Rectangle 12"/>
          <p:cNvSpPr/>
          <p:nvPr/>
        </p:nvSpPr>
        <p:spPr>
          <a:xfrm flipV="1">
            <a:off x="50801" y="1340368"/>
            <a:ext cx="5053762" cy="3302000"/>
          </a:xfrm>
          <a:prstGeom prst="snip1Rect">
            <a:avLst/>
          </a:prstGeom>
          <a:gradFill flip="none" rotWithShape="1">
            <a:gsLst>
              <a:gs pos="0">
                <a:schemeClr val="accent1">
                  <a:shade val="51000"/>
                  <a:satMod val="130000"/>
                  <a:alpha val="0"/>
                </a:schemeClr>
              </a:gs>
              <a:gs pos="80000">
                <a:schemeClr val="accent1">
                  <a:shade val="93000"/>
                  <a:satMod val="130000"/>
                  <a:alpha val="0"/>
                </a:schemeClr>
              </a:gs>
              <a:gs pos="100000">
                <a:schemeClr val="accent1">
                  <a:shade val="94000"/>
                  <a:satMod val="135000"/>
                  <a:alpha val="0"/>
                </a:schemeClr>
              </a:gs>
            </a:gsLst>
            <a:lin ang="16200000" scaled="0"/>
            <a:tileRect/>
          </a:gradFill>
          <a:ln w="19050" cmpd="sng">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descr="Fig0_v2.pdf"/>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99578" y="1495059"/>
            <a:ext cx="3840480" cy="2880360"/>
          </a:xfrm>
          <a:prstGeom prst="rect">
            <a:avLst/>
          </a:prstGeom>
        </p:spPr>
      </p:pic>
    </p:spTree>
    <p:extLst>
      <p:ext uri="{BB962C8B-B14F-4D97-AF65-F5344CB8AC3E}">
        <p14:creationId xmlns:p14="http://schemas.microsoft.com/office/powerpoint/2010/main" val="23469061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9840"/>
            <a:ext cx="8229600" cy="1143000"/>
          </a:xfrm>
        </p:spPr>
        <p:txBody>
          <a:bodyPr>
            <a:normAutofit/>
          </a:bodyPr>
          <a:lstStyle/>
          <a:p>
            <a:r>
              <a:rPr lang="en-US" dirty="0" smtClean="0"/>
              <a:t>Results: Origin of </a:t>
            </a:r>
            <a:r>
              <a:rPr lang="en-US" dirty="0"/>
              <a:t>t</a:t>
            </a:r>
            <a:r>
              <a:rPr lang="en-US" dirty="0" smtClean="0"/>
              <a:t>he Emission</a:t>
            </a:r>
            <a:endParaRPr lang="en-US" dirty="0"/>
          </a:p>
        </p:txBody>
      </p:sp>
      <p:sp>
        <p:nvSpPr>
          <p:cNvPr id="13" name="Snip Single Corner Rectangle 12"/>
          <p:cNvSpPr/>
          <p:nvPr/>
        </p:nvSpPr>
        <p:spPr>
          <a:xfrm flipV="1">
            <a:off x="50801" y="1340368"/>
            <a:ext cx="5053762" cy="3302000"/>
          </a:xfrm>
          <a:prstGeom prst="snip1Rect">
            <a:avLst/>
          </a:prstGeom>
          <a:gradFill flip="none" rotWithShape="1">
            <a:gsLst>
              <a:gs pos="0">
                <a:schemeClr val="accent1">
                  <a:shade val="51000"/>
                  <a:satMod val="130000"/>
                  <a:alpha val="0"/>
                </a:schemeClr>
              </a:gs>
              <a:gs pos="80000">
                <a:schemeClr val="accent1">
                  <a:shade val="93000"/>
                  <a:satMod val="130000"/>
                  <a:alpha val="0"/>
                </a:schemeClr>
              </a:gs>
              <a:gs pos="100000">
                <a:schemeClr val="accent1">
                  <a:shade val="94000"/>
                  <a:satMod val="135000"/>
                  <a:alpha val="0"/>
                </a:schemeClr>
              </a:gs>
            </a:gsLst>
            <a:lin ang="16200000" scaled="0"/>
            <a:tileRect/>
          </a:gradFill>
          <a:ln w="19050" cmpd="sng">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descr="Fig0_v2.pdf"/>
          <p:cNvPicPr>
            <a:picLocks noChangeAspect="1"/>
          </p:cNvPicPr>
          <p:nvPr/>
        </p:nvPicPr>
        <p:blipFill>
          <a:blip r:embed="rId3" cstate="email">
            <a:alphaModFix amt="12000"/>
            <a:extLst>
              <a:ext uri="{28A0092B-C50C-407E-A947-70E740481C1C}">
                <a14:useLocalDpi xmlns:a14="http://schemas.microsoft.com/office/drawing/2010/main" val="0"/>
              </a:ext>
            </a:extLst>
          </a:blip>
          <a:stretch>
            <a:fillRect/>
          </a:stretch>
        </p:blipFill>
        <p:spPr>
          <a:xfrm>
            <a:off x="399578" y="1495059"/>
            <a:ext cx="3840480" cy="2880360"/>
          </a:xfrm>
          <a:prstGeom prst="rect">
            <a:avLst/>
          </a:prstGeom>
        </p:spPr>
      </p:pic>
      <p:pic>
        <p:nvPicPr>
          <p:cNvPr id="8" name="Content Placeholder 5" descr="co-lvg.tiff"/>
          <p:cNvPicPr>
            <a:picLocks noChangeAspect="1"/>
          </p:cNvPicPr>
          <p:nvPr/>
        </p:nvPicPr>
        <p:blipFill rotWithShape="1">
          <a:blip r:embed="rId4" cstate="email">
            <a:extLst>
              <a:ext uri="{28A0092B-C50C-407E-A947-70E740481C1C}">
                <a14:useLocalDpi xmlns:a14="http://schemas.microsoft.com/office/drawing/2010/main" val="0"/>
              </a:ext>
            </a:extLst>
          </a:blip>
          <a:srcRect l="233" r="29"/>
          <a:stretch/>
        </p:blipFill>
        <p:spPr>
          <a:xfrm>
            <a:off x="114301" y="1426634"/>
            <a:ext cx="2050300" cy="1471041"/>
          </a:xfrm>
          <a:prstGeom prst="rect">
            <a:avLst/>
          </a:prstGeom>
        </p:spPr>
      </p:pic>
    </p:spTree>
    <p:extLst>
      <p:ext uri="{BB962C8B-B14F-4D97-AF65-F5344CB8AC3E}">
        <p14:creationId xmlns:p14="http://schemas.microsoft.com/office/powerpoint/2010/main" val="19427054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9840"/>
            <a:ext cx="8229600" cy="1143000"/>
          </a:xfrm>
        </p:spPr>
        <p:txBody>
          <a:bodyPr>
            <a:normAutofit/>
          </a:bodyPr>
          <a:lstStyle/>
          <a:p>
            <a:r>
              <a:rPr lang="en-US" dirty="0" smtClean="0"/>
              <a:t>Results: Origin of </a:t>
            </a:r>
            <a:r>
              <a:rPr lang="en-US" dirty="0"/>
              <a:t>t</a:t>
            </a:r>
            <a:r>
              <a:rPr lang="en-US" dirty="0" smtClean="0"/>
              <a:t>he Emission</a:t>
            </a:r>
            <a:endParaRPr lang="en-US" dirty="0"/>
          </a:p>
        </p:txBody>
      </p:sp>
      <p:sp>
        <p:nvSpPr>
          <p:cNvPr id="13" name="Snip Single Corner Rectangle 12"/>
          <p:cNvSpPr/>
          <p:nvPr/>
        </p:nvSpPr>
        <p:spPr>
          <a:xfrm flipV="1">
            <a:off x="50801" y="1340368"/>
            <a:ext cx="5053762" cy="3302000"/>
          </a:xfrm>
          <a:prstGeom prst="snip1Rect">
            <a:avLst/>
          </a:prstGeom>
          <a:gradFill flip="none" rotWithShape="1">
            <a:gsLst>
              <a:gs pos="0">
                <a:schemeClr val="accent1">
                  <a:shade val="51000"/>
                  <a:satMod val="130000"/>
                  <a:alpha val="0"/>
                </a:schemeClr>
              </a:gs>
              <a:gs pos="80000">
                <a:schemeClr val="accent1">
                  <a:shade val="93000"/>
                  <a:satMod val="130000"/>
                  <a:alpha val="0"/>
                </a:schemeClr>
              </a:gs>
              <a:gs pos="100000">
                <a:schemeClr val="accent1">
                  <a:shade val="94000"/>
                  <a:satMod val="135000"/>
                  <a:alpha val="0"/>
                </a:schemeClr>
              </a:gs>
            </a:gsLst>
            <a:lin ang="16200000" scaled="0"/>
            <a:tileRect/>
          </a:gradFill>
          <a:ln w="19050" cmpd="sng">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descr="Fig0_v2.pdf"/>
          <p:cNvPicPr>
            <a:picLocks noChangeAspect="1"/>
          </p:cNvPicPr>
          <p:nvPr/>
        </p:nvPicPr>
        <p:blipFill>
          <a:blip r:embed="rId3" cstate="email">
            <a:alphaModFix amt="12000"/>
            <a:extLst>
              <a:ext uri="{28A0092B-C50C-407E-A947-70E740481C1C}">
                <a14:useLocalDpi xmlns:a14="http://schemas.microsoft.com/office/drawing/2010/main" val="0"/>
              </a:ext>
            </a:extLst>
          </a:blip>
          <a:stretch>
            <a:fillRect/>
          </a:stretch>
        </p:blipFill>
        <p:spPr>
          <a:xfrm>
            <a:off x="399578" y="1495059"/>
            <a:ext cx="3840480" cy="2880360"/>
          </a:xfrm>
          <a:prstGeom prst="rect">
            <a:avLst/>
          </a:prstGeom>
        </p:spPr>
      </p:pic>
      <p:pic>
        <p:nvPicPr>
          <p:cNvPr id="8" name="Content Placeholder 5" descr="co-lvg.tiff"/>
          <p:cNvPicPr>
            <a:picLocks noChangeAspect="1"/>
          </p:cNvPicPr>
          <p:nvPr/>
        </p:nvPicPr>
        <p:blipFill rotWithShape="1">
          <a:blip r:embed="rId4" cstate="email">
            <a:extLst>
              <a:ext uri="{28A0092B-C50C-407E-A947-70E740481C1C}">
                <a14:useLocalDpi xmlns:a14="http://schemas.microsoft.com/office/drawing/2010/main" val="0"/>
              </a:ext>
            </a:extLst>
          </a:blip>
          <a:srcRect l="233" r="29"/>
          <a:stretch/>
        </p:blipFill>
        <p:spPr>
          <a:xfrm>
            <a:off x="114301" y="1426634"/>
            <a:ext cx="2050300" cy="1471041"/>
          </a:xfrm>
          <a:prstGeom prst="rect">
            <a:avLst/>
          </a:prstGeom>
        </p:spPr>
      </p:pic>
      <p:pic>
        <p:nvPicPr>
          <p:cNvPr id="11" name="Content Placeholder 10" descr="radial-ngc.tiff"/>
          <p:cNvPicPr>
            <a:picLocks noChangeAspect="1"/>
          </p:cNvPicPr>
          <p:nvPr/>
        </p:nvPicPr>
        <p:blipFill rotWithShape="1">
          <a:blip r:embed="rId5" cstate="email">
            <a:extLst>
              <a:ext uri="{28A0092B-C50C-407E-A947-70E740481C1C}">
                <a14:useLocalDpi xmlns:a14="http://schemas.microsoft.com/office/drawing/2010/main" val="0"/>
              </a:ext>
            </a:extLst>
          </a:blip>
          <a:srcRect l="658" r="438"/>
          <a:stretch/>
        </p:blipFill>
        <p:spPr>
          <a:xfrm>
            <a:off x="2451362" y="1386441"/>
            <a:ext cx="2023546" cy="1604010"/>
          </a:xfrm>
          <a:prstGeom prst="rect">
            <a:avLst/>
          </a:prstGeom>
        </p:spPr>
      </p:pic>
    </p:spTree>
    <p:extLst>
      <p:ext uri="{BB962C8B-B14F-4D97-AF65-F5344CB8AC3E}">
        <p14:creationId xmlns:p14="http://schemas.microsoft.com/office/powerpoint/2010/main" val="39664710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9840"/>
            <a:ext cx="8229600" cy="1143000"/>
          </a:xfrm>
        </p:spPr>
        <p:txBody>
          <a:bodyPr>
            <a:normAutofit/>
          </a:bodyPr>
          <a:lstStyle/>
          <a:p>
            <a:r>
              <a:rPr lang="en-US" dirty="0" smtClean="0"/>
              <a:t>Results: Origin of </a:t>
            </a:r>
            <a:r>
              <a:rPr lang="en-US" dirty="0"/>
              <a:t>t</a:t>
            </a:r>
            <a:r>
              <a:rPr lang="en-US" dirty="0" smtClean="0"/>
              <a:t>he Emission</a:t>
            </a:r>
            <a:endParaRPr lang="en-US" dirty="0"/>
          </a:p>
        </p:txBody>
      </p:sp>
      <p:sp>
        <p:nvSpPr>
          <p:cNvPr id="13" name="Snip Single Corner Rectangle 12"/>
          <p:cNvSpPr/>
          <p:nvPr/>
        </p:nvSpPr>
        <p:spPr>
          <a:xfrm flipV="1">
            <a:off x="50801" y="1340368"/>
            <a:ext cx="5053762" cy="3302000"/>
          </a:xfrm>
          <a:prstGeom prst="snip1Rect">
            <a:avLst/>
          </a:prstGeom>
          <a:gradFill flip="none" rotWithShape="1">
            <a:gsLst>
              <a:gs pos="0">
                <a:schemeClr val="accent1">
                  <a:shade val="51000"/>
                  <a:satMod val="130000"/>
                  <a:alpha val="0"/>
                </a:schemeClr>
              </a:gs>
              <a:gs pos="80000">
                <a:schemeClr val="accent1">
                  <a:shade val="93000"/>
                  <a:satMod val="130000"/>
                  <a:alpha val="0"/>
                </a:schemeClr>
              </a:gs>
              <a:gs pos="100000">
                <a:schemeClr val="accent1">
                  <a:shade val="94000"/>
                  <a:satMod val="135000"/>
                  <a:alpha val="0"/>
                </a:schemeClr>
              </a:gs>
            </a:gsLst>
            <a:lin ang="16200000" scaled="0"/>
            <a:tileRect/>
          </a:gradFill>
          <a:ln w="19050" cmpd="sng">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descr="Fig0_v2.pdf"/>
          <p:cNvPicPr>
            <a:picLocks noChangeAspect="1"/>
          </p:cNvPicPr>
          <p:nvPr/>
        </p:nvPicPr>
        <p:blipFill>
          <a:blip r:embed="rId3" cstate="email">
            <a:alphaModFix amt="12000"/>
            <a:extLst>
              <a:ext uri="{28A0092B-C50C-407E-A947-70E740481C1C}">
                <a14:useLocalDpi xmlns:a14="http://schemas.microsoft.com/office/drawing/2010/main" val="0"/>
              </a:ext>
            </a:extLst>
          </a:blip>
          <a:stretch>
            <a:fillRect/>
          </a:stretch>
        </p:blipFill>
        <p:spPr>
          <a:xfrm>
            <a:off x="399578" y="1495059"/>
            <a:ext cx="3840480" cy="2880360"/>
          </a:xfrm>
          <a:prstGeom prst="rect">
            <a:avLst/>
          </a:prstGeom>
        </p:spPr>
      </p:pic>
      <p:pic>
        <p:nvPicPr>
          <p:cNvPr id="8" name="Content Placeholder 5" descr="co-lvg.tiff"/>
          <p:cNvPicPr>
            <a:picLocks noChangeAspect="1"/>
          </p:cNvPicPr>
          <p:nvPr/>
        </p:nvPicPr>
        <p:blipFill rotWithShape="1">
          <a:blip r:embed="rId4" cstate="email">
            <a:extLst>
              <a:ext uri="{28A0092B-C50C-407E-A947-70E740481C1C}">
                <a14:useLocalDpi xmlns:a14="http://schemas.microsoft.com/office/drawing/2010/main" val="0"/>
              </a:ext>
            </a:extLst>
          </a:blip>
          <a:srcRect l="233" r="29"/>
          <a:stretch/>
        </p:blipFill>
        <p:spPr>
          <a:xfrm>
            <a:off x="114301" y="1426634"/>
            <a:ext cx="2050300" cy="1471041"/>
          </a:xfrm>
          <a:prstGeom prst="rect">
            <a:avLst/>
          </a:prstGeom>
        </p:spPr>
      </p:pic>
      <p:pic>
        <p:nvPicPr>
          <p:cNvPr id="9" name="Picture 8" descr="single-spectra-zoom.tiff"/>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14464" y="3001274"/>
            <a:ext cx="2035937" cy="1513078"/>
          </a:xfrm>
          <a:prstGeom prst="rect">
            <a:avLst/>
          </a:prstGeom>
        </p:spPr>
      </p:pic>
      <p:pic>
        <p:nvPicPr>
          <p:cNvPr id="11" name="Content Placeholder 10" descr="radial-ngc.tiff"/>
          <p:cNvPicPr>
            <a:picLocks noChangeAspect="1"/>
          </p:cNvPicPr>
          <p:nvPr/>
        </p:nvPicPr>
        <p:blipFill rotWithShape="1">
          <a:blip r:embed="rId6" cstate="email">
            <a:extLst>
              <a:ext uri="{28A0092B-C50C-407E-A947-70E740481C1C}">
                <a14:useLocalDpi xmlns:a14="http://schemas.microsoft.com/office/drawing/2010/main" val="0"/>
              </a:ext>
            </a:extLst>
          </a:blip>
          <a:srcRect l="658" r="438"/>
          <a:stretch/>
        </p:blipFill>
        <p:spPr>
          <a:xfrm>
            <a:off x="2451362" y="1386441"/>
            <a:ext cx="2023546" cy="1604010"/>
          </a:xfrm>
          <a:prstGeom prst="rect">
            <a:avLst/>
          </a:prstGeom>
        </p:spPr>
      </p:pic>
    </p:spTree>
    <p:extLst>
      <p:ext uri="{BB962C8B-B14F-4D97-AF65-F5344CB8AC3E}">
        <p14:creationId xmlns:p14="http://schemas.microsoft.com/office/powerpoint/2010/main" val="39664710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1110"/>
            <a:ext cx="8229600" cy="931862"/>
          </a:xfrm>
        </p:spPr>
        <p:txBody>
          <a:bodyPr>
            <a:normAutofit/>
          </a:bodyPr>
          <a:lstStyle/>
          <a:p>
            <a:r>
              <a:rPr lang="en-US" dirty="0" smtClean="0"/>
              <a:t>Results: Origin of </a:t>
            </a:r>
            <a:r>
              <a:rPr lang="en-US" dirty="0"/>
              <a:t>t</a:t>
            </a:r>
            <a:r>
              <a:rPr lang="en-US" dirty="0" smtClean="0"/>
              <a:t>he Emission</a:t>
            </a:r>
            <a:endParaRPr lang="en-US" dirty="0"/>
          </a:p>
        </p:txBody>
      </p:sp>
      <p:sp>
        <p:nvSpPr>
          <p:cNvPr id="3" name="Content Placeholder 2"/>
          <p:cNvSpPr>
            <a:spLocks noGrp="1"/>
          </p:cNvSpPr>
          <p:nvPr>
            <p:ph idx="1"/>
          </p:nvPr>
        </p:nvSpPr>
        <p:spPr>
          <a:xfrm>
            <a:off x="186495" y="4787067"/>
            <a:ext cx="8712200" cy="1003117"/>
          </a:xfrm>
        </p:spPr>
        <p:txBody>
          <a:bodyPr>
            <a:normAutofit fontScale="70000" lnSpcReduction="20000"/>
          </a:bodyPr>
          <a:lstStyle/>
          <a:p>
            <a:pPr marL="285750" indent="-285750">
              <a:buFont typeface="Wingdings" charset="2"/>
              <a:buChar char="Ø"/>
            </a:pPr>
            <a:r>
              <a:rPr lang="en-US" sz="2300" b="1" dirty="0">
                <a:solidFill>
                  <a:srgbClr val="E8BC4A"/>
                </a:solidFill>
              </a:rPr>
              <a:t>Detection of the expanding envelope surrounding the hot core of NGC 6334 </a:t>
            </a:r>
            <a:r>
              <a:rPr lang="en-US" sz="2300" b="1" dirty="0" smtClean="0">
                <a:solidFill>
                  <a:srgbClr val="E8BC4A"/>
                </a:solidFill>
              </a:rPr>
              <a:t>I</a:t>
            </a:r>
            <a:endParaRPr lang="en-US" sz="2300" dirty="0" smtClean="0"/>
          </a:p>
          <a:p>
            <a:pPr marL="285750" indent="-285750">
              <a:buFont typeface="Wingdings" charset="2"/>
              <a:buChar char="Ø"/>
            </a:pPr>
            <a:r>
              <a:rPr lang="en-US" sz="2300" dirty="0" smtClean="0">
                <a:solidFill>
                  <a:schemeClr val="accent1"/>
                </a:solidFill>
              </a:rPr>
              <a:t>The outer envelope is expanding with respect to the inner envelope with a velocity of 1.5 </a:t>
            </a:r>
            <a:r>
              <a:rPr lang="en-US" sz="2300" dirty="0">
                <a:solidFill>
                  <a:schemeClr val="accent1"/>
                </a:solidFill>
              </a:rPr>
              <a:t>km/</a:t>
            </a:r>
            <a:r>
              <a:rPr lang="en-US" sz="2300" dirty="0" smtClean="0">
                <a:solidFill>
                  <a:schemeClr val="accent1"/>
                </a:solidFill>
              </a:rPr>
              <a:t>s. </a:t>
            </a:r>
            <a:endParaRPr lang="en-US" sz="2300" dirty="0">
              <a:solidFill>
                <a:schemeClr val="accent1"/>
              </a:solidFill>
            </a:endParaRPr>
          </a:p>
        </p:txBody>
      </p:sp>
      <p:sp>
        <p:nvSpPr>
          <p:cNvPr id="13" name="Snip Single Corner Rectangle 12"/>
          <p:cNvSpPr/>
          <p:nvPr/>
        </p:nvSpPr>
        <p:spPr>
          <a:xfrm flipV="1">
            <a:off x="50801" y="1340368"/>
            <a:ext cx="5053762" cy="3302000"/>
          </a:xfrm>
          <a:prstGeom prst="snip1Rect">
            <a:avLst/>
          </a:prstGeom>
          <a:gradFill flip="none" rotWithShape="1">
            <a:gsLst>
              <a:gs pos="0">
                <a:schemeClr val="accent1">
                  <a:shade val="51000"/>
                  <a:satMod val="130000"/>
                  <a:alpha val="0"/>
                </a:schemeClr>
              </a:gs>
              <a:gs pos="80000">
                <a:schemeClr val="accent1">
                  <a:shade val="93000"/>
                  <a:satMod val="130000"/>
                  <a:alpha val="0"/>
                </a:schemeClr>
              </a:gs>
              <a:gs pos="100000">
                <a:schemeClr val="accent1">
                  <a:shade val="94000"/>
                  <a:satMod val="135000"/>
                  <a:alpha val="0"/>
                </a:schemeClr>
              </a:gs>
            </a:gsLst>
            <a:lin ang="16200000" scaled="0"/>
            <a:tileRect/>
          </a:gradFill>
          <a:ln w="19050" cmpd="sng">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descr="EnvelopeStructure_v2.pdf"/>
          <p:cNvPicPr>
            <a:picLocks noChangeAspect="1"/>
          </p:cNvPicPr>
          <p:nvPr/>
        </p:nvPicPr>
        <p:blipFill rotWithShape="1">
          <a:blip r:embed="rId3" cstate="email">
            <a:extLst>
              <a:ext uri="{28A0092B-C50C-407E-A947-70E740481C1C}">
                <a14:useLocalDpi xmlns:a14="http://schemas.microsoft.com/office/drawing/2010/main" val="0"/>
              </a:ext>
            </a:extLst>
          </a:blip>
          <a:srcRect l="19861" t="5700" r="8888" b="11162"/>
          <a:stretch/>
        </p:blipFill>
        <p:spPr>
          <a:xfrm>
            <a:off x="5779896" y="2073201"/>
            <a:ext cx="3274582" cy="2699790"/>
          </a:xfrm>
          <a:prstGeom prst="rect">
            <a:avLst/>
          </a:prstGeom>
        </p:spPr>
      </p:pic>
      <p:sp>
        <p:nvSpPr>
          <p:cNvPr id="7" name="TextBox 6"/>
          <p:cNvSpPr txBox="1"/>
          <p:nvPr/>
        </p:nvSpPr>
        <p:spPr>
          <a:xfrm>
            <a:off x="228600" y="5740400"/>
            <a:ext cx="7899400" cy="954107"/>
          </a:xfrm>
          <a:prstGeom prst="rect">
            <a:avLst/>
          </a:prstGeom>
          <a:noFill/>
        </p:spPr>
        <p:txBody>
          <a:bodyPr wrap="square" rtlCol="0">
            <a:spAutoFit/>
          </a:bodyPr>
          <a:lstStyle/>
          <a:p>
            <a:pPr marL="285750" indent="-285750">
              <a:buFont typeface="Arial"/>
              <a:buChar char="•"/>
            </a:pPr>
            <a:r>
              <a:rPr lang="en-US" sz="1600" dirty="0" smtClean="0"/>
              <a:t>Thermal pressure from hot ionized gas, </a:t>
            </a:r>
            <a:r>
              <a:rPr lang="en-US" sz="1600" i="1" dirty="0" smtClean="0"/>
              <a:t>P</a:t>
            </a:r>
            <a:r>
              <a:rPr lang="en-US" sz="1600" baseline="-25000" dirty="0" smtClean="0"/>
              <a:t>t </a:t>
            </a:r>
            <a:r>
              <a:rPr lang="en-US" sz="1600" dirty="0" smtClean="0"/>
              <a:t>/ </a:t>
            </a:r>
            <a:r>
              <a:rPr lang="en-US" sz="1600" i="1" dirty="0" smtClean="0"/>
              <a:t>k</a:t>
            </a:r>
            <a:r>
              <a:rPr lang="en-US" sz="1600" dirty="0" smtClean="0"/>
              <a:t> = 1.6 x10</a:t>
            </a:r>
            <a:r>
              <a:rPr lang="en-US" sz="1600" baseline="30000" dirty="0" smtClean="0"/>
              <a:t>9</a:t>
            </a:r>
            <a:r>
              <a:rPr lang="en-US" sz="1600" dirty="0" smtClean="0"/>
              <a:t> cm</a:t>
            </a:r>
            <a:r>
              <a:rPr lang="en-US" sz="1600" baseline="30000" dirty="0" smtClean="0"/>
              <a:t>-3</a:t>
            </a:r>
            <a:r>
              <a:rPr lang="en-US" sz="1600" dirty="0" smtClean="0"/>
              <a:t> K</a:t>
            </a:r>
          </a:p>
          <a:p>
            <a:pPr marL="285750" indent="-285750">
              <a:buFont typeface="Arial"/>
              <a:buChar char="•"/>
            </a:pPr>
            <a:r>
              <a:rPr lang="en-US" sz="1600" dirty="0" smtClean="0"/>
              <a:t>Ambient pressure exerted by the envelope, </a:t>
            </a:r>
            <a:r>
              <a:rPr lang="en-US" sz="1600" i="1" dirty="0" smtClean="0"/>
              <a:t>P</a:t>
            </a:r>
            <a:r>
              <a:rPr lang="en-US" sz="1600" baseline="-25000" dirty="0" smtClean="0"/>
              <a:t>a </a:t>
            </a:r>
            <a:r>
              <a:rPr lang="en-US" sz="1600" dirty="0"/>
              <a:t>/ </a:t>
            </a:r>
            <a:r>
              <a:rPr lang="en-US" sz="1600" i="1" dirty="0"/>
              <a:t>k</a:t>
            </a:r>
            <a:r>
              <a:rPr lang="en-US" sz="1600" dirty="0"/>
              <a:t> = </a:t>
            </a:r>
            <a:r>
              <a:rPr lang="en-US" sz="1600" dirty="0" smtClean="0"/>
              <a:t>10</a:t>
            </a:r>
            <a:r>
              <a:rPr lang="en-US" sz="1600" baseline="30000" dirty="0" smtClean="0"/>
              <a:t>8</a:t>
            </a:r>
            <a:r>
              <a:rPr lang="en-US" sz="1600" dirty="0" smtClean="0"/>
              <a:t> – 10</a:t>
            </a:r>
            <a:r>
              <a:rPr lang="en-US" sz="1600" baseline="30000" dirty="0" smtClean="0"/>
              <a:t>9</a:t>
            </a:r>
            <a:r>
              <a:rPr lang="en-US" sz="1600" dirty="0" smtClean="0"/>
              <a:t> </a:t>
            </a:r>
            <a:r>
              <a:rPr lang="en-US" sz="1600" dirty="0"/>
              <a:t>cm</a:t>
            </a:r>
            <a:r>
              <a:rPr lang="en-US" sz="1600" baseline="30000" dirty="0"/>
              <a:t>-3</a:t>
            </a:r>
            <a:r>
              <a:rPr lang="en-US" sz="1600" dirty="0"/>
              <a:t> </a:t>
            </a:r>
            <a:r>
              <a:rPr lang="en-US" sz="1600" dirty="0" smtClean="0"/>
              <a:t>K</a:t>
            </a:r>
          </a:p>
          <a:p>
            <a:endParaRPr lang="en-US" sz="800" dirty="0" smtClean="0"/>
          </a:p>
          <a:p>
            <a:pPr marL="742950" lvl="1" indent="-285750">
              <a:buFont typeface="Wingdings" charset="2"/>
              <a:buChar char="Ø"/>
            </a:pPr>
            <a:r>
              <a:rPr lang="en-US" sz="1600" b="1" dirty="0" smtClean="0">
                <a:solidFill>
                  <a:schemeClr val="accent1"/>
                </a:solidFill>
              </a:rPr>
              <a:t>Thermal  pressure drives the envelope expansion</a:t>
            </a:r>
          </a:p>
        </p:txBody>
      </p:sp>
      <p:pic>
        <p:nvPicPr>
          <p:cNvPr id="12" name="Picture 11" descr="Fig0_v2.pdf"/>
          <p:cNvPicPr>
            <a:picLocks noChangeAspect="1"/>
          </p:cNvPicPr>
          <p:nvPr/>
        </p:nvPicPr>
        <p:blipFill>
          <a:blip r:embed="rId4" cstate="email">
            <a:alphaModFix amt="12000"/>
            <a:extLst>
              <a:ext uri="{28A0092B-C50C-407E-A947-70E740481C1C}">
                <a14:useLocalDpi xmlns:a14="http://schemas.microsoft.com/office/drawing/2010/main" val="0"/>
              </a:ext>
            </a:extLst>
          </a:blip>
          <a:stretch>
            <a:fillRect/>
          </a:stretch>
        </p:blipFill>
        <p:spPr>
          <a:xfrm>
            <a:off x="399578" y="1495059"/>
            <a:ext cx="3840480" cy="2880360"/>
          </a:xfrm>
          <a:prstGeom prst="rect">
            <a:avLst/>
          </a:prstGeom>
        </p:spPr>
      </p:pic>
      <p:pic>
        <p:nvPicPr>
          <p:cNvPr id="5" name="Picture 4" descr="double-spectra-zoom.tiff"/>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214695" y="3094873"/>
            <a:ext cx="2456688" cy="1325880"/>
          </a:xfrm>
          <a:prstGeom prst="rect">
            <a:avLst/>
          </a:prstGeom>
        </p:spPr>
      </p:pic>
      <p:pic>
        <p:nvPicPr>
          <p:cNvPr id="8" name="Content Placeholder 5" descr="co-lvg.tiff"/>
          <p:cNvPicPr>
            <a:picLocks noChangeAspect="1"/>
          </p:cNvPicPr>
          <p:nvPr/>
        </p:nvPicPr>
        <p:blipFill rotWithShape="1">
          <a:blip r:embed="rId6" cstate="email">
            <a:extLst>
              <a:ext uri="{28A0092B-C50C-407E-A947-70E740481C1C}">
                <a14:useLocalDpi xmlns:a14="http://schemas.microsoft.com/office/drawing/2010/main" val="0"/>
              </a:ext>
            </a:extLst>
          </a:blip>
          <a:srcRect l="233" r="29"/>
          <a:stretch/>
        </p:blipFill>
        <p:spPr>
          <a:xfrm>
            <a:off x="114301" y="1426634"/>
            <a:ext cx="2050300" cy="1471041"/>
          </a:xfrm>
          <a:prstGeom prst="rect">
            <a:avLst/>
          </a:prstGeom>
        </p:spPr>
      </p:pic>
      <p:sp>
        <p:nvSpPr>
          <p:cNvPr id="6" name="Right Arrow 5"/>
          <p:cNvSpPr/>
          <p:nvPr/>
        </p:nvSpPr>
        <p:spPr>
          <a:xfrm>
            <a:off x="4865496" y="4291767"/>
            <a:ext cx="863176" cy="4953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single-spectra-zoom.tiff"/>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114464" y="3001274"/>
            <a:ext cx="2035937" cy="1513078"/>
          </a:xfrm>
          <a:prstGeom prst="rect">
            <a:avLst/>
          </a:prstGeom>
        </p:spPr>
      </p:pic>
      <p:pic>
        <p:nvPicPr>
          <p:cNvPr id="11" name="Content Placeholder 10" descr="radial-ngc.tiff"/>
          <p:cNvPicPr>
            <a:picLocks noChangeAspect="1"/>
          </p:cNvPicPr>
          <p:nvPr/>
        </p:nvPicPr>
        <p:blipFill rotWithShape="1">
          <a:blip r:embed="rId8" cstate="email">
            <a:extLst>
              <a:ext uri="{28A0092B-C50C-407E-A947-70E740481C1C}">
                <a14:useLocalDpi xmlns:a14="http://schemas.microsoft.com/office/drawing/2010/main" val="0"/>
              </a:ext>
            </a:extLst>
          </a:blip>
          <a:srcRect l="658" r="438"/>
          <a:stretch/>
        </p:blipFill>
        <p:spPr>
          <a:xfrm>
            <a:off x="2451362" y="1386441"/>
            <a:ext cx="2023546" cy="1604010"/>
          </a:xfrm>
          <a:prstGeom prst="rect">
            <a:avLst/>
          </a:prstGeom>
        </p:spPr>
      </p:pic>
    </p:spTree>
    <p:extLst>
      <p:ext uri="{BB962C8B-B14F-4D97-AF65-F5344CB8AC3E}">
        <p14:creationId xmlns:p14="http://schemas.microsoft.com/office/powerpoint/2010/main" val="10748508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5100"/>
            <a:ext cx="8229600" cy="1143000"/>
          </a:xfrm>
        </p:spPr>
        <p:txBody>
          <a:bodyPr>
            <a:noAutofit/>
          </a:bodyPr>
          <a:lstStyle/>
          <a:p>
            <a:r>
              <a:rPr lang="en-US" sz="4000" dirty="0" smtClean="0"/>
              <a:t>Results: Column Densities and Molecular Abundances</a:t>
            </a:r>
            <a:endParaRPr lang="en-US" sz="4000" dirty="0"/>
          </a:p>
        </p:txBody>
      </p:sp>
      <p:sp>
        <p:nvSpPr>
          <p:cNvPr id="3" name="Content Placeholder 2"/>
          <p:cNvSpPr>
            <a:spLocks noGrp="1"/>
          </p:cNvSpPr>
          <p:nvPr>
            <p:ph idx="1"/>
          </p:nvPr>
        </p:nvSpPr>
        <p:spPr>
          <a:xfrm>
            <a:off x="165100" y="1739901"/>
            <a:ext cx="8775700" cy="1714499"/>
          </a:xfrm>
        </p:spPr>
        <p:txBody>
          <a:bodyPr>
            <a:normAutofit/>
          </a:bodyPr>
          <a:lstStyle/>
          <a:p>
            <a:r>
              <a:rPr lang="en-US" sz="2000" dirty="0"/>
              <a:t>T</a:t>
            </a:r>
            <a:r>
              <a:rPr lang="en-US" sz="2000" dirty="0" smtClean="0"/>
              <a:t>he molecular column densities from the LVG analysis are used to estimate the relative abundances between the various molecular species</a:t>
            </a:r>
          </a:p>
          <a:p>
            <a:endParaRPr lang="en-US" sz="2200" dirty="0"/>
          </a:p>
        </p:txBody>
      </p:sp>
      <p:pic>
        <p:nvPicPr>
          <p:cNvPr id="5" name="Picture 4" descr="abundances.tiff"/>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993900" y="3009900"/>
            <a:ext cx="4542790" cy="2106930"/>
          </a:xfrm>
          <a:prstGeom prst="rect">
            <a:avLst/>
          </a:prstGeom>
        </p:spPr>
      </p:pic>
      <p:sp>
        <p:nvSpPr>
          <p:cNvPr id="6" name="Rectangle 5"/>
          <p:cNvSpPr/>
          <p:nvPr/>
        </p:nvSpPr>
        <p:spPr>
          <a:xfrm>
            <a:off x="2133600" y="3505200"/>
            <a:ext cx="4051300" cy="2540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165100" y="5295900"/>
            <a:ext cx="8864600" cy="1477328"/>
          </a:xfrm>
          <a:prstGeom prst="rect">
            <a:avLst/>
          </a:prstGeom>
          <a:noFill/>
        </p:spPr>
        <p:txBody>
          <a:bodyPr wrap="square" rtlCol="0">
            <a:spAutoFit/>
          </a:bodyPr>
          <a:lstStyle/>
          <a:p>
            <a:pPr marL="285750" indent="-285750">
              <a:buFont typeface="Wingdings" charset="2"/>
              <a:buChar char="Ø"/>
            </a:pPr>
            <a:r>
              <a:rPr lang="en-US" dirty="0"/>
              <a:t>T</a:t>
            </a:r>
            <a:r>
              <a:rPr lang="en-US" dirty="0" smtClean="0"/>
              <a:t>he </a:t>
            </a:r>
            <a:r>
              <a:rPr lang="en-US" dirty="0"/>
              <a:t>HCO</a:t>
            </a:r>
            <a:r>
              <a:rPr lang="en-US" baseline="30000" dirty="0"/>
              <a:t>+</a:t>
            </a:r>
            <a:r>
              <a:rPr lang="en-US" dirty="0"/>
              <a:t> and CO abundances </a:t>
            </a:r>
            <a:r>
              <a:rPr lang="en-US" dirty="0" smtClean="0"/>
              <a:t>in the inner envelope are </a:t>
            </a:r>
            <a:r>
              <a:rPr lang="en-US" dirty="0"/>
              <a:t>higher when compared to the abundances in the outer envelope, while the opposite is true for the N</a:t>
            </a:r>
            <a:r>
              <a:rPr lang="en-US" baseline="-25000" dirty="0"/>
              <a:t>2</a:t>
            </a:r>
            <a:r>
              <a:rPr lang="en-US" dirty="0"/>
              <a:t>H</a:t>
            </a:r>
            <a:r>
              <a:rPr lang="en-US" baseline="30000" dirty="0"/>
              <a:t>+</a:t>
            </a:r>
            <a:r>
              <a:rPr lang="en-US" dirty="0"/>
              <a:t> abundance</a:t>
            </a:r>
            <a:r>
              <a:rPr lang="en-US" dirty="0" smtClean="0"/>
              <a:t>.</a:t>
            </a:r>
          </a:p>
          <a:p>
            <a:endParaRPr lang="en-US" dirty="0" smtClean="0"/>
          </a:p>
          <a:p>
            <a:pPr marL="285750" indent="-285750">
              <a:buFont typeface="Wingdings" charset="2"/>
              <a:buChar char="Ø"/>
            </a:pPr>
            <a:r>
              <a:rPr lang="en-US" dirty="0" smtClean="0"/>
              <a:t>For [CO] / [H</a:t>
            </a:r>
            <a:r>
              <a:rPr lang="en-US" baseline="-25000" dirty="0" smtClean="0"/>
              <a:t>2</a:t>
            </a:r>
            <a:r>
              <a:rPr lang="en-US" dirty="0" smtClean="0"/>
              <a:t>] abundances of ~ 10</a:t>
            </a:r>
            <a:r>
              <a:rPr lang="en-US" baseline="30000" dirty="0" smtClean="0"/>
              <a:t>-4</a:t>
            </a:r>
            <a:r>
              <a:rPr lang="en-US" dirty="0" smtClean="0"/>
              <a:t>, </a:t>
            </a:r>
            <a:r>
              <a:rPr lang="en-US" dirty="0"/>
              <a:t>N</a:t>
            </a:r>
            <a:r>
              <a:rPr lang="en-US" baseline="-25000" dirty="0"/>
              <a:t>2</a:t>
            </a:r>
            <a:r>
              <a:rPr lang="en-US" dirty="0"/>
              <a:t>H</a:t>
            </a:r>
            <a:r>
              <a:rPr lang="en-US" baseline="30000" dirty="0" smtClean="0"/>
              <a:t>+</a:t>
            </a:r>
            <a:r>
              <a:rPr lang="en-US" dirty="0" smtClean="0"/>
              <a:t> is destroyed through reactions with CO, forming HCO</a:t>
            </a:r>
            <a:r>
              <a:rPr lang="en-US" baseline="30000" dirty="0" smtClean="0"/>
              <a:t>+</a:t>
            </a:r>
            <a:r>
              <a:rPr lang="en-US" dirty="0" smtClean="0"/>
              <a:t> in the process</a:t>
            </a:r>
            <a:endParaRPr lang="en-US" dirty="0"/>
          </a:p>
        </p:txBody>
      </p:sp>
    </p:spTree>
    <p:extLst>
      <p:ext uri="{BB962C8B-B14F-4D97-AF65-F5344CB8AC3E}">
        <p14:creationId xmlns:p14="http://schemas.microsoft.com/office/powerpoint/2010/main" val="16900459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Results: Chemical Modeling</a:t>
            </a:r>
            <a:endParaRPr lang="en-US" sz="4400" dirty="0"/>
          </a:p>
        </p:txBody>
      </p:sp>
      <p:sp>
        <p:nvSpPr>
          <p:cNvPr id="3" name="Content Placeholder 2"/>
          <p:cNvSpPr>
            <a:spLocks noGrp="1"/>
          </p:cNvSpPr>
          <p:nvPr>
            <p:ph idx="1"/>
          </p:nvPr>
        </p:nvSpPr>
        <p:spPr>
          <a:xfrm>
            <a:off x="180472" y="1765300"/>
            <a:ext cx="8736263" cy="4292599"/>
          </a:xfrm>
        </p:spPr>
        <p:txBody>
          <a:bodyPr>
            <a:normAutofit/>
          </a:bodyPr>
          <a:lstStyle/>
          <a:p>
            <a:r>
              <a:rPr lang="en-US" sz="2300" dirty="0" smtClean="0"/>
              <a:t>Given that the production of HCO</a:t>
            </a:r>
            <a:r>
              <a:rPr lang="en-US" sz="2300" baseline="30000" dirty="0" smtClean="0"/>
              <a:t>+</a:t>
            </a:r>
            <a:r>
              <a:rPr lang="en-US" sz="2300" dirty="0" smtClean="0"/>
              <a:t> and N</a:t>
            </a:r>
            <a:r>
              <a:rPr lang="en-US" sz="2300" baseline="-25000" dirty="0" smtClean="0"/>
              <a:t>2</a:t>
            </a:r>
            <a:r>
              <a:rPr lang="en-US" sz="2300" dirty="0" smtClean="0"/>
              <a:t>H</a:t>
            </a:r>
            <a:r>
              <a:rPr lang="en-US" sz="2300" baseline="30000" dirty="0" smtClean="0"/>
              <a:t>+</a:t>
            </a:r>
            <a:r>
              <a:rPr lang="en-US" sz="2300" dirty="0" smtClean="0"/>
              <a:t> in dense regions is dominated by the cosmic ray </a:t>
            </a:r>
            <a:r>
              <a:rPr lang="en-US" sz="2300" dirty="0"/>
              <a:t>ionization rate (ζ</a:t>
            </a:r>
            <a:r>
              <a:rPr lang="en-US" sz="2300" dirty="0" smtClean="0"/>
              <a:t>), we can give an estimate of ζ from their molecular abundances</a:t>
            </a:r>
          </a:p>
          <a:p>
            <a:pPr marL="0" indent="0">
              <a:buNone/>
            </a:pPr>
            <a:endParaRPr lang="en-US" sz="2000" dirty="0" smtClean="0"/>
          </a:p>
          <a:p>
            <a:r>
              <a:rPr lang="en-US" sz="2300" dirty="0" smtClean="0"/>
              <a:t>Nahoon code from Wakelam et al. (2012)</a:t>
            </a:r>
          </a:p>
          <a:p>
            <a:pPr lvl="1"/>
            <a:r>
              <a:rPr lang="en-US" sz="1900" dirty="0" smtClean="0"/>
              <a:t>Compute the chemical evolution at a fixed </a:t>
            </a:r>
            <a:r>
              <a:rPr lang="en-US" sz="1900" i="1" dirty="0" smtClean="0"/>
              <a:t>T</a:t>
            </a:r>
            <a:r>
              <a:rPr lang="en-US" sz="1900" dirty="0" smtClean="0"/>
              <a:t>, </a:t>
            </a:r>
            <a:r>
              <a:rPr lang="en-US" sz="1900" i="1" dirty="0" smtClean="0"/>
              <a:t>n</a:t>
            </a:r>
            <a:r>
              <a:rPr lang="en-US" sz="1900" dirty="0" smtClean="0"/>
              <a:t>, and ζ  using the gas-phase reaction network from KIDA (Kinetic Database for Astrochemistry;              http</a:t>
            </a:r>
            <a:r>
              <a:rPr lang="en-US" sz="1900" dirty="0"/>
              <a:t>://kida.obs.u-bordeaux1.</a:t>
            </a:r>
            <a:r>
              <a:rPr lang="en-US" sz="1900" dirty="0" smtClean="0"/>
              <a:t>fr)</a:t>
            </a:r>
          </a:p>
        </p:txBody>
      </p:sp>
    </p:spTree>
    <p:extLst>
      <p:ext uri="{BB962C8B-B14F-4D97-AF65-F5344CB8AC3E}">
        <p14:creationId xmlns:p14="http://schemas.microsoft.com/office/powerpoint/2010/main" val="8717308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 y="3670300"/>
            <a:ext cx="8699500" cy="3009900"/>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139700"/>
            <a:ext cx="8229600" cy="1143000"/>
          </a:xfrm>
        </p:spPr>
        <p:txBody>
          <a:bodyPr>
            <a:noAutofit/>
          </a:bodyPr>
          <a:lstStyle/>
          <a:p>
            <a:r>
              <a:rPr lang="en-US" sz="4000" dirty="0" smtClean="0"/>
              <a:t>Results: Cosmic Ray Ionization Rates</a:t>
            </a:r>
            <a:endParaRPr lang="en-US" sz="4000" dirty="0"/>
          </a:p>
        </p:txBody>
      </p:sp>
      <p:graphicFrame>
        <p:nvGraphicFramePr>
          <p:cNvPr id="5" name="Table 4"/>
          <p:cNvGraphicFramePr>
            <a:graphicFrameLocks noGrp="1"/>
          </p:cNvGraphicFramePr>
          <p:nvPr>
            <p:extLst>
              <p:ext uri="{D42A27DB-BD31-4B8C-83A1-F6EECF244321}">
                <p14:modId xmlns:p14="http://schemas.microsoft.com/office/powerpoint/2010/main" val="956962117"/>
              </p:ext>
            </p:extLst>
          </p:nvPr>
        </p:nvGraphicFramePr>
        <p:xfrm>
          <a:off x="495300" y="1130300"/>
          <a:ext cx="8120380" cy="1483360"/>
        </p:xfrm>
        <a:graphic>
          <a:graphicData uri="http://schemas.openxmlformats.org/drawingml/2006/table">
            <a:tbl>
              <a:tblPr>
                <a:tableStyleId>{5940675A-B579-460E-94D1-54222C63F5DA}</a:tableStyleId>
              </a:tblPr>
              <a:tblGrid>
                <a:gridCol w="1816100"/>
                <a:gridCol w="1432052"/>
                <a:gridCol w="1624076"/>
                <a:gridCol w="1624076"/>
                <a:gridCol w="1624076"/>
              </a:tblGrid>
              <a:tr h="370840">
                <a:tc>
                  <a:txBody>
                    <a:bodyPr/>
                    <a:lstStyle/>
                    <a:p>
                      <a:pPr algn="ctr"/>
                      <a:r>
                        <a:rPr lang="en-US" dirty="0" smtClean="0"/>
                        <a:t>Component</a:t>
                      </a:r>
                      <a:endParaRPr lang="en-US" dirty="0"/>
                    </a:p>
                  </a:txBody>
                  <a:tcPr/>
                </a:tc>
                <a:tc gridSpan="2">
                  <a:txBody>
                    <a:bodyPr/>
                    <a:lstStyle/>
                    <a:p>
                      <a:pPr algn="ctr"/>
                      <a:r>
                        <a:rPr lang="en-US" dirty="0" smtClean="0"/>
                        <a:t>Radiative transfer model</a:t>
                      </a:r>
                      <a:endParaRPr lang="en-US" dirty="0"/>
                    </a:p>
                  </a:txBody>
                  <a:tcPr/>
                </a:tc>
                <a:tc hMerge="1">
                  <a:txBody>
                    <a:bodyPr/>
                    <a:lstStyle/>
                    <a:p>
                      <a:pPr algn="ctr"/>
                      <a:endParaRPr lang="en-US" dirty="0"/>
                    </a:p>
                  </a:txBody>
                  <a:tcPr/>
                </a:tc>
                <a:tc gridSpan="2">
                  <a:txBody>
                    <a:bodyPr/>
                    <a:lstStyle/>
                    <a:p>
                      <a:pPr algn="ctr"/>
                      <a:r>
                        <a:rPr lang="en-US" dirty="0" smtClean="0"/>
                        <a:t>Nahoon / KIDA model</a:t>
                      </a:r>
                      <a:endParaRPr lang="en-US" dirty="0"/>
                    </a:p>
                  </a:txBody>
                  <a:tcPr/>
                </a:tc>
                <a:tc hMerge="1">
                  <a:txBody>
                    <a:bodyPr/>
                    <a:lstStyle/>
                    <a:p>
                      <a:pPr algn="ctr"/>
                      <a:endParaRPr lang="en-US" dirty="0"/>
                    </a:p>
                  </a:txBody>
                  <a:tcPr/>
                </a:tc>
              </a:tr>
              <a:tr h="370840">
                <a:tc>
                  <a:txBody>
                    <a:bodyPr/>
                    <a:lstStyle/>
                    <a:p>
                      <a:pPr algn="ctr"/>
                      <a:endParaRPr lang="en-US" dirty="0"/>
                    </a:p>
                  </a:txBody>
                  <a:tcPr/>
                </a:tc>
                <a:tc>
                  <a:txBody>
                    <a:bodyPr/>
                    <a:lstStyle/>
                    <a:p>
                      <a:pPr algn="ctr"/>
                      <a:r>
                        <a:rPr lang="en-US" dirty="0" smtClean="0"/>
                        <a:t>n</a:t>
                      </a:r>
                      <a:r>
                        <a:rPr lang="en-US" baseline="-25000" dirty="0" smtClean="0"/>
                        <a:t>H2</a:t>
                      </a:r>
                      <a:r>
                        <a:rPr lang="en-US" baseline="0" dirty="0" smtClean="0"/>
                        <a:t> [cm</a:t>
                      </a:r>
                      <a:r>
                        <a:rPr lang="en-US" baseline="30000" dirty="0" smtClean="0"/>
                        <a:t>-3</a:t>
                      </a:r>
                      <a:r>
                        <a:rPr lang="en-US" baseline="0" dirty="0" smtClean="0"/>
                        <a:t>]</a:t>
                      </a:r>
                      <a:endParaRPr lang="en-US" dirty="0"/>
                    </a:p>
                  </a:txBody>
                  <a:tcPr/>
                </a:tc>
                <a:tc>
                  <a:txBody>
                    <a:bodyPr/>
                    <a:lstStyle/>
                    <a:p>
                      <a:pPr algn="ctr"/>
                      <a:r>
                        <a:rPr lang="en-US" dirty="0" smtClean="0"/>
                        <a:t>[HCO</a:t>
                      </a:r>
                      <a:r>
                        <a:rPr lang="en-US" baseline="30000" dirty="0" smtClean="0"/>
                        <a:t>+</a:t>
                      </a:r>
                      <a:r>
                        <a:rPr lang="en-US" baseline="0" dirty="0" smtClean="0"/>
                        <a:t>] / [N</a:t>
                      </a:r>
                      <a:r>
                        <a:rPr lang="en-US" baseline="-25000" dirty="0" smtClean="0"/>
                        <a:t>2</a:t>
                      </a:r>
                      <a:r>
                        <a:rPr lang="en-US" baseline="0" dirty="0" smtClean="0"/>
                        <a:t>H</a:t>
                      </a:r>
                      <a:r>
                        <a:rPr lang="en-US" baseline="30000" dirty="0" smtClean="0"/>
                        <a:t>+</a:t>
                      </a:r>
                      <a:r>
                        <a:rPr lang="en-US" baseline="0" dirty="0" smtClean="0"/>
                        <a:t>]</a:t>
                      </a:r>
                      <a:endParaRPr lang="en-US" dirty="0"/>
                    </a:p>
                  </a:txBody>
                  <a:tcPr/>
                </a:tc>
                <a:tc>
                  <a:txBody>
                    <a:bodyPr/>
                    <a:lstStyle/>
                    <a:p>
                      <a:pPr algn="ctr"/>
                      <a:r>
                        <a:rPr lang="en-US" dirty="0" smtClean="0"/>
                        <a:t>ζ [s</a:t>
                      </a:r>
                      <a:r>
                        <a:rPr lang="en-US" baseline="30000" dirty="0" smtClean="0"/>
                        <a:t>-1</a:t>
                      </a:r>
                      <a:r>
                        <a:rPr lang="en-US" baseline="0" dirty="0" smtClean="0"/>
                        <a:t>]</a:t>
                      </a:r>
                      <a:endParaRPr lang="en-US" dirty="0"/>
                    </a:p>
                  </a:txBody>
                  <a:tcPr/>
                </a:tc>
                <a:tc>
                  <a:txBody>
                    <a:bodyPr/>
                    <a:lstStyle/>
                    <a:p>
                      <a:pPr algn="ctr"/>
                      <a:r>
                        <a:rPr lang="en-US" dirty="0" smtClean="0"/>
                        <a:t>[HCO</a:t>
                      </a:r>
                      <a:r>
                        <a:rPr lang="en-US" baseline="30000" dirty="0" smtClean="0"/>
                        <a:t>+</a:t>
                      </a:r>
                      <a:r>
                        <a:rPr lang="en-US" baseline="0" dirty="0" smtClean="0"/>
                        <a:t>] / [N</a:t>
                      </a:r>
                      <a:r>
                        <a:rPr lang="en-US" baseline="-25000" dirty="0" smtClean="0"/>
                        <a:t>2</a:t>
                      </a:r>
                      <a:r>
                        <a:rPr lang="en-US" baseline="0" dirty="0" smtClean="0"/>
                        <a:t>H</a:t>
                      </a:r>
                      <a:r>
                        <a:rPr lang="en-US" baseline="30000" dirty="0" smtClean="0"/>
                        <a:t>+</a:t>
                      </a:r>
                      <a:r>
                        <a:rPr lang="en-US" baseline="0" dirty="0" smtClean="0"/>
                        <a:t>]</a:t>
                      </a:r>
                      <a:endParaRPr lang="en-US" dirty="0"/>
                    </a:p>
                  </a:txBody>
                  <a:tcPr/>
                </a:tc>
              </a:tr>
              <a:tr h="370840">
                <a:tc>
                  <a:txBody>
                    <a:bodyPr/>
                    <a:lstStyle/>
                    <a:p>
                      <a:pPr algn="ctr"/>
                      <a:r>
                        <a:rPr lang="en-US" dirty="0" smtClean="0">
                          <a:solidFill>
                            <a:srgbClr val="FF0000"/>
                          </a:solidFill>
                        </a:rPr>
                        <a:t>Outer Envelope</a:t>
                      </a:r>
                      <a:endParaRPr lang="en-US" dirty="0">
                        <a:solidFill>
                          <a:srgbClr val="FF0000"/>
                        </a:solidFill>
                      </a:endParaRPr>
                    </a:p>
                  </a:txBody>
                  <a:tcPr/>
                </a:tc>
                <a:tc>
                  <a:txBody>
                    <a:bodyPr/>
                    <a:lstStyle/>
                    <a:p>
                      <a:pPr algn="ctr"/>
                      <a:r>
                        <a:rPr lang="en-US" dirty="0" smtClean="0">
                          <a:solidFill>
                            <a:srgbClr val="FF0000"/>
                          </a:solidFill>
                        </a:rPr>
                        <a:t>10</a:t>
                      </a:r>
                      <a:r>
                        <a:rPr lang="en-US" baseline="30000" dirty="0" smtClean="0">
                          <a:solidFill>
                            <a:srgbClr val="FF0000"/>
                          </a:solidFill>
                        </a:rPr>
                        <a:t>5</a:t>
                      </a:r>
                      <a:endParaRPr lang="en-US" dirty="0">
                        <a:solidFill>
                          <a:srgbClr val="FF0000"/>
                        </a:solidFill>
                      </a:endParaRPr>
                    </a:p>
                  </a:txBody>
                  <a:tcPr/>
                </a:tc>
                <a:tc>
                  <a:txBody>
                    <a:bodyPr/>
                    <a:lstStyle/>
                    <a:p>
                      <a:pPr algn="ctr"/>
                      <a:r>
                        <a:rPr lang="en-US" dirty="0" smtClean="0">
                          <a:solidFill>
                            <a:srgbClr val="FF0000"/>
                          </a:solidFill>
                        </a:rPr>
                        <a:t>6</a:t>
                      </a:r>
                      <a:endParaRPr lang="en-US" dirty="0">
                        <a:solidFill>
                          <a:srgbClr val="FF0000"/>
                        </a:solidFill>
                      </a:endParaRPr>
                    </a:p>
                  </a:txBody>
                  <a:tcPr/>
                </a:tc>
                <a:tc>
                  <a:txBody>
                    <a:bodyPr/>
                    <a:lstStyle/>
                    <a:p>
                      <a:pPr algn="ctr"/>
                      <a:endParaRPr lang="en-US" dirty="0">
                        <a:solidFill>
                          <a:schemeClr val="accent3"/>
                        </a:solidFill>
                      </a:endParaRPr>
                    </a:p>
                  </a:txBody>
                  <a:tcPr/>
                </a:tc>
                <a:tc>
                  <a:txBody>
                    <a:bodyPr/>
                    <a:lstStyle/>
                    <a:p>
                      <a:pPr algn="ctr"/>
                      <a:endParaRPr lang="en-US" dirty="0">
                        <a:solidFill>
                          <a:schemeClr val="accent3"/>
                        </a:solidFill>
                      </a:endParaRPr>
                    </a:p>
                  </a:txBody>
                  <a:tcPr/>
                </a:tc>
              </a:tr>
              <a:tr h="370840">
                <a:tc>
                  <a:txBody>
                    <a:bodyPr/>
                    <a:lstStyle/>
                    <a:p>
                      <a:pPr algn="ctr"/>
                      <a:r>
                        <a:rPr lang="en-US" dirty="0" smtClean="0">
                          <a:solidFill>
                            <a:srgbClr val="3366FF"/>
                          </a:solidFill>
                        </a:rPr>
                        <a:t>Inner</a:t>
                      </a:r>
                      <a:r>
                        <a:rPr lang="en-US" baseline="0" dirty="0" smtClean="0">
                          <a:solidFill>
                            <a:srgbClr val="3366FF"/>
                          </a:solidFill>
                        </a:rPr>
                        <a:t> Envelope</a:t>
                      </a:r>
                      <a:endParaRPr lang="en-US" dirty="0">
                        <a:solidFill>
                          <a:srgbClr val="3366FF"/>
                        </a:solidFill>
                      </a:endParaRPr>
                    </a:p>
                  </a:txBody>
                  <a:tcPr/>
                </a:tc>
                <a:tc>
                  <a:txBody>
                    <a:bodyPr/>
                    <a:lstStyle/>
                    <a:p>
                      <a:pPr algn="ctr"/>
                      <a:r>
                        <a:rPr lang="en-US" dirty="0" smtClean="0">
                          <a:solidFill>
                            <a:srgbClr val="3366FF"/>
                          </a:solidFill>
                        </a:rPr>
                        <a:t>10</a:t>
                      </a:r>
                      <a:r>
                        <a:rPr lang="en-US" baseline="30000" dirty="0" smtClean="0">
                          <a:solidFill>
                            <a:srgbClr val="3366FF"/>
                          </a:solidFill>
                        </a:rPr>
                        <a:t>6</a:t>
                      </a:r>
                      <a:endParaRPr lang="en-US" dirty="0">
                        <a:solidFill>
                          <a:srgbClr val="3366FF"/>
                        </a:solidFill>
                      </a:endParaRPr>
                    </a:p>
                  </a:txBody>
                  <a:tcPr/>
                </a:tc>
                <a:tc>
                  <a:txBody>
                    <a:bodyPr/>
                    <a:lstStyle/>
                    <a:p>
                      <a:pPr algn="ctr"/>
                      <a:r>
                        <a:rPr lang="en-US" dirty="0" smtClean="0">
                          <a:solidFill>
                            <a:srgbClr val="3366FF"/>
                          </a:solidFill>
                        </a:rPr>
                        <a:t>23</a:t>
                      </a:r>
                      <a:endParaRPr lang="en-US" dirty="0">
                        <a:solidFill>
                          <a:srgbClr val="3366FF"/>
                        </a:solidFill>
                      </a:endParaRPr>
                    </a:p>
                  </a:txBody>
                  <a:tcPr/>
                </a:tc>
                <a:tc>
                  <a:txBody>
                    <a:bodyPr/>
                    <a:lstStyle/>
                    <a:p>
                      <a:pPr algn="ctr"/>
                      <a:endParaRPr lang="en-US" dirty="0">
                        <a:solidFill>
                          <a:schemeClr val="accent3"/>
                        </a:solidFill>
                      </a:endParaRPr>
                    </a:p>
                  </a:txBody>
                  <a:tcPr/>
                </a:tc>
                <a:tc>
                  <a:txBody>
                    <a:bodyPr/>
                    <a:lstStyle/>
                    <a:p>
                      <a:pPr algn="ctr"/>
                      <a:endParaRPr lang="en-US" dirty="0">
                        <a:solidFill>
                          <a:schemeClr val="accent3"/>
                        </a:solidFill>
                      </a:endParaRPr>
                    </a:p>
                  </a:txBody>
                  <a:tcPr/>
                </a:tc>
              </a:tr>
            </a:tbl>
          </a:graphicData>
        </a:graphic>
      </p:graphicFrame>
      <p:pic>
        <p:nvPicPr>
          <p:cNvPr id="7" name="Picture 6" descr="T35ratio_vs_cr.eps"/>
          <p:cNvPicPr>
            <a:picLocks noChangeAspect="1"/>
          </p:cNvPicPr>
          <p:nvPr/>
        </p:nvPicPr>
        <p:blipFill rotWithShape="1">
          <a:blip r:embed="rId3" cstate="email">
            <a:extLst>
              <a:ext uri="{28A0092B-C50C-407E-A947-70E740481C1C}">
                <a14:useLocalDpi xmlns:a14="http://schemas.microsoft.com/office/drawing/2010/main" val="0"/>
              </a:ext>
            </a:extLst>
          </a:blip>
          <a:srcRect l="9825" t="9259" r="9651" b="44815"/>
          <a:stretch/>
        </p:blipFill>
        <p:spPr>
          <a:xfrm>
            <a:off x="228601" y="3657600"/>
            <a:ext cx="4068121" cy="3002624"/>
          </a:xfrm>
          <a:prstGeom prst="rect">
            <a:avLst/>
          </a:prstGeom>
        </p:spPr>
      </p:pic>
      <p:sp>
        <p:nvSpPr>
          <p:cNvPr id="9" name="TextBox 8"/>
          <p:cNvSpPr txBox="1"/>
          <p:nvPr/>
        </p:nvSpPr>
        <p:spPr>
          <a:xfrm>
            <a:off x="1231900" y="3975100"/>
            <a:ext cx="1003300" cy="338554"/>
          </a:xfrm>
          <a:prstGeom prst="rect">
            <a:avLst/>
          </a:prstGeom>
          <a:noFill/>
        </p:spPr>
        <p:txBody>
          <a:bodyPr wrap="square" rtlCol="0">
            <a:spAutoFit/>
          </a:bodyPr>
          <a:lstStyle/>
          <a:p>
            <a:r>
              <a:rPr lang="en-US" sz="1600" b="1" dirty="0" smtClean="0">
                <a:solidFill>
                  <a:srgbClr val="FF0000"/>
                </a:solidFill>
              </a:rPr>
              <a:t>T = 35 K</a:t>
            </a:r>
            <a:endParaRPr lang="en-US" sz="1600" b="1" dirty="0">
              <a:solidFill>
                <a:srgbClr val="FF0000"/>
              </a:solidFill>
            </a:endParaRPr>
          </a:p>
        </p:txBody>
      </p:sp>
      <p:pic>
        <p:nvPicPr>
          <p:cNvPr id="11" name="Picture 10" descr="T60ratio_vs_cr_BACK.eps"/>
          <p:cNvPicPr>
            <a:picLocks noChangeAspect="1"/>
          </p:cNvPicPr>
          <p:nvPr/>
        </p:nvPicPr>
        <p:blipFill rotWithShape="1">
          <a:blip r:embed="rId4" cstate="email">
            <a:extLst>
              <a:ext uri="{28A0092B-C50C-407E-A947-70E740481C1C}">
                <a14:useLocalDpi xmlns:a14="http://schemas.microsoft.com/office/drawing/2010/main" val="0"/>
              </a:ext>
            </a:extLst>
          </a:blip>
          <a:srcRect l="9587" t="9259" r="9891" b="44815"/>
          <a:stretch/>
        </p:blipFill>
        <p:spPr>
          <a:xfrm>
            <a:off x="4749801" y="3657600"/>
            <a:ext cx="4068020" cy="3002624"/>
          </a:xfrm>
          <a:prstGeom prst="rect">
            <a:avLst/>
          </a:prstGeom>
        </p:spPr>
      </p:pic>
      <p:sp>
        <p:nvSpPr>
          <p:cNvPr id="10" name="TextBox 9"/>
          <p:cNvSpPr txBox="1"/>
          <p:nvPr/>
        </p:nvSpPr>
        <p:spPr>
          <a:xfrm>
            <a:off x="5651500" y="3962400"/>
            <a:ext cx="1016000" cy="338554"/>
          </a:xfrm>
          <a:prstGeom prst="rect">
            <a:avLst/>
          </a:prstGeom>
          <a:noFill/>
        </p:spPr>
        <p:txBody>
          <a:bodyPr wrap="square" rtlCol="0">
            <a:spAutoFit/>
          </a:bodyPr>
          <a:lstStyle/>
          <a:p>
            <a:r>
              <a:rPr lang="en-US" sz="1600" b="1" dirty="0" smtClean="0">
                <a:solidFill>
                  <a:srgbClr val="0000FF"/>
                </a:solidFill>
              </a:rPr>
              <a:t>T = 60 K</a:t>
            </a:r>
            <a:endParaRPr lang="en-US" sz="1600" b="1" dirty="0">
              <a:solidFill>
                <a:srgbClr val="0000FF"/>
              </a:solidFill>
            </a:endParaRPr>
          </a:p>
        </p:txBody>
      </p:sp>
      <p:sp>
        <p:nvSpPr>
          <p:cNvPr id="13" name="TextBox 12"/>
          <p:cNvSpPr txBox="1"/>
          <p:nvPr/>
        </p:nvSpPr>
        <p:spPr>
          <a:xfrm rot="18720000">
            <a:off x="2465871" y="4591334"/>
            <a:ext cx="1288430" cy="307777"/>
          </a:xfrm>
          <a:prstGeom prst="rect">
            <a:avLst/>
          </a:prstGeom>
          <a:noFill/>
        </p:spPr>
        <p:txBody>
          <a:bodyPr wrap="square" rtlCol="0">
            <a:spAutoFit/>
          </a:bodyPr>
          <a:lstStyle/>
          <a:p>
            <a:r>
              <a:rPr lang="en-US" sz="1400" b="1" dirty="0" smtClean="0">
                <a:solidFill>
                  <a:schemeClr val="bg2"/>
                </a:solidFill>
              </a:rPr>
              <a:t>[HCO</a:t>
            </a:r>
            <a:r>
              <a:rPr lang="en-US" sz="1400" b="1" baseline="30000" dirty="0" smtClean="0">
                <a:solidFill>
                  <a:schemeClr val="bg2"/>
                </a:solidFill>
              </a:rPr>
              <a:t>+</a:t>
            </a:r>
            <a:r>
              <a:rPr lang="en-US" sz="1400" b="1" dirty="0" smtClean="0">
                <a:solidFill>
                  <a:schemeClr val="bg2"/>
                </a:solidFill>
              </a:rPr>
              <a:t>]/[N</a:t>
            </a:r>
            <a:r>
              <a:rPr lang="en-US" sz="1400" b="1" baseline="-25000" dirty="0" smtClean="0">
                <a:solidFill>
                  <a:schemeClr val="bg2"/>
                </a:solidFill>
              </a:rPr>
              <a:t>2</a:t>
            </a:r>
            <a:r>
              <a:rPr lang="en-US" sz="1400" b="1" dirty="0" smtClean="0">
                <a:solidFill>
                  <a:schemeClr val="bg2"/>
                </a:solidFill>
              </a:rPr>
              <a:t>H</a:t>
            </a:r>
            <a:r>
              <a:rPr lang="en-US" sz="1400" b="1" baseline="30000" dirty="0" smtClean="0">
                <a:solidFill>
                  <a:schemeClr val="bg2"/>
                </a:solidFill>
              </a:rPr>
              <a:t>+</a:t>
            </a:r>
            <a:r>
              <a:rPr lang="en-US" sz="1400" b="1" dirty="0" smtClean="0">
                <a:solidFill>
                  <a:schemeClr val="bg2"/>
                </a:solidFill>
              </a:rPr>
              <a:t>]</a:t>
            </a:r>
            <a:endParaRPr lang="en-US" sz="1400" b="1" dirty="0">
              <a:solidFill>
                <a:schemeClr val="bg2"/>
              </a:solidFill>
            </a:endParaRPr>
          </a:p>
        </p:txBody>
      </p:sp>
      <p:sp>
        <p:nvSpPr>
          <p:cNvPr id="14" name="TextBox 13"/>
          <p:cNvSpPr txBox="1"/>
          <p:nvPr/>
        </p:nvSpPr>
        <p:spPr>
          <a:xfrm rot="18720000">
            <a:off x="6699827" y="4535273"/>
            <a:ext cx="1428529" cy="307777"/>
          </a:xfrm>
          <a:prstGeom prst="rect">
            <a:avLst/>
          </a:prstGeom>
          <a:noFill/>
        </p:spPr>
        <p:txBody>
          <a:bodyPr wrap="square" rtlCol="0">
            <a:spAutoFit/>
          </a:bodyPr>
          <a:lstStyle/>
          <a:p>
            <a:r>
              <a:rPr lang="en-US" sz="1400" b="1" dirty="0" smtClean="0">
                <a:solidFill>
                  <a:srgbClr val="24213E"/>
                </a:solidFill>
              </a:rPr>
              <a:t>[HCO</a:t>
            </a:r>
            <a:r>
              <a:rPr lang="en-US" sz="1400" b="1" baseline="30000" dirty="0" smtClean="0">
                <a:solidFill>
                  <a:srgbClr val="24213E"/>
                </a:solidFill>
              </a:rPr>
              <a:t>+</a:t>
            </a:r>
            <a:r>
              <a:rPr lang="en-US" sz="1400" b="1" dirty="0" smtClean="0">
                <a:solidFill>
                  <a:srgbClr val="24213E"/>
                </a:solidFill>
              </a:rPr>
              <a:t>]/[N</a:t>
            </a:r>
            <a:r>
              <a:rPr lang="en-US" sz="1400" b="1" baseline="-25000" dirty="0" smtClean="0">
                <a:solidFill>
                  <a:srgbClr val="24213E"/>
                </a:solidFill>
              </a:rPr>
              <a:t>2</a:t>
            </a:r>
            <a:r>
              <a:rPr lang="en-US" sz="1400" b="1" dirty="0" smtClean="0">
                <a:solidFill>
                  <a:srgbClr val="24213E"/>
                </a:solidFill>
              </a:rPr>
              <a:t>H</a:t>
            </a:r>
            <a:r>
              <a:rPr lang="en-US" sz="1400" b="1" baseline="30000" dirty="0" smtClean="0">
                <a:solidFill>
                  <a:srgbClr val="24213E"/>
                </a:solidFill>
              </a:rPr>
              <a:t>+</a:t>
            </a:r>
            <a:r>
              <a:rPr lang="en-US" sz="1400" b="1" dirty="0" smtClean="0">
                <a:solidFill>
                  <a:srgbClr val="24213E"/>
                </a:solidFill>
              </a:rPr>
              <a:t>]</a:t>
            </a:r>
            <a:endParaRPr lang="en-US" sz="1400" b="1" dirty="0">
              <a:solidFill>
                <a:srgbClr val="24213E"/>
              </a:solidFill>
            </a:endParaRPr>
          </a:p>
        </p:txBody>
      </p:sp>
      <p:sp>
        <p:nvSpPr>
          <p:cNvPr id="15" name="TextBox 14"/>
          <p:cNvSpPr txBox="1"/>
          <p:nvPr/>
        </p:nvSpPr>
        <p:spPr>
          <a:xfrm>
            <a:off x="1744138" y="6333065"/>
            <a:ext cx="287867" cy="276999"/>
          </a:xfrm>
          <a:prstGeom prst="rect">
            <a:avLst/>
          </a:prstGeom>
          <a:noFill/>
        </p:spPr>
        <p:txBody>
          <a:bodyPr wrap="square" rtlCol="0">
            <a:spAutoFit/>
          </a:bodyPr>
          <a:lstStyle/>
          <a:p>
            <a:r>
              <a:rPr lang="en-US" sz="1200" dirty="0" smtClean="0">
                <a:solidFill>
                  <a:srgbClr val="24213E"/>
                </a:solidFill>
              </a:rPr>
              <a:t>H</a:t>
            </a:r>
            <a:endParaRPr lang="en-US" sz="1200" dirty="0">
              <a:solidFill>
                <a:srgbClr val="24213E"/>
              </a:solidFill>
            </a:endParaRPr>
          </a:p>
        </p:txBody>
      </p:sp>
      <p:sp>
        <p:nvSpPr>
          <p:cNvPr id="16" name="TextBox 15"/>
          <p:cNvSpPr txBox="1"/>
          <p:nvPr/>
        </p:nvSpPr>
        <p:spPr>
          <a:xfrm>
            <a:off x="6273809" y="6338498"/>
            <a:ext cx="287867" cy="276999"/>
          </a:xfrm>
          <a:prstGeom prst="rect">
            <a:avLst/>
          </a:prstGeom>
          <a:noFill/>
        </p:spPr>
        <p:txBody>
          <a:bodyPr wrap="square" rtlCol="0">
            <a:spAutoFit/>
          </a:bodyPr>
          <a:lstStyle/>
          <a:p>
            <a:r>
              <a:rPr lang="en-US" sz="1200" dirty="0" smtClean="0">
                <a:solidFill>
                  <a:srgbClr val="24213E"/>
                </a:solidFill>
              </a:rPr>
              <a:t>H</a:t>
            </a:r>
            <a:endParaRPr lang="en-US" sz="1200" dirty="0">
              <a:solidFill>
                <a:srgbClr val="24213E"/>
              </a:solidFill>
            </a:endParaRPr>
          </a:p>
        </p:txBody>
      </p:sp>
      <p:sp>
        <p:nvSpPr>
          <p:cNvPr id="4" name="TextBox 3"/>
          <p:cNvSpPr txBox="1"/>
          <p:nvPr/>
        </p:nvSpPr>
        <p:spPr>
          <a:xfrm>
            <a:off x="38101" y="2794000"/>
            <a:ext cx="8775699" cy="718145"/>
          </a:xfrm>
          <a:prstGeom prst="rect">
            <a:avLst/>
          </a:prstGeom>
          <a:noFill/>
        </p:spPr>
        <p:txBody>
          <a:bodyPr wrap="square" rtlCol="0">
            <a:spAutoFit/>
          </a:bodyPr>
          <a:lstStyle/>
          <a:p>
            <a:pPr marL="742950" lvl="1" indent="-285750">
              <a:buFont typeface="Arial"/>
              <a:buChar char="•"/>
            </a:pPr>
            <a:r>
              <a:rPr lang="en-US" dirty="0"/>
              <a:t>G</a:t>
            </a:r>
            <a:r>
              <a:rPr lang="en-US" dirty="0" smtClean="0"/>
              <a:t>rid </a:t>
            </a:r>
            <a:r>
              <a:rPr lang="en-US" dirty="0"/>
              <a:t>of density and cosmic </a:t>
            </a:r>
            <a:r>
              <a:rPr lang="en-US" dirty="0" smtClean="0"/>
              <a:t>ray (CR) </a:t>
            </a:r>
            <a:r>
              <a:rPr lang="en-US" dirty="0"/>
              <a:t>ionization rates</a:t>
            </a:r>
          </a:p>
          <a:p>
            <a:pPr marL="1200150" lvl="2" indent="-285750">
              <a:lnSpc>
                <a:spcPct val="150000"/>
              </a:lnSpc>
              <a:buFont typeface="Wingdings" charset="2"/>
              <a:buChar char="Ø"/>
            </a:pPr>
            <a:r>
              <a:rPr lang="en-US" sz="1600" dirty="0"/>
              <a:t>Estimate  ζ for NGC 6334 I given the derived physical parameters from LVG </a:t>
            </a:r>
            <a:r>
              <a:rPr lang="en-US" sz="1600" dirty="0" smtClean="0"/>
              <a:t>analysis</a:t>
            </a:r>
            <a:endParaRPr lang="en-US" sz="1600" dirty="0"/>
          </a:p>
        </p:txBody>
      </p:sp>
    </p:spTree>
    <p:extLst>
      <p:ext uri="{BB962C8B-B14F-4D97-AF65-F5344CB8AC3E}">
        <p14:creationId xmlns:p14="http://schemas.microsoft.com/office/powerpoint/2010/main" val="10485705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 y="3670300"/>
            <a:ext cx="8699500" cy="3009900"/>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139700"/>
            <a:ext cx="8229600" cy="1143000"/>
          </a:xfrm>
        </p:spPr>
        <p:txBody>
          <a:bodyPr>
            <a:noAutofit/>
          </a:bodyPr>
          <a:lstStyle/>
          <a:p>
            <a:r>
              <a:rPr lang="en-US" sz="4000" dirty="0" smtClean="0"/>
              <a:t>Results: Cosmic Ray Ionization Rates</a:t>
            </a:r>
            <a:endParaRPr lang="en-US" sz="4000" dirty="0"/>
          </a:p>
        </p:txBody>
      </p:sp>
      <p:graphicFrame>
        <p:nvGraphicFramePr>
          <p:cNvPr id="5" name="Table 4"/>
          <p:cNvGraphicFramePr>
            <a:graphicFrameLocks noGrp="1"/>
          </p:cNvGraphicFramePr>
          <p:nvPr>
            <p:extLst>
              <p:ext uri="{D42A27DB-BD31-4B8C-83A1-F6EECF244321}">
                <p14:modId xmlns:p14="http://schemas.microsoft.com/office/powerpoint/2010/main" val="4158088500"/>
              </p:ext>
            </p:extLst>
          </p:nvPr>
        </p:nvGraphicFramePr>
        <p:xfrm>
          <a:off x="495300" y="1130300"/>
          <a:ext cx="8120380" cy="1483360"/>
        </p:xfrm>
        <a:graphic>
          <a:graphicData uri="http://schemas.openxmlformats.org/drawingml/2006/table">
            <a:tbl>
              <a:tblPr>
                <a:tableStyleId>{5940675A-B579-460E-94D1-54222C63F5DA}</a:tableStyleId>
              </a:tblPr>
              <a:tblGrid>
                <a:gridCol w="1816100"/>
                <a:gridCol w="1432052"/>
                <a:gridCol w="1624076"/>
                <a:gridCol w="1624076"/>
                <a:gridCol w="1624076"/>
              </a:tblGrid>
              <a:tr h="370840">
                <a:tc>
                  <a:txBody>
                    <a:bodyPr/>
                    <a:lstStyle/>
                    <a:p>
                      <a:pPr algn="ctr"/>
                      <a:r>
                        <a:rPr lang="en-US" dirty="0" smtClean="0"/>
                        <a:t>Component</a:t>
                      </a:r>
                      <a:endParaRPr lang="en-US" dirty="0"/>
                    </a:p>
                  </a:txBody>
                  <a:tcPr/>
                </a:tc>
                <a:tc gridSpan="2">
                  <a:txBody>
                    <a:bodyPr/>
                    <a:lstStyle/>
                    <a:p>
                      <a:pPr algn="ctr"/>
                      <a:r>
                        <a:rPr lang="en-US" dirty="0" smtClean="0"/>
                        <a:t>Radiative transfer model</a:t>
                      </a:r>
                      <a:endParaRPr lang="en-US" dirty="0"/>
                    </a:p>
                  </a:txBody>
                  <a:tcPr/>
                </a:tc>
                <a:tc hMerge="1">
                  <a:txBody>
                    <a:bodyPr/>
                    <a:lstStyle/>
                    <a:p>
                      <a:pPr algn="ctr"/>
                      <a:endParaRPr lang="en-US" dirty="0"/>
                    </a:p>
                  </a:txBody>
                  <a:tcPr/>
                </a:tc>
                <a:tc gridSpan="2">
                  <a:txBody>
                    <a:bodyPr/>
                    <a:lstStyle/>
                    <a:p>
                      <a:pPr algn="ctr"/>
                      <a:r>
                        <a:rPr lang="en-US" dirty="0" smtClean="0"/>
                        <a:t>Nahoon / KIDA model</a:t>
                      </a:r>
                      <a:endParaRPr lang="en-US" dirty="0"/>
                    </a:p>
                  </a:txBody>
                  <a:tcPr/>
                </a:tc>
                <a:tc hMerge="1">
                  <a:txBody>
                    <a:bodyPr/>
                    <a:lstStyle/>
                    <a:p>
                      <a:pPr algn="ctr"/>
                      <a:endParaRPr lang="en-US" dirty="0"/>
                    </a:p>
                  </a:txBody>
                  <a:tcPr/>
                </a:tc>
              </a:tr>
              <a:tr h="370840">
                <a:tc>
                  <a:txBody>
                    <a:bodyPr/>
                    <a:lstStyle/>
                    <a:p>
                      <a:pPr algn="ctr"/>
                      <a:endParaRPr lang="en-US" dirty="0"/>
                    </a:p>
                  </a:txBody>
                  <a:tcPr/>
                </a:tc>
                <a:tc>
                  <a:txBody>
                    <a:bodyPr/>
                    <a:lstStyle/>
                    <a:p>
                      <a:pPr algn="ctr"/>
                      <a:r>
                        <a:rPr lang="en-US" dirty="0" smtClean="0"/>
                        <a:t>n</a:t>
                      </a:r>
                      <a:r>
                        <a:rPr lang="en-US" baseline="-25000" dirty="0" smtClean="0"/>
                        <a:t>H2</a:t>
                      </a:r>
                      <a:r>
                        <a:rPr lang="en-US" baseline="0" dirty="0" smtClean="0"/>
                        <a:t> [cm</a:t>
                      </a:r>
                      <a:r>
                        <a:rPr lang="en-US" baseline="30000" dirty="0" smtClean="0"/>
                        <a:t>-3</a:t>
                      </a:r>
                      <a:r>
                        <a:rPr lang="en-US" baseline="0" dirty="0" smtClean="0"/>
                        <a:t>]</a:t>
                      </a:r>
                      <a:endParaRPr lang="en-US" dirty="0"/>
                    </a:p>
                  </a:txBody>
                  <a:tcPr/>
                </a:tc>
                <a:tc>
                  <a:txBody>
                    <a:bodyPr/>
                    <a:lstStyle/>
                    <a:p>
                      <a:pPr algn="ctr"/>
                      <a:r>
                        <a:rPr lang="en-US" dirty="0" smtClean="0"/>
                        <a:t>[HCO</a:t>
                      </a:r>
                      <a:r>
                        <a:rPr lang="en-US" baseline="30000" dirty="0" smtClean="0"/>
                        <a:t>+</a:t>
                      </a:r>
                      <a:r>
                        <a:rPr lang="en-US" baseline="0" dirty="0" smtClean="0"/>
                        <a:t>] / [N</a:t>
                      </a:r>
                      <a:r>
                        <a:rPr lang="en-US" baseline="-25000" dirty="0" smtClean="0"/>
                        <a:t>2</a:t>
                      </a:r>
                      <a:r>
                        <a:rPr lang="en-US" baseline="0" dirty="0" smtClean="0"/>
                        <a:t>H</a:t>
                      </a:r>
                      <a:r>
                        <a:rPr lang="en-US" baseline="30000" dirty="0" smtClean="0"/>
                        <a:t>+</a:t>
                      </a:r>
                      <a:r>
                        <a:rPr lang="en-US" baseline="0" dirty="0" smtClean="0"/>
                        <a:t>]</a:t>
                      </a:r>
                      <a:endParaRPr lang="en-US" dirty="0"/>
                    </a:p>
                  </a:txBody>
                  <a:tcPr/>
                </a:tc>
                <a:tc>
                  <a:txBody>
                    <a:bodyPr/>
                    <a:lstStyle/>
                    <a:p>
                      <a:pPr algn="ctr"/>
                      <a:r>
                        <a:rPr lang="en-US" dirty="0" smtClean="0"/>
                        <a:t>ζ [s</a:t>
                      </a:r>
                      <a:r>
                        <a:rPr lang="en-US" baseline="30000" dirty="0" smtClean="0"/>
                        <a:t>-1</a:t>
                      </a:r>
                      <a:r>
                        <a:rPr lang="en-US" baseline="0" dirty="0" smtClean="0"/>
                        <a:t>]</a:t>
                      </a:r>
                      <a:endParaRPr lang="en-US" dirty="0"/>
                    </a:p>
                  </a:txBody>
                  <a:tcPr/>
                </a:tc>
                <a:tc>
                  <a:txBody>
                    <a:bodyPr/>
                    <a:lstStyle/>
                    <a:p>
                      <a:pPr algn="ctr"/>
                      <a:r>
                        <a:rPr lang="en-US" dirty="0" smtClean="0"/>
                        <a:t>[HCO</a:t>
                      </a:r>
                      <a:r>
                        <a:rPr lang="en-US" baseline="30000" dirty="0" smtClean="0"/>
                        <a:t>+</a:t>
                      </a:r>
                      <a:r>
                        <a:rPr lang="en-US" baseline="0" dirty="0" smtClean="0"/>
                        <a:t>] / [N</a:t>
                      </a:r>
                      <a:r>
                        <a:rPr lang="en-US" baseline="-25000" dirty="0" smtClean="0"/>
                        <a:t>2</a:t>
                      </a:r>
                      <a:r>
                        <a:rPr lang="en-US" baseline="0" dirty="0" smtClean="0"/>
                        <a:t>H</a:t>
                      </a:r>
                      <a:r>
                        <a:rPr lang="en-US" baseline="30000" dirty="0" smtClean="0"/>
                        <a:t>+</a:t>
                      </a:r>
                      <a:r>
                        <a:rPr lang="en-US" baseline="0" dirty="0" smtClean="0"/>
                        <a:t>]</a:t>
                      </a:r>
                      <a:endParaRPr lang="en-US" dirty="0"/>
                    </a:p>
                  </a:txBody>
                  <a:tcPr/>
                </a:tc>
              </a:tr>
              <a:tr h="370840">
                <a:tc>
                  <a:txBody>
                    <a:bodyPr/>
                    <a:lstStyle/>
                    <a:p>
                      <a:pPr algn="ctr"/>
                      <a:r>
                        <a:rPr lang="en-US" dirty="0" smtClean="0">
                          <a:solidFill>
                            <a:srgbClr val="FF0000"/>
                          </a:solidFill>
                        </a:rPr>
                        <a:t>Outer Envelope</a:t>
                      </a:r>
                      <a:endParaRPr lang="en-US" dirty="0">
                        <a:solidFill>
                          <a:srgbClr val="FF0000"/>
                        </a:solidFill>
                      </a:endParaRPr>
                    </a:p>
                  </a:txBody>
                  <a:tcPr/>
                </a:tc>
                <a:tc>
                  <a:txBody>
                    <a:bodyPr/>
                    <a:lstStyle/>
                    <a:p>
                      <a:pPr algn="ctr"/>
                      <a:r>
                        <a:rPr lang="en-US" dirty="0" smtClean="0">
                          <a:solidFill>
                            <a:srgbClr val="FF0000"/>
                          </a:solidFill>
                        </a:rPr>
                        <a:t>10</a:t>
                      </a:r>
                      <a:r>
                        <a:rPr lang="en-US" baseline="30000" dirty="0" smtClean="0">
                          <a:solidFill>
                            <a:srgbClr val="FF0000"/>
                          </a:solidFill>
                        </a:rPr>
                        <a:t>5</a:t>
                      </a:r>
                      <a:endParaRPr lang="en-US" dirty="0">
                        <a:solidFill>
                          <a:srgbClr val="FF0000"/>
                        </a:solidFill>
                      </a:endParaRPr>
                    </a:p>
                  </a:txBody>
                  <a:tcPr/>
                </a:tc>
                <a:tc>
                  <a:txBody>
                    <a:bodyPr/>
                    <a:lstStyle/>
                    <a:p>
                      <a:pPr algn="ctr"/>
                      <a:r>
                        <a:rPr lang="en-US" dirty="0" smtClean="0">
                          <a:solidFill>
                            <a:srgbClr val="FF0000"/>
                          </a:solidFill>
                        </a:rPr>
                        <a:t>6</a:t>
                      </a:r>
                      <a:endParaRPr lang="en-US" dirty="0">
                        <a:solidFill>
                          <a:srgbClr val="FF0000"/>
                        </a:solidFill>
                      </a:endParaRPr>
                    </a:p>
                  </a:txBody>
                  <a:tcPr/>
                </a:tc>
                <a:tc>
                  <a:txBody>
                    <a:bodyPr/>
                    <a:lstStyle/>
                    <a:p>
                      <a:pPr algn="ctr"/>
                      <a:r>
                        <a:rPr lang="en-US" dirty="0" smtClean="0">
                          <a:solidFill>
                            <a:schemeClr val="accent3"/>
                          </a:solidFill>
                        </a:rPr>
                        <a:t> 2.0 x 10</a:t>
                      </a:r>
                      <a:r>
                        <a:rPr lang="en-US" baseline="30000" dirty="0" smtClean="0">
                          <a:solidFill>
                            <a:schemeClr val="accent3"/>
                          </a:solidFill>
                        </a:rPr>
                        <a:t>-16</a:t>
                      </a:r>
                      <a:endParaRPr lang="en-US" dirty="0">
                        <a:solidFill>
                          <a:schemeClr val="accent3"/>
                        </a:solidFill>
                      </a:endParaRPr>
                    </a:p>
                  </a:txBody>
                  <a:tcPr/>
                </a:tc>
                <a:tc>
                  <a:txBody>
                    <a:bodyPr/>
                    <a:lstStyle/>
                    <a:p>
                      <a:pPr algn="ctr"/>
                      <a:r>
                        <a:rPr lang="en-US" dirty="0" smtClean="0">
                          <a:solidFill>
                            <a:schemeClr val="accent3"/>
                          </a:solidFill>
                        </a:rPr>
                        <a:t>5</a:t>
                      </a:r>
                      <a:endParaRPr lang="en-US" dirty="0">
                        <a:solidFill>
                          <a:schemeClr val="accent3"/>
                        </a:solidFill>
                      </a:endParaRPr>
                    </a:p>
                  </a:txBody>
                  <a:tcPr/>
                </a:tc>
              </a:tr>
              <a:tr h="370840">
                <a:tc>
                  <a:txBody>
                    <a:bodyPr/>
                    <a:lstStyle/>
                    <a:p>
                      <a:pPr algn="ctr"/>
                      <a:r>
                        <a:rPr lang="en-US" dirty="0" smtClean="0">
                          <a:solidFill>
                            <a:srgbClr val="3366FF"/>
                          </a:solidFill>
                        </a:rPr>
                        <a:t>Inner</a:t>
                      </a:r>
                      <a:r>
                        <a:rPr lang="en-US" baseline="0" dirty="0" smtClean="0">
                          <a:solidFill>
                            <a:srgbClr val="3366FF"/>
                          </a:solidFill>
                        </a:rPr>
                        <a:t> Envelope</a:t>
                      </a:r>
                      <a:endParaRPr lang="en-US" dirty="0">
                        <a:solidFill>
                          <a:srgbClr val="3366FF"/>
                        </a:solidFill>
                      </a:endParaRPr>
                    </a:p>
                  </a:txBody>
                  <a:tcPr/>
                </a:tc>
                <a:tc>
                  <a:txBody>
                    <a:bodyPr/>
                    <a:lstStyle/>
                    <a:p>
                      <a:pPr algn="ctr"/>
                      <a:r>
                        <a:rPr lang="en-US" dirty="0" smtClean="0">
                          <a:solidFill>
                            <a:srgbClr val="3366FF"/>
                          </a:solidFill>
                        </a:rPr>
                        <a:t>10</a:t>
                      </a:r>
                      <a:r>
                        <a:rPr lang="en-US" baseline="30000" dirty="0" smtClean="0">
                          <a:solidFill>
                            <a:srgbClr val="3366FF"/>
                          </a:solidFill>
                        </a:rPr>
                        <a:t>6</a:t>
                      </a:r>
                      <a:endParaRPr lang="en-US" dirty="0">
                        <a:solidFill>
                          <a:srgbClr val="3366FF"/>
                        </a:solidFill>
                      </a:endParaRPr>
                    </a:p>
                  </a:txBody>
                  <a:tcPr/>
                </a:tc>
                <a:tc>
                  <a:txBody>
                    <a:bodyPr/>
                    <a:lstStyle/>
                    <a:p>
                      <a:pPr algn="ctr"/>
                      <a:r>
                        <a:rPr lang="en-US" dirty="0" smtClean="0">
                          <a:solidFill>
                            <a:srgbClr val="3366FF"/>
                          </a:solidFill>
                        </a:rPr>
                        <a:t>23</a:t>
                      </a:r>
                      <a:endParaRPr lang="en-US" dirty="0">
                        <a:solidFill>
                          <a:srgbClr val="3366FF"/>
                        </a:solidFill>
                      </a:endParaRPr>
                    </a:p>
                  </a:txBody>
                  <a:tcPr/>
                </a:tc>
                <a:tc>
                  <a:txBody>
                    <a:bodyPr/>
                    <a:lstStyle/>
                    <a:p>
                      <a:pPr algn="ctr"/>
                      <a:r>
                        <a:rPr lang="en-US" dirty="0" smtClean="0">
                          <a:solidFill>
                            <a:schemeClr val="accent3"/>
                          </a:solidFill>
                        </a:rPr>
                        <a:t> 8.5 x 10</a:t>
                      </a:r>
                      <a:r>
                        <a:rPr lang="en-US" baseline="30000" dirty="0" smtClean="0">
                          <a:solidFill>
                            <a:schemeClr val="accent3"/>
                          </a:solidFill>
                        </a:rPr>
                        <a:t>-17</a:t>
                      </a:r>
                      <a:endParaRPr lang="en-US" dirty="0">
                        <a:solidFill>
                          <a:schemeClr val="accent3"/>
                        </a:solidFill>
                      </a:endParaRPr>
                    </a:p>
                  </a:txBody>
                  <a:tcPr/>
                </a:tc>
                <a:tc>
                  <a:txBody>
                    <a:bodyPr/>
                    <a:lstStyle/>
                    <a:p>
                      <a:pPr algn="ctr"/>
                      <a:r>
                        <a:rPr lang="en-US" dirty="0" smtClean="0">
                          <a:solidFill>
                            <a:schemeClr val="accent3"/>
                          </a:solidFill>
                        </a:rPr>
                        <a:t>19</a:t>
                      </a:r>
                      <a:endParaRPr lang="en-US" dirty="0">
                        <a:solidFill>
                          <a:schemeClr val="accent3"/>
                        </a:solidFill>
                      </a:endParaRPr>
                    </a:p>
                  </a:txBody>
                  <a:tcPr/>
                </a:tc>
              </a:tr>
            </a:tbl>
          </a:graphicData>
        </a:graphic>
      </p:graphicFrame>
      <p:pic>
        <p:nvPicPr>
          <p:cNvPr id="7" name="Picture 6" descr="T35ratio_vs_cr.eps"/>
          <p:cNvPicPr>
            <a:picLocks noChangeAspect="1"/>
          </p:cNvPicPr>
          <p:nvPr/>
        </p:nvPicPr>
        <p:blipFill rotWithShape="1">
          <a:blip r:embed="rId3" cstate="email">
            <a:extLst>
              <a:ext uri="{28A0092B-C50C-407E-A947-70E740481C1C}">
                <a14:useLocalDpi xmlns:a14="http://schemas.microsoft.com/office/drawing/2010/main" val="0"/>
              </a:ext>
            </a:extLst>
          </a:blip>
          <a:srcRect l="9825" t="9259" r="9651" b="44815"/>
          <a:stretch/>
        </p:blipFill>
        <p:spPr>
          <a:xfrm>
            <a:off x="228601" y="3657600"/>
            <a:ext cx="4068121" cy="3002624"/>
          </a:xfrm>
          <a:prstGeom prst="rect">
            <a:avLst/>
          </a:prstGeom>
        </p:spPr>
      </p:pic>
      <p:sp>
        <p:nvSpPr>
          <p:cNvPr id="9" name="TextBox 8"/>
          <p:cNvSpPr txBox="1"/>
          <p:nvPr/>
        </p:nvSpPr>
        <p:spPr>
          <a:xfrm>
            <a:off x="1231900" y="3975100"/>
            <a:ext cx="1003300" cy="338554"/>
          </a:xfrm>
          <a:prstGeom prst="rect">
            <a:avLst/>
          </a:prstGeom>
          <a:noFill/>
        </p:spPr>
        <p:txBody>
          <a:bodyPr wrap="square" rtlCol="0">
            <a:spAutoFit/>
          </a:bodyPr>
          <a:lstStyle/>
          <a:p>
            <a:r>
              <a:rPr lang="en-US" sz="1600" b="1" dirty="0" smtClean="0">
                <a:solidFill>
                  <a:srgbClr val="FF0000"/>
                </a:solidFill>
              </a:rPr>
              <a:t>T = 35 K</a:t>
            </a:r>
            <a:endParaRPr lang="en-US" sz="1600" b="1" dirty="0">
              <a:solidFill>
                <a:srgbClr val="FF0000"/>
              </a:solidFill>
            </a:endParaRPr>
          </a:p>
        </p:txBody>
      </p:sp>
      <p:pic>
        <p:nvPicPr>
          <p:cNvPr id="11" name="Picture 10" descr="T60ratio_vs_cr_BACK.eps"/>
          <p:cNvPicPr>
            <a:picLocks noChangeAspect="1"/>
          </p:cNvPicPr>
          <p:nvPr/>
        </p:nvPicPr>
        <p:blipFill rotWithShape="1">
          <a:blip r:embed="rId4" cstate="email">
            <a:extLst>
              <a:ext uri="{28A0092B-C50C-407E-A947-70E740481C1C}">
                <a14:useLocalDpi xmlns:a14="http://schemas.microsoft.com/office/drawing/2010/main" val="0"/>
              </a:ext>
            </a:extLst>
          </a:blip>
          <a:srcRect l="9587" t="9259" r="9891" b="44815"/>
          <a:stretch/>
        </p:blipFill>
        <p:spPr>
          <a:xfrm>
            <a:off x="4749801" y="3657600"/>
            <a:ext cx="4068020" cy="3002624"/>
          </a:xfrm>
          <a:prstGeom prst="rect">
            <a:avLst/>
          </a:prstGeom>
        </p:spPr>
      </p:pic>
      <p:sp>
        <p:nvSpPr>
          <p:cNvPr id="10" name="TextBox 9"/>
          <p:cNvSpPr txBox="1"/>
          <p:nvPr/>
        </p:nvSpPr>
        <p:spPr>
          <a:xfrm>
            <a:off x="5651500" y="3962400"/>
            <a:ext cx="1016000" cy="338554"/>
          </a:xfrm>
          <a:prstGeom prst="rect">
            <a:avLst/>
          </a:prstGeom>
          <a:noFill/>
        </p:spPr>
        <p:txBody>
          <a:bodyPr wrap="square" rtlCol="0">
            <a:spAutoFit/>
          </a:bodyPr>
          <a:lstStyle/>
          <a:p>
            <a:r>
              <a:rPr lang="en-US" sz="1600" b="1" dirty="0" smtClean="0">
                <a:solidFill>
                  <a:srgbClr val="0000FF"/>
                </a:solidFill>
              </a:rPr>
              <a:t>T = 60 K</a:t>
            </a:r>
            <a:endParaRPr lang="en-US" sz="1600" b="1" dirty="0">
              <a:solidFill>
                <a:srgbClr val="0000FF"/>
              </a:solidFill>
            </a:endParaRPr>
          </a:p>
        </p:txBody>
      </p:sp>
      <p:sp>
        <p:nvSpPr>
          <p:cNvPr id="13" name="TextBox 12"/>
          <p:cNvSpPr txBox="1"/>
          <p:nvPr/>
        </p:nvSpPr>
        <p:spPr>
          <a:xfrm rot="18720000">
            <a:off x="2465871" y="4591334"/>
            <a:ext cx="1288430" cy="307777"/>
          </a:xfrm>
          <a:prstGeom prst="rect">
            <a:avLst/>
          </a:prstGeom>
          <a:noFill/>
        </p:spPr>
        <p:txBody>
          <a:bodyPr wrap="square" rtlCol="0">
            <a:spAutoFit/>
          </a:bodyPr>
          <a:lstStyle/>
          <a:p>
            <a:r>
              <a:rPr lang="en-US" sz="1400" b="1" dirty="0" smtClean="0">
                <a:solidFill>
                  <a:schemeClr val="bg2"/>
                </a:solidFill>
              </a:rPr>
              <a:t>[HCO</a:t>
            </a:r>
            <a:r>
              <a:rPr lang="en-US" sz="1400" b="1" baseline="30000" dirty="0" smtClean="0">
                <a:solidFill>
                  <a:schemeClr val="bg2"/>
                </a:solidFill>
              </a:rPr>
              <a:t>+</a:t>
            </a:r>
            <a:r>
              <a:rPr lang="en-US" sz="1400" b="1" dirty="0" smtClean="0">
                <a:solidFill>
                  <a:schemeClr val="bg2"/>
                </a:solidFill>
              </a:rPr>
              <a:t>]/[N</a:t>
            </a:r>
            <a:r>
              <a:rPr lang="en-US" sz="1400" b="1" baseline="-25000" dirty="0" smtClean="0">
                <a:solidFill>
                  <a:schemeClr val="bg2"/>
                </a:solidFill>
              </a:rPr>
              <a:t>2</a:t>
            </a:r>
            <a:r>
              <a:rPr lang="en-US" sz="1400" b="1" dirty="0" smtClean="0">
                <a:solidFill>
                  <a:schemeClr val="bg2"/>
                </a:solidFill>
              </a:rPr>
              <a:t>H</a:t>
            </a:r>
            <a:r>
              <a:rPr lang="en-US" sz="1400" b="1" baseline="30000" dirty="0" smtClean="0">
                <a:solidFill>
                  <a:schemeClr val="bg2"/>
                </a:solidFill>
              </a:rPr>
              <a:t>+</a:t>
            </a:r>
            <a:r>
              <a:rPr lang="en-US" sz="1400" b="1" dirty="0" smtClean="0">
                <a:solidFill>
                  <a:schemeClr val="bg2"/>
                </a:solidFill>
              </a:rPr>
              <a:t>]</a:t>
            </a:r>
            <a:endParaRPr lang="en-US" sz="1400" b="1" dirty="0">
              <a:solidFill>
                <a:schemeClr val="bg2"/>
              </a:solidFill>
            </a:endParaRPr>
          </a:p>
        </p:txBody>
      </p:sp>
      <p:sp>
        <p:nvSpPr>
          <p:cNvPr id="14" name="TextBox 13"/>
          <p:cNvSpPr txBox="1"/>
          <p:nvPr/>
        </p:nvSpPr>
        <p:spPr>
          <a:xfrm rot="18720000">
            <a:off x="6699827" y="4535273"/>
            <a:ext cx="1428529" cy="307777"/>
          </a:xfrm>
          <a:prstGeom prst="rect">
            <a:avLst/>
          </a:prstGeom>
          <a:noFill/>
        </p:spPr>
        <p:txBody>
          <a:bodyPr wrap="square" rtlCol="0">
            <a:spAutoFit/>
          </a:bodyPr>
          <a:lstStyle/>
          <a:p>
            <a:r>
              <a:rPr lang="en-US" sz="1400" b="1" dirty="0" smtClean="0">
                <a:solidFill>
                  <a:srgbClr val="24213E"/>
                </a:solidFill>
              </a:rPr>
              <a:t>[HCO</a:t>
            </a:r>
            <a:r>
              <a:rPr lang="en-US" sz="1400" b="1" baseline="30000" dirty="0" smtClean="0">
                <a:solidFill>
                  <a:srgbClr val="24213E"/>
                </a:solidFill>
              </a:rPr>
              <a:t>+</a:t>
            </a:r>
            <a:r>
              <a:rPr lang="en-US" sz="1400" b="1" dirty="0" smtClean="0">
                <a:solidFill>
                  <a:srgbClr val="24213E"/>
                </a:solidFill>
              </a:rPr>
              <a:t>]/[N</a:t>
            </a:r>
            <a:r>
              <a:rPr lang="en-US" sz="1400" b="1" baseline="-25000" dirty="0" smtClean="0">
                <a:solidFill>
                  <a:srgbClr val="24213E"/>
                </a:solidFill>
              </a:rPr>
              <a:t>2</a:t>
            </a:r>
            <a:r>
              <a:rPr lang="en-US" sz="1400" b="1" dirty="0" smtClean="0">
                <a:solidFill>
                  <a:srgbClr val="24213E"/>
                </a:solidFill>
              </a:rPr>
              <a:t>H</a:t>
            </a:r>
            <a:r>
              <a:rPr lang="en-US" sz="1400" b="1" baseline="30000" dirty="0" smtClean="0">
                <a:solidFill>
                  <a:srgbClr val="24213E"/>
                </a:solidFill>
              </a:rPr>
              <a:t>+</a:t>
            </a:r>
            <a:r>
              <a:rPr lang="en-US" sz="1400" b="1" dirty="0" smtClean="0">
                <a:solidFill>
                  <a:srgbClr val="24213E"/>
                </a:solidFill>
              </a:rPr>
              <a:t>]</a:t>
            </a:r>
            <a:endParaRPr lang="en-US" sz="1400" b="1" dirty="0">
              <a:solidFill>
                <a:srgbClr val="24213E"/>
              </a:solidFill>
            </a:endParaRPr>
          </a:p>
        </p:txBody>
      </p:sp>
      <p:sp>
        <p:nvSpPr>
          <p:cNvPr id="15" name="TextBox 14"/>
          <p:cNvSpPr txBox="1"/>
          <p:nvPr/>
        </p:nvSpPr>
        <p:spPr>
          <a:xfrm>
            <a:off x="1744138" y="6333065"/>
            <a:ext cx="287867" cy="276999"/>
          </a:xfrm>
          <a:prstGeom prst="rect">
            <a:avLst/>
          </a:prstGeom>
          <a:noFill/>
        </p:spPr>
        <p:txBody>
          <a:bodyPr wrap="square" rtlCol="0">
            <a:spAutoFit/>
          </a:bodyPr>
          <a:lstStyle/>
          <a:p>
            <a:r>
              <a:rPr lang="en-US" sz="1200" dirty="0" smtClean="0">
                <a:solidFill>
                  <a:srgbClr val="24213E"/>
                </a:solidFill>
              </a:rPr>
              <a:t>H</a:t>
            </a:r>
            <a:endParaRPr lang="en-US" sz="1200" dirty="0">
              <a:solidFill>
                <a:srgbClr val="24213E"/>
              </a:solidFill>
            </a:endParaRPr>
          </a:p>
        </p:txBody>
      </p:sp>
      <p:sp>
        <p:nvSpPr>
          <p:cNvPr id="16" name="TextBox 15"/>
          <p:cNvSpPr txBox="1"/>
          <p:nvPr/>
        </p:nvSpPr>
        <p:spPr>
          <a:xfrm>
            <a:off x="6273809" y="6338498"/>
            <a:ext cx="287867" cy="276999"/>
          </a:xfrm>
          <a:prstGeom prst="rect">
            <a:avLst/>
          </a:prstGeom>
          <a:noFill/>
        </p:spPr>
        <p:txBody>
          <a:bodyPr wrap="square" rtlCol="0">
            <a:spAutoFit/>
          </a:bodyPr>
          <a:lstStyle/>
          <a:p>
            <a:r>
              <a:rPr lang="en-US" sz="1200" dirty="0" smtClean="0">
                <a:solidFill>
                  <a:srgbClr val="24213E"/>
                </a:solidFill>
              </a:rPr>
              <a:t>H</a:t>
            </a:r>
            <a:endParaRPr lang="en-US" sz="1200" dirty="0">
              <a:solidFill>
                <a:srgbClr val="24213E"/>
              </a:solidFill>
            </a:endParaRPr>
          </a:p>
        </p:txBody>
      </p:sp>
      <p:cxnSp>
        <p:nvCxnSpPr>
          <p:cNvPr id="17" name="Straight Arrow Connector 16"/>
          <p:cNvCxnSpPr/>
          <p:nvPr/>
        </p:nvCxnSpPr>
        <p:spPr>
          <a:xfrm flipV="1">
            <a:off x="2002371" y="4978402"/>
            <a:ext cx="0" cy="1090800"/>
          </a:xfrm>
          <a:prstGeom prst="straightConnector1">
            <a:avLst/>
          </a:prstGeom>
          <a:ln w="12700" cmpd="sng">
            <a:solidFill>
              <a:srgbClr val="E78D35"/>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flipH="1">
            <a:off x="1020233" y="4969933"/>
            <a:ext cx="939800" cy="0"/>
          </a:xfrm>
          <a:prstGeom prst="straightConnector1">
            <a:avLst/>
          </a:prstGeom>
          <a:ln w="12700" cmpd="sng">
            <a:solidFill>
              <a:schemeClr val="accent3"/>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flipH="1" flipV="1">
            <a:off x="7581900" y="5389033"/>
            <a:ext cx="8467" cy="666000"/>
          </a:xfrm>
          <a:prstGeom prst="straightConnector1">
            <a:avLst/>
          </a:prstGeom>
          <a:ln w="12700" cmpd="sng">
            <a:solidFill>
              <a:srgbClr val="E78D35"/>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flipH="1">
            <a:off x="5541434" y="5350933"/>
            <a:ext cx="2005200" cy="0"/>
          </a:xfrm>
          <a:prstGeom prst="straightConnector1">
            <a:avLst/>
          </a:prstGeom>
          <a:ln w="12700" cmpd="sng">
            <a:solidFill>
              <a:srgbClr val="E78D35"/>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4" name="TextBox 3"/>
          <p:cNvSpPr txBox="1"/>
          <p:nvPr/>
        </p:nvSpPr>
        <p:spPr>
          <a:xfrm>
            <a:off x="38101" y="2794000"/>
            <a:ext cx="8775699" cy="718145"/>
          </a:xfrm>
          <a:prstGeom prst="rect">
            <a:avLst/>
          </a:prstGeom>
          <a:noFill/>
        </p:spPr>
        <p:txBody>
          <a:bodyPr wrap="square" rtlCol="0">
            <a:spAutoFit/>
          </a:bodyPr>
          <a:lstStyle/>
          <a:p>
            <a:pPr marL="742950" lvl="1" indent="-285750">
              <a:buFont typeface="Arial"/>
              <a:buChar char="•"/>
            </a:pPr>
            <a:r>
              <a:rPr lang="en-US" dirty="0"/>
              <a:t>G</a:t>
            </a:r>
            <a:r>
              <a:rPr lang="en-US" dirty="0" smtClean="0"/>
              <a:t>rid </a:t>
            </a:r>
            <a:r>
              <a:rPr lang="en-US" dirty="0"/>
              <a:t>of density and cosmic </a:t>
            </a:r>
            <a:r>
              <a:rPr lang="en-US" dirty="0" smtClean="0"/>
              <a:t>ray (CR) </a:t>
            </a:r>
            <a:r>
              <a:rPr lang="en-US" dirty="0"/>
              <a:t>ionization rates</a:t>
            </a:r>
          </a:p>
          <a:p>
            <a:pPr marL="1200150" lvl="2" indent="-285750">
              <a:lnSpc>
                <a:spcPct val="150000"/>
              </a:lnSpc>
              <a:buFont typeface="Wingdings" charset="2"/>
              <a:buChar char="Ø"/>
            </a:pPr>
            <a:r>
              <a:rPr lang="en-US" sz="1600" dirty="0"/>
              <a:t>Estimate  ζ for NGC 6334 I given the derived physical parameters from LVG </a:t>
            </a:r>
            <a:r>
              <a:rPr lang="en-US" sz="1600" dirty="0" smtClean="0"/>
              <a:t>analysis</a:t>
            </a:r>
            <a:endParaRPr lang="en-US" sz="1600" dirty="0"/>
          </a:p>
        </p:txBody>
      </p:sp>
      <p:sp>
        <p:nvSpPr>
          <p:cNvPr id="6" name="TextBox 5"/>
          <p:cNvSpPr txBox="1"/>
          <p:nvPr/>
        </p:nvSpPr>
        <p:spPr>
          <a:xfrm>
            <a:off x="1943100" y="5376333"/>
            <a:ext cx="1016000" cy="307777"/>
          </a:xfrm>
          <a:prstGeom prst="rect">
            <a:avLst/>
          </a:prstGeom>
          <a:noFill/>
        </p:spPr>
        <p:txBody>
          <a:bodyPr wrap="square" rtlCol="0">
            <a:spAutoFit/>
          </a:bodyPr>
          <a:lstStyle/>
          <a:p>
            <a:r>
              <a:rPr lang="en-US" sz="1400" dirty="0" smtClean="0">
                <a:solidFill>
                  <a:schemeClr val="accent3"/>
                </a:solidFill>
              </a:rPr>
              <a:t>Fix density</a:t>
            </a:r>
            <a:endParaRPr lang="en-US" sz="1400" dirty="0">
              <a:solidFill>
                <a:schemeClr val="accent3"/>
              </a:solidFill>
            </a:endParaRPr>
          </a:p>
        </p:txBody>
      </p:sp>
      <p:sp>
        <p:nvSpPr>
          <p:cNvPr id="19" name="TextBox 18"/>
          <p:cNvSpPr txBox="1"/>
          <p:nvPr/>
        </p:nvSpPr>
        <p:spPr>
          <a:xfrm>
            <a:off x="7533194" y="5612143"/>
            <a:ext cx="1016000" cy="307777"/>
          </a:xfrm>
          <a:prstGeom prst="rect">
            <a:avLst/>
          </a:prstGeom>
          <a:noFill/>
        </p:spPr>
        <p:txBody>
          <a:bodyPr wrap="square" rtlCol="0">
            <a:spAutoFit/>
          </a:bodyPr>
          <a:lstStyle/>
          <a:p>
            <a:r>
              <a:rPr lang="en-US" sz="1400" dirty="0" smtClean="0">
                <a:solidFill>
                  <a:schemeClr val="accent3"/>
                </a:solidFill>
              </a:rPr>
              <a:t>Fix density</a:t>
            </a:r>
            <a:endParaRPr lang="en-US" sz="1400" dirty="0">
              <a:solidFill>
                <a:schemeClr val="accent3"/>
              </a:solidFill>
            </a:endParaRPr>
          </a:p>
        </p:txBody>
      </p:sp>
      <p:sp>
        <p:nvSpPr>
          <p:cNvPr id="20" name="TextBox 19"/>
          <p:cNvSpPr txBox="1"/>
          <p:nvPr/>
        </p:nvSpPr>
        <p:spPr>
          <a:xfrm>
            <a:off x="1104900" y="4677833"/>
            <a:ext cx="1206500" cy="307777"/>
          </a:xfrm>
          <a:prstGeom prst="rect">
            <a:avLst/>
          </a:prstGeom>
          <a:noFill/>
        </p:spPr>
        <p:txBody>
          <a:bodyPr wrap="square" rtlCol="0">
            <a:spAutoFit/>
          </a:bodyPr>
          <a:lstStyle/>
          <a:p>
            <a:r>
              <a:rPr lang="en-US" sz="1400" dirty="0" smtClean="0">
                <a:solidFill>
                  <a:srgbClr val="E78D35"/>
                </a:solidFill>
              </a:rPr>
              <a:t>Estimate </a:t>
            </a:r>
            <a:r>
              <a:rPr lang="en-US" sz="1400" dirty="0">
                <a:solidFill>
                  <a:srgbClr val="E78D35"/>
                </a:solidFill>
              </a:rPr>
              <a:t>ζ </a:t>
            </a:r>
          </a:p>
        </p:txBody>
      </p:sp>
      <p:sp>
        <p:nvSpPr>
          <p:cNvPr id="22" name="TextBox 21"/>
          <p:cNvSpPr txBox="1"/>
          <p:nvPr/>
        </p:nvSpPr>
        <p:spPr>
          <a:xfrm>
            <a:off x="5619759" y="5071535"/>
            <a:ext cx="1206500" cy="307777"/>
          </a:xfrm>
          <a:prstGeom prst="rect">
            <a:avLst/>
          </a:prstGeom>
          <a:noFill/>
        </p:spPr>
        <p:txBody>
          <a:bodyPr wrap="square" rtlCol="0">
            <a:spAutoFit/>
          </a:bodyPr>
          <a:lstStyle/>
          <a:p>
            <a:r>
              <a:rPr lang="en-US" sz="1400" dirty="0" smtClean="0">
                <a:solidFill>
                  <a:srgbClr val="E78D35"/>
                </a:solidFill>
              </a:rPr>
              <a:t>Estimate </a:t>
            </a:r>
            <a:r>
              <a:rPr lang="en-US" sz="1400" dirty="0">
                <a:solidFill>
                  <a:srgbClr val="E78D35"/>
                </a:solidFill>
              </a:rPr>
              <a:t>ζ </a:t>
            </a:r>
          </a:p>
        </p:txBody>
      </p:sp>
    </p:spTree>
    <p:extLst>
      <p:ext uri="{BB962C8B-B14F-4D97-AF65-F5344CB8AC3E}">
        <p14:creationId xmlns:p14="http://schemas.microsoft.com/office/powerpoint/2010/main" val="17855006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0200"/>
            <a:ext cx="8229600" cy="1143000"/>
          </a:xfrm>
        </p:spPr>
        <p:txBody>
          <a:bodyPr/>
          <a:lstStyle/>
          <a:p>
            <a:r>
              <a:rPr lang="en-US" dirty="0" smtClean="0"/>
              <a:t>Outline</a:t>
            </a:r>
            <a:endParaRPr lang="en-US" dirty="0"/>
          </a:p>
        </p:txBody>
      </p:sp>
      <p:sp>
        <p:nvSpPr>
          <p:cNvPr id="3" name="Content Placeholder 2"/>
          <p:cNvSpPr>
            <a:spLocks noGrp="1"/>
          </p:cNvSpPr>
          <p:nvPr>
            <p:ph idx="1"/>
          </p:nvPr>
        </p:nvSpPr>
        <p:spPr>
          <a:xfrm>
            <a:off x="266700" y="1663700"/>
            <a:ext cx="8585200" cy="4775200"/>
          </a:xfrm>
        </p:spPr>
        <p:txBody>
          <a:bodyPr>
            <a:normAutofit/>
          </a:bodyPr>
          <a:lstStyle/>
          <a:p>
            <a:r>
              <a:rPr lang="en-US" sz="2750" dirty="0" smtClean="0"/>
              <a:t>Introduction and observations</a:t>
            </a:r>
          </a:p>
          <a:p>
            <a:pPr marL="0" indent="0">
              <a:buNone/>
            </a:pPr>
            <a:endParaRPr lang="en-US" sz="800" dirty="0" smtClean="0"/>
          </a:p>
          <a:p>
            <a:r>
              <a:rPr lang="en-US" sz="2750" dirty="0" smtClean="0"/>
              <a:t>Results from</a:t>
            </a:r>
            <a:r>
              <a:rPr lang="en-US" sz="2750" dirty="0" smtClean="0">
                <a:sym typeface="Wingdings"/>
              </a:rPr>
              <a:t> </a:t>
            </a:r>
            <a:r>
              <a:rPr lang="en-US" sz="2750" dirty="0">
                <a:sym typeface="Wingdings"/>
              </a:rPr>
              <a:t>r</a:t>
            </a:r>
            <a:r>
              <a:rPr lang="en-US" sz="2750" dirty="0" smtClean="0"/>
              <a:t>adiative transfer analysis</a:t>
            </a:r>
          </a:p>
          <a:p>
            <a:pPr marL="0" indent="0">
              <a:buNone/>
            </a:pPr>
            <a:endParaRPr lang="en-US" sz="800" dirty="0"/>
          </a:p>
          <a:p>
            <a:r>
              <a:rPr lang="en-US" sz="2750" dirty="0" smtClean="0"/>
              <a:t>Results from </a:t>
            </a:r>
            <a:r>
              <a:rPr lang="en-US" sz="2750" dirty="0"/>
              <a:t>c</a:t>
            </a:r>
            <a:r>
              <a:rPr lang="en-US" sz="2750" dirty="0" smtClean="0"/>
              <a:t>hemical modeling</a:t>
            </a:r>
          </a:p>
          <a:p>
            <a:pPr marL="0" indent="0">
              <a:buNone/>
            </a:pPr>
            <a:endParaRPr lang="en-US" sz="800" dirty="0"/>
          </a:p>
          <a:p>
            <a:r>
              <a:rPr lang="en-US" sz="2750" dirty="0" smtClean="0"/>
              <a:t>Summary</a:t>
            </a:r>
          </a:p>
        </p:txBody>
      </p:sp>
    </p:spTree>
    <p:extLst>
      <p:ext uri="{BB962C8B-B14F-4D97-AF65-F5344CB8AC3E}">
        <p14:creationId xmlns:p14="http://schemas.microsoft.com/office/powerpoint/2010/main" val="9196021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Results: Cosmic Ray Ionization Rates</a:t>
            </a:r>
            <a:endParaRPr lang="en-US" sz="4000" dirty="0"/>
          </a:p>
        </p:txBody>
      </p:sp>
      <p:sp>
        <p:nvSpPr>
          <p:cNvPr id="6" name="TextBox 5"/>
          <p:cNvSpPr txBox="1"/>
          <p:nvPr/>
        </p:nvSpPr>
        <p:spPr>
          <a:xfrm>
            <a:off x="457200" y="1485900"/>
            <a:ext cx="8229600" cy="4370427"/>
          </a:xfrm>
          <a:prstGeom prst="rect">
            <a:avLst/>
          </a:prstGeom>
          <a:noFill/>
        </p:spPr>
        <p:txBody>
          <a:bodyPr wrap="square" rtlCol="0">
            <a:spAutoFit/>
          </a:bodyPr>
          <a:lstStyle/>
          <a:p>
            <a:pPr marL="285750" indent="-285750">
              <a:buFont typeface="Arial"/>
              <a:buChar char="•"/>
            </a:pPr>
            <a:r>
              <a:rPr lang="en-US" sz="2000" dirty="0" smtClean="0"/>
              <a:t>The CR ionization rate </a:t>
            </a:r>
            <a:r>
              <a:rPr lang="en-US" sz="2000" dirty="0"/>
              <a:t>in the outer envelope is approximately two times higher than in the inner envelope of NGC 6334 </a:t>
            </a:r>
            <a:r>
              <a:rPr lang="en-US" sz="2000" dirty="0" smtClean="0"/>
              <a:t>I</a:t>
            </a:r>
          </a:p>
          <a:p>
            <a:pPr marL="285750" indent="-285750">
              <a:buFont typeface="Arial"/>
              <a:buChar char="•"/>
            </a:pPr>
            <a:endParaRPr lang="en-US" sz="2000" dirty="0" smtClean="0"/>
          </a:p>
          <a:p>
            <a:pPr marL="800100" lvl="1" indent="-342900">
              <a:buFont typeface="Wingdings" charset="2"/>
              <a:buChar char="Ø"/>
            </a:pPr>
            <a:r>
              <a:rPr lang="en-US" sz="1900" dirty="0" smtClean="0">
                <a:solidFill>
                  <a:schemeClr val="accent3"/>
                </a:solidFill>
              </a:rPr>
              <a:t>Main source of ionization originates outside of NGC 6334 I</a:t>
            </a:r>
          </a:p>
          <a:p>
            <a:pPr marL="342900" indent="-342900">
              <a:buFont typeface="Wingdings" charset="2"/>
              <a:buChar char="Ø"/>
            </a:pPr>
            <a:endParaRPr lang="en-US" sz="1900" dirty="0"/>
          </a:p>
          <a:p>
            <a:endParaRPr lang="en-US" sz="2000" dirty="0" smtClean="0"/>
          </a:p>
          <a:p>
            <a:pPr marL="342900" indent="-342900">
              <a:buFont typeface="Arial"/>
              <a:buChar char="•"/>
            </a:pPr>
            <a:r>
              <a:rPr lang="en-US" sz="2000" dirty="0" smtClean="0"/>
              <a:t>The X-ray ionization from NGC 6334 I core (Sekimoto et al. 2000) is comparable to the CR ionization up to a radius of 0.05 pc for the outer envelope (r = 0.16 pc) and up to a radius of 0.07 pc for the inner envelope (r = 0.04 pc)</a:t>
            </a:r>
          </a:p>
          <a:p>
            <a:endParaRPr lang="en-US" sz="2000" dirty="0" smtClean="0"/>
          </a:p>
          <a:p>
            <a:pPr marL="800100" lvl="1" indent="-342900">
              <a:buFont typeface="Wingdings" charset="2"/>
              <a:buChar char="Ø"/>
            </a:pPr>
            <a:r>
              <a:rPr lang="en-US" sz="2000" dirty="0">
                <a:solidFill>
                  <a:srgbClr val="E78D35"/>
                </a:solidFill>
              </a:rPr>
              <a:t>I</a:t>
            </a:r>
            <a:r>
              <a:rPr lang="en-US" sz="2000" dirty="0" smtClean="0">
                <a:solidFill>
                  <a:srgbClr val="E78D35"/>
                </a:solidFill>
              </a:rPr>
              <a:t>onization in the outer envelope is dominated by CRs</a:t>
            </a:r>
          </a:p>
          <a:p>
            <a:pPr marL="800100" lvl="1" indent="-342900">
              <a:buFont typeface="Wingdings" charset="2"/>
              <a:buChar char="Ø"/>
            </a:pPr>
            <a:r>
              <a:rPr lang="en-US" sz="2000" dirty="0" smtClean="0">
                <a:solidFill>
                  <a:srgbClr val="E78D35"/>
                </a:solidFill>
              </a:rPr>
              <a:t>Ionization in the inner envelope has an additional contribution from the X-ray emission </a:t>
            </a:r>
            <a:r>
              <a:rPr lang="en-US" sz="2000" dirty="0" smtClean="0">
                <a:solidFill>
                  <a:srgbClr val="E78D35"/>
                </a:solidFill>
                <a:sym typeface="Wingdings"/>
              </a:rPr>
              <a:t> </a:t>
            </a:r>
            <a:r>
              <a:rPr lang="en-US" sz="2000" dirty="0" smtClean="0">
                <a:solidFill>
                  <a:schemeClr val="accent1"/>
                </a:solidFill>
              </a:rPr>
              <a:t>upper limit for CR ionization rate</a:t>
            </a:r>
          </a:p>
        </p:txBody>
      </p:sp>
    </p:spTree>
    <p:extLst>
      <p:ext uri="{BB962C8B-B14F-4D97-AF65-F5344CB8AC3E}">
        <p14:creationId xmlns:p14="http://schemas.microsoft.com/office/powerpoint/2010/main" val="32454116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1600"/>
            <a:ext cx="8229600" cy="1143000"/>
          </a:xfrm>
        </p:spPr>
        <p:txBody>
          <a:bodyPr>
            <a:noAutofit/>
          </a:bodyPr>
          <a:lstStyle/>
          <a:p>
            <a:r>
              <a:rPr lang="en-US" sz="4000" dirty="0" smtClean="0"/>
              <a:t>Summary</a:t>
            </a:r>
            <a:endParaRPr lang="en-US" sz="4000" dirty="0"/>
          </a:p>
        </p:txBody>
      </p:sp>
      <p:sp>
        <p:nvSpPr>
          <p:cNvPr id="3" name="Content Placeholder 2"/>
          <p:cNvSpPr>
            <a:spLocks noGrp="1"/>
          </p:cNvSpPr>
          <p:nvPr>
            <p:ph idx="1"/>
          </p:nvPr>
        </p:nvSpPr>
        <p:spPr>
          <a:xfrm>
            <a:off x="203200" y="1130300"/>
            <a:ext cx="8763000" cy="5562600"/>
          </a:xfrm>
        </p:spPr>
        <p:txBody>
          <a:bodyPr>
            <a:noAutofit/>
          </a:bodyPr>
          <a:lstStyle/>
          <a:p>
            <a:pPr marL="342900" lvl="1" indent="-342900">
              <a:buFont typeface="Arial" pitchFamily="34" charset="0"/>
              <a:buChar char="•"/>
            </a:pPr>
            <a:r>
              <a:rPr lang="en-US" sz="2000" dirty="0"/>
              <a:t>The analysis of NGC 6334 I has allowed us to give a better description of the gas kinematics in the envelope of this hot molecular </a:t>
            </a:r>
            <a:r>
              <a:rPr lang="en-US" sz="2000" dirty="0" smtClean="0"/>
              <a:t>core</a:t>
            </a:r>
          </a:p>
          <a:p>
            <a:pPr marL="0" lvl="1" indent="0">
              <a:buNone/>
            </a:pPr>
            <a:endParaRPr lang="en-US" sz="800" dirty="0"/>
          </a:p>
          <a:p>
            <a:pPr marL="742950" lvl="2" indent="-342900"/>
            <a:r>
              <a:rPr lang="en-US" sz="1800" dirty="0" smtClean="0"/>
              <a:t>We identify two physical components in the molecular line spectra, each with a different excitation, corresponding to emission from the envelope</a:t>
            </a:r>
          </a:p>
          <a:p>
            <a:pPr marL="0" lvl="1" indent="0">
              <a:buNone/>
            </a:pPr>
            <a:endParaRPr lang="en-US" sz="800" dirty="0" smtClean="0"/>
          </a:p>
          <a:p>
            <a:pPr marL="742950" lvl="2" indent="-342900"/>
            <a:r>
              <a:rPr lang="en-US" sz="1800" dirty="0" smtClean="0"/>
              <a:t>From the observations, we conclude that there is an expansion of the envelope surrounding the hot core of NGC 6334 I, which is driven by thermal pressure from the hot ionized gas in the region</a:t>
            </a:r>
          </a:p>
          <a:p>
            <a:pPr marL="0" lvl="1" indent="0">
              <a:buNone/>
            </a:pPr>
            <a:endParaRPr lang="en-US" sz="800" dirty="0" smtClean="0"/>
          </a:p>
          <a:p>
            <a:pPr marL="742950" lvl="2" indent="-342900"/>
            <a:r>
              <a:rPr lang="en-US" sz="1800" dirty="0" smtClean="0"/>
              <a:t>The ionization rate is dominated by CRs originating from outside the source, although X-ray emission from the core could contribute to the ionization in the inner region of the envelope</a:t>
            </a:r>
          </a:p>
        </p:txBody>
      </p:sp>
    </p:spTree>
    <p:extLst>
      <p:ext uri="{BB962C8B-B14F-4D97-AF65-F5344CB8AC3E}">
        <p14:creationId xmlns:p14="http://schemas.microsoft.com/office/powerpoint/2010/main" val="10216373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9128"/>
            <a:ext cx="8229600" cy="1143000"/>
          </a:xfrm>
        </p:spPr>
        <p:txBody>
          <a:bodyPr>
            <a:normAutofit/>
          </a:bodyPr>
          <a:lstStyle/>
          <a:p>
            <a:r>
              <a:rPr lang="en-US" sz="4800" dirty="0" smtClean="0"/>
              <a:t>Thank you for listening!</a:t>
            </a:r>
            <a:endParaRPr lang="en-US" sz="4800" dirty="0"/>
          </a:p>
        </p:txBody>
      </p:sp>
      <p:pic>
        <p:nvPicPr>
          <p:cNvPr id="3" name="Picture 2" descr="univ_logo.gif"/>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5685" y="56166"/>
            <a:ext cx="1409700" cy="1329817"/>
          </a:xfrm>
          <a:prstGeom prst="rect">
            <a:avLst/>
          </a:prstGeom>
          <a:solidFill>
            <a:schemeClr val="tx2"/>
          </a:solidFill>
        </p:spPr>
      </p:pic>
      <p:pic>
        <p:nvPicPr>
          <p:cNvPr id="4" name="Picture 3" descr="IPAG-Logo.png"/>
          <p:cNvPicPr>
            <a:picLocks noChangeAspect="1"/>
          </p:cNvPicPr>
          <p:nvPr/>
        </p:nvPicPr>
        <p:blipFill rotWithShape="1">
          <a:blip r:embed="rId3" cstate="email">
            <a:extLst>
              <a:ext uri="{28A0092B-C50C-407E-A947-70E740481C1C}">
                <a14:useLocalDpi xmlns:a14="http://schemas.microsoft.com/office/drawing/2010/main" val="0"/>
              </a:ext>
            </a:extLst>
          </a:blip>
          <a:srcRect l="13525" r="12388"/>
          <a:stretch/>
        </p:blipFill>
        <p:spPr>
          <a:xfrm>
            <a:off x="7683300" y="43113"/>
            <a:ext cx="1413505" cy="1348937"/>
          </a:xfrm>
          <a:prstGeom prst="rect">
            <a:avLst/>
          </a:prstGeom>
          <a:solidFill>
            <a:schemeClr val="tx2"/>
          </a:solidFill>
        </p:spPr>
      </p:pic>
      <p:pic>
        <p:nvPicPr>
          <p:cNvPr id="6" name="Picture 5" descr="questions.jpg"/>
          <p:cNvPicPr>
            <a:picLocks noChangeAspect="1"/>
          </p:cNvPicPr>
          <p:nvPr/>
        </p:nvPicPr>
        <p:blipFill rotWithShape="1">
          <a:blip r:embed="rId4" cstate="email">
            <a:extLst>
              <a:ext uri="{28A0092B-C50C-407E-A947-70E740481C1C}">
                <a14:useLocalDpi xmlns:a14="http://schemas.microsoft.com/office/drawing/2010/main" val="0"/>
              </a:ext>
            </a:extLst>
          </a:blip>
          <a:srcRect b="5644"/>
          <a:stretch/>
        </p:blipFill>
        <p:spPr>
          <a:xfrm>
            <a:off x="3125550" y="3265918"/>
            <a:ext cx="3039713" cy="2868152"/>
          </a:xfrm>
          <a:prstGeom prst="rect">
            <a:avLst/>
          </a:prstGeom>
        </p:spPr>
      </p:pic>
    </p:spTree>
    <p:extLst>
      <p:ext uri="{BB962C8B-B14F-4D97-AF65-F5344CB8AC3E}">
        <p14:creationId xmlns:p14="http://schemas.microsoft.com/office/powerpoint/2010/main" val="22315339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1743"/>
            <a:ext cx="8229600" cy="981585"/>
          </a:xfrm>
        </p:spPr>
        <p:txBody>
          <a:bodyPr>
            <a:normAutofit/>
          </a:bodyPr>
          <a:lstStyle/>
          <a:p>
            <a:r>
              <a:rPr lang="en-US" sz="4200" dirty="0" smtClean="0"/>
              <a:t>The NGC 6334 I Hot Molecular Core</a:t>
            </a:r>
            <a:endParaRPr lang="en-US" sz="4200" dirty="0"/>
          </a:p>
        </p:txBody>
      </p:sp>
      <p:pic>
        <p:nvPicPr>
          <p:cNvPr id="7" name="Content Placeholder 6" descr="catspaw_noao_small.jpg"/>
          <p:cNvPicPr>
            <a:picLocks noGrp="1" noChangeAspect="1"/>
          </p:cNvPicPr>
          <p:nvPr>
            <p:ph idx="1"/>
          </p:nvPr>
        </p:nvPicPr>
        <p:blipFill rotWithShape="1">
          <a:blip r:embed="rId3" cstate="email">
            <a:extLst>
              <a:ext uri="{28A0092B-C50C-407E-A947-70E740481C1C}">
                <a14:useLocalDpi xmlns:a14="http://schemas.microsoft.com/office/drawing/2010/main" val="0"/>
              </a:ext>
            </a:extLst>
          </a:blip>
          <a:srcRect l="-220" r="-331"/>
          <a:stretch/>
        </p:blipFill>
        <p:spPr>
          <a:xfrm>
            <a:off x="4620623" y="1654820"/>
            <a:ext cx="4469492" cy="4382770"/>
          </a:xfrm>
        </p:spPr>
      </p:pic>
      <p:sp>
        <p:nvSpPr>
          <p:cNvPr id="8" name="TextBox 7"/>
          <p:cNvSpPr txBox="1"/>
          <p:nvPr/>
        </p:nvSpPr>
        <p:spPr>
          <a:xfrm>
            <a:off x="7023360" y="6054689"/>
            <a:ext cx="2087315" cy="307777"/>
          </a:xfrm>
          <a:prstGeom prst="rect">
            <a:avLst/>
          </a:prstGeom>
          <a:noFill/>
        </p:spPr>
        <p:txBody>
          <a:bodyPr wrap="square" rtlCol="0">
            <a:spAutoFit/>
          </a:bodyPr>
          <a:lstStyle/>
          <a:p>
            <a:pPr algn="ctr"/>
            <a:r>
              <a:rPr lang="en-US" sz="1400" dirty="0" smtClean="0"/>
              <a:t>Optical image (NOAO)</a:t>
            </a:r>
            <a:endParaRPr lang="en-US" sz="1400" dirty="0"/>
          </a:p>
        </p:txBody>
      </p:sp>
      <p:sp>
        <p:nvSpPr>
          <p:cNvPr id="10" name="TextBox 9"/>
          <p:cNvSpPr txBox="1"/>
          <p:nvPr/>
        </p:nvSpPr>
        <p:spPr>
          <a:xfrm>
            <a:off x="6721593" y="3140544"/>
            <a:ext cx="396007" cy="400110"/>
          </a:xfrm>
          <a:prstGeom prst="rect">
            <a:avLst/>
          </a:prstGeom>
          <a:noFill/>
        </p:spPr>
        <p:txBody>
          <a:bodyPr wrap="square" rtlCol="0">
            <a:spAutoFit/>
          </a:bodyPr>
          <a:lstStyle/>
          <a:p>
            <a:r>
              <a:rPr lang="en-US" sz="2000" b="1" dirty="0" smtClean="0">
                <a:solidFill>
                  <a:srgbClr val="FFFFFF"/>
                </a:solidFill>
                <a:effectLst>
                  <a:outerShdw blurRad="50800" dist="38100" algn="l" rotWithShape="0">
                    <a:prstClr val="black">
                      <a:alpha val="40000"/>
                    </a:prstClr>
                  </a:outerShdw>
                </a:effectLst>
              </a:rPr>
              <a:t>I</a:t>
            </a:r>
            <a:endParaRPr lang="en-US" sz="2000" b="1" dirty="0">
              <a:solidFill>
                <a:srgbClr val="FFFFFF"/>
              </a:solidFill>
              <a:effectLst>
                <a:outerShdw blurRad="50800" dist="38100" algn="l" rotWithShape="0">
                  <a:prstClr val="black">
                    <a:alpha val="40000"/>
                  </a:prstClr>
                </a:outerShdw>
              </a:effectLst>
            </a:endParaRPr>
          </a:p>
        </p:txBody>
      </p:sp>
      <p:sp>
        <p:nvSpPr>
          <p:cNvPr id="12" name="TextBox 11"/>
          <p:cNvSpPr txBox="1"/>
          <p:nvPr/>
        </p:nvSpPr>
        <p:spPr>
          <a:xfrm>
            <a:off x="4639052" y="1652196"/>
            <a:ext cx="1186061" cy="369332"/>
          </a:xfrm>
          <a:prstGeom prst="rect">
            <a:avLst/>
          </a:prstGeom>
          <a:noFill/>
        </p:spPr>
        <p:txBody>
          <a:bodyPr wrap="square" rtlCol="0">
            <a:spAutoFit/>
          </a:bodyPr>
          <a:lstStyle/>
          <a:p>
            <a:r>
              <a:rPr lang="en-US" dirty="0" smtClean="0">
                <a:solidFill>
                  <a:srgbClr val="FFFFFF"/>
                </a:solidFill>
              </a:rPr>
              <a:t>NGC 6334</a:t>
            </a:r>
            <a:endParaRPr lang="en-US" dirty="0">
              <a:solidFill>
                <a:srgbClr val="FFFFFF"/>
              </a:solidFill>
            </a:endParaRPr>
          </a:p>
        </p:txBody>
      </p:sp>
      <p:sp>
        <p:nvSpPr>
          <p:cNvPr id="6" name="TextBox 5"/>
          <p:cNvSpPr txBox="1"/>
          <p:nvPr/>
        </p:nvSpPr>
        <p:spPr>
          <a:xfrm>
            <a:off x="50800" y="1652196"/>
            <a:ext cx="4550152" cy="4485843"/>
          </a:xfrm>
          <a:prstGeom prst="rect">
            <a:avLst/>
          </a:prstGeom>
          <a:noFill/>
        </p:spPr>
        <p:txBody>
          <a:bodyPr wrap="square" rtlCol="0">
            <a:spAutoFit/>
          </a:bodyPr>
          <a:lstStyle/>
          <a:p>
            <a:pPr marL="285750" indent="-285750">
              <a:buFont typeface="Arial"/>
              <a:buChar char="•"/>
            </a:pPr>
            <a:r>
              <a:rPr lang="en-US" sz="2200" dirty="0" smtClean="0"/>
              <a:t>High-mass star-forming region in the Galactic Plane</a:t>
            </a:r>
          </a:p>
          <a:p>
            <a:pPr marL="285750" indent="-285750">
              <a:buFont typeface="Arial"/>
              <a:buChar char="•"/>
            </a:pPr>
            <a:endParaRPr lang="en-US" sz="2200" dirty="0" smtClean="0"/>
          </a:p>
          <a:p>
            <a:pPr marL="742950" lvl="1" indent="-285750">
              <a:buFont typeface="Arial"/>
              <a:buChar char="•"/>
            </a:pPr>
            <a:r>
              <a:rPr lang="en-US" sz="2000" dirty="0" smtClean="0"/>
              <a:t>Distance ~ 1.7kpc</a:t>
            </a:r>
          </a:p>
          <a:p>
            <a:pPr marL="800100" lvl="1" indent="-342900">
              <a:lnSpc>
                <a:spcPct val="150000"/>
              </a:lnSpc>
              <a:buFont typeface="Arial"/>
              <a:buChar char="•"/>
            </a:pPr>
            <a:r>
              <a:rPr lang="en-US" sz="2000" dirty="0"/>
              <a:t>Mass </a:t>
            </a:r>
            <a:r>
              <a:rPr lang="en-US" sz="2000" dirty="0" smtClean="0"/>
              <a:t>~ </a:t>
            </a:r>
            <a:r>
              <a:rPr lang="en-US" sz="2000" dirty="0"/>
              <a:t>200 M</a:t>
            </a:r>
            <a:r>
              <a:rPr lang="en-US" sz="2000" baseline="-25000" dirty="0" smtClean="0">
                <a:latin typeface="Wingdings"/>
                <a:ea typeface="Wingdings"/>
                <a:cs typeface="Wingdings"/>
                <a:sym typeface="Wingdings"/>
              </a:rPr>
              <a:t></a:t>
            </a:r>
            <a:r>
              <a:rPr lang="en-US" sz="2000" dirty="0" smtClean="0"/>
              <a:t>, </a:t>
            </a:r>
            <a:r>
              <a:rPr lang="en-US" sz="2000" dirty="0">
                <a:sym typeface="Wingdings"/>
              </a:rPr>
              <a:t>T</a:t>
            </a:r>
            <a:r>
              <a:rPr lang="en-US" sz="2000" baseline="-25000" dirty="0">
                <a:sym typeface="Wingdings"/>
              </a:rPr>
              <a:t>dust</a:t>
            </a:r>
            <a:r>
              <a:rPr lang="en-US" sz="2000" dirty="0">
                <a:sym typeface="Wingdings"/>
              </a:rPr>
              <a:t> ≥ 100 </a:t>
            </a:r>
            <a:r>
              <a:rPr lang="en-US" sz="2000" dirty="0" smtClean="0">
                <a:sym typeface="Wingdings"/>
              </a:rPr>
              <a:t>K, L ~</a:t>
            </a:r>
            <a:r>
              <a:rPr lang="en-US" sz="2000" dirty="0" smtClean="0"/>
              <a:t> </a:t>
            </a:r>
            <a:r>
              <a:rPr lang="en-US" sz="2000" dirty="0"/>
              <a:t>2.6 x 10</a:t>
            </a:r>
            <a:r>
              <a:rPr lang="en-US" sz="2000" baseline="30000" dirty="0"/>
              <a:t>5</a:t>
            </a:r>
            <a:r>
              <a:rPr lang="en-US" sz="2000" dirty="0"/>
              <a:t> </a:t>
            </a:r>
            <a:r>
              <a:rPr lang="en-US" sz="2000" dirty="0" smtClean="0"/>
              <a:t>L</a:t>
            </a:r>
            <a:r>
              <a:rPr lang="en-US" sz="2000" baseline="-25000" dirty="0" smtClean="0">
                <a:latin typeface="Wingdings"/>
                <a:ea typeface="Wingdings"/>
                <a:cs typeface="Wingdings"/>
                <a:sym typeface="Wingdings"/>
              </a:rPr>
              <a:t></a:t>
            </a:r>
          </a:p>
          <a:p>
            <a:pPr marL="800100" lvl="1" indent="-342900">
              <a:lnSpc>
                <a:spcPct val="150000"/>
              </a:lnSpc>
              <a:buFont typeface="Arial"/>
              <a:buChar char="•"/>
            </a:pPr>
            <a:r>
              <a:rPr lang="en-US" sz="2000" dirty="0" smtClean="0">
                <a:ea typeface="Wingdings"/>
                <a:cs typeface="Wingdings"/>
                <a:sym typeface="Wingdings"/>
              </a:rPr>
              <a:t>Separated from other SF sites in NGC6334</a:t>
            </a:r>
          </a:p>
          <a:p>
            <a:pPr marL="1257300" lvl="2" indent="-342900">
              <a:lnSpc>
                <a:spcPct val="150000"/>
              </a:lnSpc>
              <a:buFont typeface="Wingdings" charset="2"/>
              <a:buChar char="Ø"/>
            </a:pPr>
            <a:r>
              <a:rPr lang="en-US" dirty="0" smtClean="0">
                <a:ea typeface="Wingdings"/>
                <a:cs typeface="Wingdings"/>
                <a:sym typeface="Wingdings"/>
              </a:rPr>
              <a:t>Can be studied in an isolated manner and at smaller spatial scales</a:t>
            </a:r>
            <a:endParaRPr lang="en-US" dirty="0" smtClean="0"/>
          </a:p>
        </p:txBody>
      </p:sp>
    </p:spTree>
    <p:extLst>
      <p:ext uri="{BB962C8B-B14F-4D97-AF65-F5344CB8AC3E}">
        <p14:creationId xmlns:p14="http://schemas.microsoft.com/office/powerpoint/2010/main" val="18175230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200" y="254000"/>
            <a:ext cx="8686800" cy="1143000"/>
          </a:xfrm>
        </p:spPr>
        <p:txBody>
          <a:bodyPr>
            <a:noAutofit/>
          </a:bodyPr>
          <a:lstStyle/>
          <a:p>
            <a:r>
              <a:rPr lang="en-US" sz="4100" dirty="0" smtClean="0"/>
              <a:t>Spectral Line Observations: NGC 6334 I</a:t>
            </a:r>
            <a:endParaRPr lang="en-US" sz="4100" dirty="0"/>
          </a:p>
        </p:txBody>
      </p:sp>
      <p:sp>
        <p:nvSpPr>
          <p:cNvPr id="3" name="Content Placeholder 2"/>
          <p:cNvSpPr>
            <a:spLocks noGrp="1"/>
          </p:cNvSpPr>
          <p:nvPr>
            <p:ph idx="1"/>
          </p:nvPr>
        </p:nvSpPr>
        <p:spPr>
          <a:xfrm>
            <a:off x="203200" y="1130301"/>
            <a:ext cx="8686800" cy="2362199"/>
          </a:xfrm>
        </p:spPr>
        <p:txBody>
          <a:bodyPr>
            <a:noAutofit/>
          </a:bodyPr>
          <a:lstStyle/>
          <a:p>
            <a:r>
              <a:rPr lang="en-US" sz="2000" i="1" dirty="0" smtClean="0"/>
              <a:t>Herschel</a:t>
            </a:r>
            <a:r>
              <a:rPr lang="en-US" sz="2000" dirty="0" smtClean="0"/>
              <a:t>/HIFI </a:t>
            </a:r>
            <a:r>
              <a:rPr lang="en-US" sz="2000" dirty="0"/>
              <a:t>o</a:t>
            </a:r>
            <a:r>
              <a:rPr lang="en-US" sz="2000" dirty="0" smtClean="0"/>
              <a:t>bservations of high-energy rotational transitions (J</a:t>
            </a:r>
            <a:r>
              <a:rPr lang="en-US" sz="2000" baseline="-25000" dirty="0" smtClean="0"/>
              <a:t>up</a:t>
            </a:r>
            <a:r>
              <a:rPr lang="en-US" sz="2000" dirty="0" smtClean="0"/>
              <a:t> ≥ 5) of the molecular ions HCO</a:t>
            </a:r>
            <a:r>
              <a:rPr lang="en-US" sz="2000" baseline="30000" dirty="0" smtClean="0"/>
              <a:t>+</a:t>
            </a:r>
            <a:r>
              <a:rPr lang="en-US" sz="2000" dirty="0" smtClean="0"/>
              <a:t> and N</a:t>
            </a:r>
            <a:r>
              <a:rPr lang="en-US" sz="2000" baseline="-25000" dirty="0" smtClean="0"/>
              <a:t>2</a:t>
            </a:r>
            <a:r>
              <a:rPr lang="en-US" sz="2000" dirty="0" smtClean="0"/>
              <a:t>H</a:t>
            </a:r>
            <a:r>
              <a:rPr lang="en-US" sz="2000" baseline="30000" dirty="0" smtClean="0"/>
              <a:t>+</a:t>
            </a:r>
            <a:r>
              <a:rPr lang="en-US" sz="2000" dirty="0" smtClean="0"/>
              <a:t>, and isotopologues H</a:t>
            </a:r>
            <a:r>
              <a:rPr lang="en-US" sz="2000" baseline="30000" dirty="0" smtClean="0"/>
              <a:t>13</a:t>
            </a:r>
            <a:r>
              <a:rPr lang="en-US" sz="2000" dirty="0" smtClean="0"/>
              <a:t>CO</a:t>
            </a:r>
            <a:r>
              <a:rPr lang="en-US" sz="2000" baseline="30000" dirty="0" smtClean="0"/>
              <a:t>+</a:t>
            </a:r>
            <a:r>
              <a:rPr lang="en-US" sz="2000" dirty="0" smtClean="0"/>
              <a:t>, C</a:t>
            </a:r>
            <a:r>
              <a:rPr lang="en-US" sz="2000" baseline="30000" dirty="0" smtClean="0"/>
              <a:t>18</a:t>
            </a:r>
            <a:r>
              <a:rPr lang="en-US" sz="2000" dirty="0" smtClean="0"/>
              <a:t>O, and C</a:t>
            </a:r>
            <a:r>
              <a:rPr lang="en-US" sz="2000" baseline="30000" dirty="0" smtClean="0"/>
              <a:t>17</a:t>
            </a:r>
            <a:r>
              <a:rPr lang="en-US" sz="2000" dirty="0" smtClean="0"/>
              <a:t>O</a:t>
            </a:r>
          </a:p>
          <a:p>
            <a:pPr marL="0" indent="0">
              <a:buNone/>
            </a:pPr>
            <a:endParaRPr lang="en-US" sz="1800" dirty="0"/>
          </a:p>
        </p:txBody>
      </p:sp>
      <p:sp>
        <p:nvSpPr>
          <p:cNvPr id="6" name="TextBox 5"/>
          <p:cNvSpPr txBox="1"/>
          <p:nvPr/>
        </p:nvSpPr>
        <p:spPr>
          <a:xfrm>
            <a:off x="142911" y="3210036"/>
            <a:ext cx="4117589" cy="3139321"/>
          </a:xfrm>
          <a:prstGeom prst="rect">
            <a:avLst/>
          </a:prstGeom>
          <a:noFill/>
        </p:spPr>
        <p:txBody>
          <a:bodyPr wrap="square" rtlCol="0">
            <a:spAutoFit/>
          </a:bodyPr>
          <a:lstStyle/>
          <a:p>
            <a:pPr marL="285750" indent="-285750">
              <a:buFont typeface="Arial"/>
              <a:buChar char="•"/>
            </a:pPr>
            <a:r>
              <a:rPr lang="en-US" dirty="0" smtClean="0"/>
              <a:t> 1.3mm dust continuum emission </a:t>
            </a:r>
            <a:r>
              <a:rPr lang="en-US" dirty="0" smtClean="0">
                <a:solidFill>
                  <a:srgbClr val="FFFFFF"/>
                </a:solidFill>
              </a:rPr>
              <a:t>from SMA observations (Hunter et al. 2006)</a:t>
            </a:r>
          </a:p>
          <a:p>
            <a:pPr marL="285750" indent="-285750">
              <a:buFont typeface="Arial"/>
              <a:buChar char="•"/>
            </a:pPr>
            <a:endParaRPr lang="en-US" dirty="0" smtClean="0"/>
          </a:p>
          <a:p>
            <a:pPr marL="742950" lvl="1" indent="-285750">
              <a:buFont typeface="Arial"/>
              <a:buChar char="•"/>
            </a:pPr>
            <a:r>
              <a:rPr lang="en-US" dirty="0" smtClean="0"/>
              <a:t>NGC 6334 I core consists of 4 </a:t>
            </a:r>
            <a:r>
              <a:rPr lang="en-US" dirty="0"/>
              <a:t>compact condensations within a 10” diameter </a:t>
            </a:r>
            <a:r>
              <a:rPr lang="en-US" dirty="0" smtClean="0"/>
              <a:t>region</a:t>
            </a:r>
          </a:p>
          <a:p>
            <a:pPr lvl="1"/>
            <a:endParaRPr lang="en-US" dirty="0" smtClean="0"/>
          </a:p>
          <a:p>
            <a:pPr marL="742950" lvl="1" indent="-285750">
              <a:buFont typeface="Arial"/>
              <a:buChar char="•"/>
            </a:pPr>
            <a:r>
              <a:rPr lang="en-US" dirty="0" smtClean="0">
                <a:solidFill>
                  <a:srgbClr val="FF6600"/>
                </a:solidFill>
              </a:rPr>
              <a:t>Spatial structure is unresolved by our </a:t>
            </a:r>
            <a:r>
              <a:rPr lang="en-US" i="1" dirty="0" smtClean="0">
                <a:solidFill>
                  <a:srgbClr val="FF6600"/>
                </a:solidFill>
              </a:rPr>
              <a:t>Herschel</a:t>
            </a:r>
            <a:r>
              <a:rPr lang="en-US" dirty="0" smtClean="0">
                <a:solidFill>
                  <a:srgbClr val="FF6600"/>
                </a:solidFill>
              </a:rPr>
              <a:t>/HIFI observations </a:t>
            </a:r>
            <a:r>
              <a:rPr lang="en-US" dirty="0" smtClean="0">
                <a:solidFill>
                  <a:srgbClr val="FF6600"/>
                </a:solidFill>
                <a:sym typeface="Wingdings"/>
              </a:rPr>
              <a:t> line profile depends on all emission components</a:t>
            </a:r>
            <a:endParaRPr lang="en-US" dirty="0">
              <a:solidFill>
                <a:srgbClr val="FF6600"/>
              </a:solidFill>
            </a:endParaRPr>
          </a:p>
        </p:txBody>
      </p:sp>
      <p:pic>
        <p:nvPicPr>
          <p:cNvPr id="9" name="Picture 8" descr="Fig0_v2.pdf"/>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389456" y="3040192"/>
            <a:ext cx="4663440" cy="3497580"/>
          </a:xfrm>
          <a:prstGeom prst="rect">
            <a:avLst/>
          </a:prstGeom>
        </p:spPr>
      </p:pic>
      <p:sp>
        <p:nvSpPr>
          <p:cNvPr id="7" name="TextBox 6"/>
          <p:cNvSpPr txBox="1"/>
          <p:nvPr/>
        </p:nvSpPr>
        <p:spPr>
          <a:xfrm>
            <a:off x="7242065" y="6520170"/>
            <a:ext cx="1778559" cy="307777"/>
          </a:xfrm>
          <a:prstGeom prst="rect">
            <a:avLst/>
          </a:prstGeom>
          <a:noFill/>
        </p:spPr>
        <p:txBody>
          <a:bodyPr wrap="square" rtlCol="0">
            <a:spAutoFit/>
          </a:bodyPr>
          <a:lstStyle/>
          <a:p>
            <a:r>
              <a:rPr lang="en-US" sz="1400" dirty="0" smtClean="0"/>
              <a:t>Zernickel et al. (2012)</a:t>
            </a:r>
            <a:endParaRPr lang="en-US" sz="1400" dirty="0"/>
          </a:p>
        </p:txBody>
      </p:sp>
    </p:spTree>
    <p:extLst>
      <p:ext uri="{BB962C8B-B14F-4D97-AF65-F5344CB8AC3E}">
        <p14:creationId xmlns:p14="http://schemas.microsoft.com/office/powerpoint/2010/main" val="42627113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6700"/>
            <a:ext cx="8229600" cy="1143000"/>
          </a:xfrm>
        </p:spPr>
        <p:txBody>
          <a:bodyPr>
            <a:normAutofit fontScale="90000"/>
          </a:bodyPr>
          <a:lstStyle/>
          <a:p>
            <a:r>
              <a:rPr lang="en-US" dirty="0" smtClean="0"/>
              <a:t>Results: Molecular Line Spectra </a:t>
            </a:r>
            <a:endParaRPr lang="en-US" dirty="0"/>
          </a:p>
        </p:txBody>
      </p:sp>
      <p:sp>
        <p:nvSpPr>
          <p:cNvPr id="3" name="Content Placeholder 2"/>
          <p:cNvSpPr>
            <a:spLocks noGrp="1"/>
          </p:cNvSpPr>
          <p:nvPr>
            <p:ph idx="1"/>
          </p:nvPr>
        </p:nvSpPr>
        <p:spPr>
          <a:xfrm>
            <a:off x="228600" y="1701800"/>
            <a:ext cx="5410200" cy="5168900"/>
          </a:xfrm>
        </p:spPr>
        <p:txBody>
          <a:bodyPr>
            <a:normAutofit fontScale="62500" lnSpcReduction="20000"/>
          </a:bodyPr>
          <a:lstStyle/>
          <a:p>
            <a:r>
              <a:rPr lang="en-US" sz="3500" dirty="0" smtClean="0"/>
              <a:t>Detection of several rotational transitions:</a:t>
            </a:r>
          </a:p>
          <a:p>
            <a:pPr lvl="1"/>
            <a:r>
              <a:rPr lang="en-US" sz="3200" dirty="0"/>
              <a:t>HCO</a:t>
            </a:r>
            <a:r>
              <a:rPr lang="en-US" sz="3200" baseline="30000" dirty="0"/>
              <a:t>+</a:t>
            </a:r>
            <a:r>
              <a:rPr lang="en-US" sz="3200" dirty="0"/>
              <a:t> </a:t>
            </a:r>
            <a:r>
              <a:rPr lang="en-US" sz="3200" dirty="0">
                <a:sym typeface="Wingdings"/>
              </a:rPr>
              <a:t> 7 </a:t>
            </a:r>
            <a:r>
              <a:rPr lang="en-US" sz="3200" dirty="0"/>
              <a:t>lines</a:t>
            </a:r>
          </a:p>
          <a:p>
            <a:pPr lvl="1"/>
            <a:r>
              <a:rPr lang="en-US" sz="3200" dirty="0"/>
              <a:t>N</a:t>
            </a:r>
            <a:r>
              <a:rPr lang="en-US" sz="3200" baseline="-25000" dirty="0"/>
              <a:t>2</a:t>
            </a:r>
            <a:r>
              <a:rPr lang="en-US" sz="3200" dirty="0"/>
              <a:t>H</a:t>
            </a:r>
            <a:r>
              <a:rPr lang="en-US" sz="3200" baseline="30000" dirty="0"/>
              <a:t>+</a:t>
            </a:r>
            <a:r>
              <a:rPr lang="en-US" sz="3200" dirty="0"/>
              <a:t> </a:t>
            </a:r>
            <a:r>
              <a:rPr lang="en-US" sz="3200" dirty="0">
                <a:sym typeface="Wingdings"/>
              </a:rPr>
              <a:t> 4 </a:t>
            </a:r>
            <a:r>
              <a:rPr lang="en-US" sz="3200" dirty="0"/>
              <a:t>lines</a:t>
            </a:r>
          </a:p>
          <a:p>
            <a:pPr lvl="1"/>
            <a:r>
              <a:rPr lang="en-US" sz="3200" dirty="0"/>
              <a:t>C</a:t>
            </a:r>
            <a:r>
              <a:rPr lang="en-US" sz="3200" baseline="30000" dirty="0"/>
              <a:t>18</a:t>
            </a:r>
            <a:r>
              <a:rPr lang="en-US" sz="3200" dirty="0"/>
              <a:t>O </a:t>
            </a:r>
            <a:r>
              <a:rPr lang="en-US" sz="3200" dirty="0">
                <a:sym typeface="Wingdings"/>
              </a:rPr>
              <a:t> 7 </a:t>
            </a:r>
            <a:r>
              <a:rPr lang="en-US" sz="3200" dirty="0"/>
              <a:t>lines</a:t>
            </a:r>
          </a:p>
          <a:p>
            <a:pPr lvl="1"/>
            <a:r>
              <a:rPr lang="en-US" sz="3200" dirty="0"/>
              <a:t>C</a:t>
            </a:r>
            <a:r>
              <a:rPr lang="en-US" sz="3200" baseline="30000" dirty="0"/>
              <a:t>17</a:t>
            </a:r>
            <a:r>
              <a:rPr lang="en-US" sz="3200" dirty="0"/>
              <a:t>O </a:t>
            </a:r>
            <a:r>
              <a:rPr lang="en-US" sz="3200" dirty="0">
                <a:sym typeface="Wingdings"/>
              </a:rPr>
              <a:t> 5</a:t>
            </a:r>
            <a:r>
              <a:rPr lang="en-US" sz="3200" dirty="0"/>
              <a:t>lines</a:t>
            </a:r>
          </a:p>
          <a:p>
            <a:pPr lvl="1"/>
            <a:r>
              <a:rPr lang="en-US" sz="3200" dirty="0"/>
              <a:t>H</a:t>
            </a:r>
            <a:r>
              <a:rPr lang="en-US" sz="3200" baseline="30000" dirty="0"/>
              <a:t>13</a:t>
            </a:r>
            <a:r>
              <a:rPr lang="en-US" sz="3200" dirty="0"/>
              <a:t>CO</a:t>
            </a:r>
            <a:r>
              <a:rPr lang="en-US" sz="3200" baseline="30000" dirty="0"/>
              <a:t>+</a:t>
            </a:r>
            <a:r>
              <a:rPr lang="en-US" sz="3200" dirty="0"/>
              <a:t> </a:t>
            </a:r>
            <a:r>
              <a:rPr lang="en-US" sz="3200" dirty="0">
                <a:sym typeface="Wingdings"/>
              </a:rPr>
              <a:t> 3 </a:t>
            </a:r>
            <a:r>
              <a:rPr lang="en-US" sz="3200" dirty="0" smtClean="0"/>
              <a:t>lines</a:t>
            </a:r>
          </a:p>
          <a:p>
            <a:pPr marL="0" indent="0">
              <a:buNone/>
            </a:pPr>
            <a:endParaRPr lang="en-US" sz="1900" dirty="0" smtClean="0"/>
          </a:p>
          <a:p>
            <a:pPr marL="342900" lvl="1" indent="-342900">
              <a:buFont typeface="Arial" pitchFamily="34" charset="0"/>
              <a:buChar char="•"/>
            </a:pPr>
            <a:r>
              <a:rPr lang="en-US" sz="3500" dirty="0"/>
              <a:t>Molecular lines with 79 K ≤ </a:t>
            </a:r>
            <a:r>
              <a:rPr lang="en-US" sz="3500" i="1" dirty="0"/>
              <a:t>E</a:t>
            </a:r>
            <a:r>
              <a:rPr lang="en-US" sz="3500" baseline="-25000" dirty="0"/>
              <a:t>up</a:t>
            </a:r>
            <a:r>
              <a:rPr lang="en-US" sz="3500" dirty="0"/>
              <a:t> ≤ 348 K </a:t>
            </a:r>
          </a:p>
          <a:p>
            <a:pPr marL="685800" lvl="2" indent="-285750">
              <a:buFont typeface="Wingdings" charset="2"/>
              <a:buChar char="Ø"/>
            </a:pPr>
            <a:r>
              <a:rPr lang="en-US" sz="3200" dirty="0">
                <a:sym typeface="Wingdings"/>
              </a:rPr>
              <a:t> Ability to trace different physical components within the </a:t>
            </a:r>
            <a:r>
              <a:rPr lang="en-US" sz="3200" dirty="0" smtClean="0">
                <a:sym typeface="Wingdings"/>
              </a:rPr>
              <a:t>region</a:t>
            </a:r>
            <a:endParaRPr lang="en-US" sz="3200" dirty="0" smtClean="0"/>
          </a:p>
          <a:p>
            <a:pPr lvl="1"/>
            <a:endParaRPr lang="en-US" dirty="0" smtClean="0"/>
          </a:p>
        </p:txBody>
      </p:sp>
      <p:pic>
        <p:nvPicPr>
          <p:cNvPr id="5" name="Picture 4" descr="C180-spectra.tiff"/>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826125" y="1847849"/>
            <a:ext cx="2860675" cy="4624197"/>
          </a:xfrm>
          <a:prstGeom prst="rect">
            <a:avLst/>
          </a:prstGeom>
        </p:spPr>
      </p:pic>
    </p:spTree>
    <p:extLst>
      <p:ext uri="{BB962C8B-B14F-4D97-AF65-F5344CB8AC3E}">
        <p14:creationId xmlns:p14="http://schemas.microsoft.com/office/powerpoint/2010/main" val="5734464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6700"/>
            <a:ext cx="8229600" cy="1143000"/>
          </a:xfrm>
        </p:spPr>
        <p:txBody>
          <a:bodyPr>
            <a:normAutofit/>
          </a:bodyPr>
          <a:lstStyle/>
          <a:p>
            <a:r>
              <a:rPr lang="en-US" sz="4600" dirty="0" smtClean="0"/>
              <a:t>Results: Spectral Line Profiles</a:t>
            </a:r>
            <a:endParaRPr lang="en-US" sz="4600" dirty="0"/>
          </a:p>
        </p:txBody>
      </p:sp>
      <p:sp>
        <p:nvSpPr>
          <p:cNvPr id="3" name="Content Placeholder 2"/>
          <p:cNvSpPr>
            <a:spLocks noGrp="1"/>
          </p:cNvSpPr>
          <p:nvPr>
            <p:ph idx="1"/>
          </p:nvPr>
        </p:nvSpPr>
        <p:spPr>
          <a:xfrm>
            <a:off x="88900" y="1879600"/>
            <a:ext cx="4013200" cy="4114800"/>
          </a:xfrm>
        </p:spPr>
        <p:txBody>
          <a:bodyPr>
            <a:normAutofit/>
          </a:bodyPr>
          <a:lstStyle/>
          <a:p>
            <a:pPr>
              <a:buFont typeface="Arial"/>
              <a:buChar char="•"/>
            </a:pPr>
            <a:r>
              <a:rPr lang="en-US" sz="1900" dirty="0"/>
              <a:t>HCO</a:t>
            </a:r>
            <a:r>
              <a:rPr lang="en-US" sz="1900" baseline="30000" dirty="0"/>
              <a:t>+</a:t>
            </a:r>
            <a:r>
              <a:rPr lang="en-US" sz="1900" dirty="0"/>
              <a:t> and C</a:t>
            </a:r>
            <a:r>
              <a:rPr lang="en-US" sz="1900" baseline="30000" dirty="0"/>
              <a:t>18</a:t>
            </a:r>
            <a:r>
              <a:rPr lang="en-US" sz="1900" dirty="0"/>
              <a:t>O suffer from optical depth </a:t>
            </a:r>
            <a:r>
              <a:rPr lang="en-US" sz="1900" dirty="0" smtClean="0"/>
              <a:t>effects</a:t>
            </a:r>
          </a:p>
          <a:p>
            <a:pPr lvl="1">
              <a:buFont typeface="Arial"/>
              <a:buChar char="•"/>
            </a:pPr>
            <a:r>
              <a:rPr lang="en-US" sz="1500" dirty="0"/>
              <a:t>HCO</a:t>
            </a:r>
            <a:r>
              <a:rPr lang="en-US" sz="1500" baseline="30000" dirty="0"/>
              <a:t>+</a:t>
            </a:r>
            <a:r>
              <a:rPr lang="en-US" sz="1500" dirty="0"/>
              <a:t> / H</a:t>
            </a:r>
            <a:r>
              <a:rPr lang="en-US" sz="1500" baseline="30000" dirty="0"/>
              <a:t>13</a:t>
            </a:r>
            <a:r>
              <a:rPr lang="en-US" sz="1500" dirty="0"/>
              <a:t>CO</a:t>
            </a:r>
            <a:r>
              <a:rPr lang="en-US" sz="1500" baseline="30000" dirty="0"/>
              <a:t>+</a:t>
            </a:r>
            <a:r>
              <a:rPr lang="en-US" sz="1500" dirty="0"/>
              <a:t> = 18 (&lt; </a:t>
            </a:r>
            <a:r>
              <a:rPr lang="en-US" sz="1500" baseline="30000" dirty="0"/>
              <a:t>12</a:t>
            </a:r>
            <a:r>
              <a:rPr lang="en-US" sz="1500" dirty="0"/>
              <a:t>C / </a:t>
            </a:r>
            <a:r>
              <a:rPr lang="en-US" sz="1500" baseline="30000" dirty="0"/>
              <a:t>13</a:t>
            </a:r>
            <a:r>
              <a:rPr lang="en-US" sz="1500" dirty="0"/>
              <a:t>C ≈ 75) </a:t>
            </a:r>
            <a:endParaRPr lang="en-US" sz="1500" dirty="0" smtClean="0"/>
          </a:p>
          <a:p>
            <a:pPr lvl="1">
              <a:buFont typeface="Arial"/>
              <a:buChar char="•"/>
            </a:pPr>
            <a:r>
              <a:rPr lang="en-US" sz="1500" dirty="0" smtClean="0"/>
              <a:t>C</a:t>
            </a:r>
            <a:r>
              <a:rPr lang="en-US" sz="1500" baseline="30000" dirty="0" smtClean="0"/>
              <a:t>18</a:t>
            </a:r>
            <a:r>
              <a:rPr lang="en-US" sz="1500" dirty="0" smtClean="0"/>
              <a:t>O </a:t>
            </a:r>
            <a:r>
              <a:rPr lang="en-US" sz="1500" dirty="0"/>
              <a:t>/ C</a:t>
            </a:r>
            <a:r>
              <a:rPr lang="en-US" sz="1500" baseline="30000" dirty="0"/>
              <a:t>17</a:t>
            </a:r>
            <a:r>
              <a:rPr lang="en-US" sz="1500" dirty="0"/>
              <a:t>O = 2.8 (&lt; </a:t>
            </a:r>
            <a:r>
              <a:rPr lang="en-US" sz="1500" baseline="30000" dirty="0"/>
              <a:t>18</a:t>
            </a:r>
            <a:r>
              <a:rPr lang="en-US" sz="1500" dirty="0"/>
              <a:t>O / </a:t>
            </a:r>
            <a:r>
              <a:rPr lang="en-US" sz="1500" baseline="30000" dirty="0"/>
              <a:t>17</a:t>
            </a:r>
            <a:r>
              <a:rPr lang="en-US" sz="1500" dirty="0"/>
              <a:t>O ≈ 3.5)</a:t>
            </a:r>
          </a:p>
          <a:p>
            <a:pPr lvl="1">
              <a:buFont typeface="Arial"/>
              <a:buChar char="•"/>
            </a:pPr>
            <a:endParaRPr lang="en-US" sz="1600" dirty="0" smtClean="0"/>
          </a:p>
          <a:p>
            <a:pPr marL="285750" indent="-285750">
              <a:buFont typeface="Arial"/>
              <a:buChar char="•"/>
            </a:pPr>
            <a:r>
              <a:rPr lang="en-US" sz="1900" dirty="0" smtClean="0"/>
              <a:t>Red-shifted </a:t>
            </a:r>
            <a:r>
              <a:rPr lang="en-US" sz="1900" dirty="0"/>
              <a:t>asymmetry in line profiles of HCO</a:t>
            </a:r>
            <a:r>
              <a:rPr lang="en-US" sz="1900" baseline="30000" dirty="0"/>
              <a:t>+</a:t>
            </a:r>
            <a:r>
              <a:rPr lang="en-US" sz="1900" dirty="0"/>
              <a:t>, </a:t>
            </a:r>
            <a:r>
              <a:rPr lang="en-US" sz="1900" dirty="0" smtClean="0"/>
              <a:t>N</a:t>
            </a:r>
            <a:r>
              <a:rPr lang="en-US" sz="1900" baseline="-25000" dirty="0" smtClean="0"/>
              <a:t>2</a:t>
            </a:r>
            <a:r>
              <a:rPr lang="en-US" sz="1900" dirty="0" smtClean="0"/>
              <a:t>H</a:t>
            </a:r>
            <a:r>
              <a:rPr lang="en-US" sz="1900" baseline="30000" dirty="0" smtClean="0"/>
              <a:t>+</a:t>
            </a:r>
            <a:r>
              <a:rPr lang="en-US" sz="1900" dirty="0" smtClean="0"/>
              <a:t>, C</a:t>
            </a:r>
            <a:r>
              <a:rPr lang="en-US" sz="1900" baseline="30000" dirty="0" smtClean="0"/>
              <a:t>18</a:t>
            </a:r>
            <a:r>
              <a:rPr lang="en-US" sz="1900" dirty="0" smtClean="0"/>
              <a:t>O</a:t>
            </a:r>
            <a:r>
              <a:rPr lang="en-US" sz="1900" dirty="0"/>
              <a:t>, </a:t>
            </a:r>
            <a:r>
              <a:rPr lang="en-US" sz="1900" dirty="0" smtClean="0"/>
              <a:t>and C</a:t>
            </a:r>
            <a:r>
              <a:rPr lang="en-US" sz="1900" baseline="30000" dirty="0" smtClean="0"/>
              <a:t>17</a:t>
            </a:r>
            <a:r>
              <a:rPr lang="en-US" sz="1900" dirty="0" smtClean="0"/>
              <a:t>O </a:t>
            </a:r>
            <a:endParaRPr lang="en-US" sz="1900" dirty="0">
              <a:solidFill>
                <a:schemeClr val="accent1"/>
              </a:solidFill>
            </a:endParaRPr>
          </a:p>
          <a:p>
            <a:pPr marL="400050" lvl="1" indent="0">
              <a:buNone/>
            </a:pPr>
            <a:endParaRPr lang="en-US" sz="1600" dirty="0" smtClean="0"/>
          </a:p>
        </p:txBody>
      </p:sp>
      <p:pic>
        <p:nvPicPr>
          <p:cNvPr id="4" name="Picture 3" descr="hco-h13co-spectra.tiff"/>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02100" y="1917700"/>
            <a:ext cx="4979416" cy="3843528"/>
          </a:xfrm>
          <a:prstGeom prst="rect">
            <a:avLst/>
          </a:prstGeom>
        </p:spPr>
      </p:pic>
    </p:spTree>
    <p:extLst>
      <p:ext uri="{BB962C8B-B14F-4D97-AF65-F5344CB8AC3E}">
        <p14:creationId xmlns:p14="http://schemas.microsoft.com/office/powerpoint/2010/main" val="28112473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6700"/>
            <a:ext cx="8229600" cy="1143000"/>
          </a:xfrm>
        </p:spPr>
        <p:txBody>
          <a:bodyPr>
            <a:normAutofit/>
          </a:bodyPr>
          <a:lstStyle/>
          <a:p>
            <a:r>
              <a:rPr lang="en-US" sz="4600" dirty="0" smtClean="0"/>
              <a:t>Results: Spectral Line Profiles</a:t>
            </a:r>
            <a:endParaRPr lang="en-US" sz="4600" dirty="0"/>
          </a:p>
        </p:txBody>
      </p:sp>
      <p:sp>
        <p:nvSpPr>
          <p:cNvPr id="3" name="Content Placeholder 2"/>
          <p:cNvSpPr>
            <a:spLocks noGrp="1"/>
          </p:cNvSpPr>
          <p:nvPr>
            <p:ph idx="1"/>
          </p:nvPr>
        </p:nvSpPr>
        <p:spPr>
          <a:xfrm>
            <a:off x="88900" y="1600200"/>
            <a:ext cx="4013200" cy="5130800"/>
          </a:xfrm>
        </p:spPr>
        <p:txBody>
          <a:bodyPr>
            <a:normAutofit fontScale="92500" lnSpcReduction="10000"/>
          </a:bodyPr>
          <a:lstStyle/>
          <a:p>
            <a:pPr>
              <a:buFont typeface="Arial"/>
              <a:buChar char="•"/>
            </a:pPr>
            <a:r>
              <a:rPr lang="en-US" sz="2000" dirty="0"/>
              <a:t>HCO</a:t>
            </a:r>
            <a:r>
              <a:rPr lang="en-US" sz="2000" baseline="30000" dirty="0"/>
              <a:t>+</a:t>
            </a:r>
            <a:r>
              <a:rPr lang="en-US" sz="2000" dirty="0"/>
              <a:t> and C</a:t>
            </a:r>
            <a:r>
              <a:rPr lang="en-US" sz="2000" baseline="30000" dirty="0"/>
              <a:t>18</a:t>
            </a:r>
            <a:r>
              <a:rPr lang="en-US" sz="2000" dirty="0"/>
              <a:t>O suffer from optical depth </a:t>
            </a:r>
            <a:r>
              <a:rPr lang="en-US" sz="2000" dirty="0" smtClean="0"/>
              <a:t>effects</a:t>
            </a:r>
          </a:p>
          <a:p>
            <a:pPr lvl="1">
              <a:buFont typeface="Arial"/>
              <a:buChar char="•"/>
            </a:pPr>
            <a:r>
              <a:rPr lang="en-US" sz="1600" dirty="0"/>
              <a:t>HCO</a:t>
            </a:r>
            <a:r>
              <a:rPr lang="en-US" sz="1600" baseline="30000" dirty="0"/>
              <a:t>+</a:t>
            </a:r>
            <a:r>
              <a:rPr lang="en-US" sz="1600" dirty="0"/>
              <a:t> / H</a:t>
            </a:r>
            <a:r>
              <a:rPr lang="en-US" sz="1600" baseline="30000" dirty="0"/>
              <a:t>13</a:t>
            </a:r>
            <a:r>
              <a:rPr lang="en-US" sz="1600" dirty="0"/>
              <a:t>CO</a:t>
            </a:r>
            <a:r>
              <a:rPr lang="en-US" sz="1600" baseline="30000" dirty="0"/>
              <a:t>+</a:t>
            </a:r>
            <a:r>
              <a:rPr lang="en-US" sz="1600" dirty="0"/>
              <a:t> = 18 (&lt; </a:t>
            </a:r>
            <a:r>
              <a:rPr lang="en-US" sz="1600" baseline="30000" dirty="0"/>
              <a:t>12</a:t>
            </a:r>
            <a:r>
              <a:rPr lang="en-US" sz="1600" dirty="0"/>
              <a:t>C / </a:t>
            </a:r>
            <a:r>
              <a:rPr lang="en-US" sz="1600" baseline="30000" dirty="0"/>
              <a:t>13</a:t>
            </a:r>
            <a:r>
              <a:rPr lang="en-US" sz="1600" dirty="0"/>
              <a:t>C ≈ 75) </a:t>
            </a:r>
            <a:endParaRPr lang="en-US" sz="1600" dirty="0" smtClean="0"/>
          </a:p>
          <a:p>
            <a:pPr lvl="1">
              <a:buFont typeface="Arial"/>
              <a:buChar char="•"/>
            </a:pPr>
            <a:r>
              <a:rPr lang="en-US" sz="1600" dirty="0" smtClean="0"/>
              <a:t>C</a:t>
            </a:r>
            <a:r>
              <a:rPr lang="en-US" sz="1600" baseline="30000" dirty="0" smtClean="0"/>
              <a:t>18</a:t>
            </a:r>
            <a:r>
              <a:rPr lang="en-US" sz="1600" dirty="0" smtClean="0"/>
              <a:t>O </a:t>
            </a:r>
            <a:r>
              <a:rPr lang="en-US" sz="1600" dirty="0"/>
              <a:t>/ C</a:t>
            </a:r>
            <a:r>
              <a:rPr lang="en-US" sz="1600" baseline="30000" dirty="0"/>
              <a:t>17</a:t>
            </a:r>
            <a:r>
              <a:rPr lang="en-US" sz="1600" dirty="0"/>
              <a:t>O = 2.8 (&lt; </a:t>
            </a:r>
            <a:r>
              <a:rPr lang="en-US" sz="1600" baseline="30000" dirty="0"/>
              <a:t>18</a:t>
            </a:r>
            <a:r>
              <a:rPr lang="en-US" sz="1600" dirty="0"/>
              <a:t>O / </a:t>
            </a:r>
            <a:r>
              <a:rPr lang="en-US" sz="1600" baseline="30000" dirty="0"/>
              <a:t>17</a:t>
            </a:r>
            <a:r>
              <a:rPr lang="en-US" sz="1600" dirty="0"/>
              <a:t>O ≈ 3.5)</a:t>
            </a:r>
          </a:p>
          <a:p>
            <a:pPr lvl="1">
              <a:buFont typeface="Arial"/>
              <a:buChar char="•"/>
            </a:pPr>
            <a:endParaRPr lang="en-US" sz="1600" dirty="0" smtClean="0"/>
          </a:p>
          <a:p>
            <a:pPr marL="285750" indent="-285750">
              <a:buFont typeface="Arial"/>
              <a:buChar char="•"/>
            </a:pPr>
            <a:r>
              <a:rPr lang="en-US" sz="2000" dirty="0" smtClean="0"/>
              <a:t>Red-shifted </a:t>
            </a:r>
            <a:r>
              <a:rPr lang="en-US" sz="2000" dirty="0"/>
              <a:t>asymmetry in line profiles of HCO</a:t>
            </a:r>
            <a:r>
              <a:rPr lang="en-US" sz="2000" baseline="30000" dirty="0"/>
              <a:t>+</a:t>
            </a:r>
            <a:r>
              <a:rPr lang="en-US" sz="2000" dirty="0"/>
              <a:t>, </a:t>
            </a:r>
            <a:r>
              <a:rPr lang="en-US" sz="2000" dirty="0" smtClean="0"/>
              <a:t>N</a:t>
            </a:r>
            <a:r>
              <a:rPr lang="en-US" sz="2000" baseline="-25000" dirty="0" smtClean="0"/>
              <a:t>2</a:t>
            </a:r>
            <a:r>
              <a:rPr lang="en-US" sz="2000" dirty="0" smtClean="0"/>
              <a:t>H</a:t>
            </a:r>
            <a:r>
              <a:rPr lang="en-US" sz="2000" baseline="30000" dirty="0" smtClean="0"/>
              <a:t>+</a:t>
            </a:r>
            <a:r>
              <a:rPr lang="en-US" sz="2000" dirty="0" smtClean="0"/>
              <a:t>, C</a:t>
            </a:r>
            <a:r>
              <a:rPr lang="en-US" sz="2000" baseline="30000" dirty="0" smtClean="0"/>
              <a:t>18</a:t>
            </a:r>
            <a:r>
              <a:rPr lang="en-US" sz="2000" dirty="0" smtClean="0"/>
              <a:t>O</a:t>
            </a:r>
            <a:r>
              <a:rPr lang="en-US" sz="2000" dirty="0"/>
              <a:t>, </a:t>
            </a:r>
            <a:r>
              <a:rPr lang="en-US" sz="2000" dirty="0" smtClean="0"/>
              <a:t>and C</a:t>
            </a:r>
            <a:r>
              <a:rPr lang="en-US" sz="2000" baseline="30000" dirty="0" smtClean="0"/>
              <a:t>17</a:t>
            </a:r>
            <a:r>
              <a:rPr lang="en-US" sz="2000" dirty="0" smtClean="0"/>
              <a:t>O </a:t>
            </a:r>
            <a:endParaRPr lang="en-US" sz="2000" dirty="0"/>
          </a:p>
          <a:p>
            <a:pPr marL="685800" lvl="1">
              <a:buFont typeface="Wingdings" charset="2"/>
              <a:buChar char="Ø"/>
            </a:pPr>
            <a:r>
              <a:rPr lang="en-US" sz="1800" dirty="0" smtClean="0">
                <a:solidFill>
                  <a:schemeClr val="accent1"/>
                </a:solidFill>
              </a:rPr>
              <a:t>Profile consistent </a:t>
            </a:r>
            <a:r>
              <a:rPr lang="en-US" sz="1800" dirty="0">
                <a:solidFill>
                  <a:schemeClr val="accent1"/>
                </a:solidFill>
              </a:rPr>
              <a:t>with expanding </a:t>
            </a:r>
            <a:r>
              <a:rPr lang="en-US" sz="1800" dirty="0" smtClean="0">
                <a:solidFill>
                  <a:schemeClr val="accent1"/>
                </a:solidFill>
              </a:rPr>
              <a:t>gas</a:t>
            </a:r>
          </a:p>
          <a:p>
            <a:pPr marL="685800" lvl="1">
              <a:buFont typeface="Wingdings" charset="2"/>
              <a:buChar char="Ø"/>
            </a:pPr>
            <a:r>
              <a:rPr lang="en-US" sz="1800" dirty="0" smtClean="0">
                <a:solidFill>
                  <a:schemeClr val="accent1"/>
                </a:solidFill>
              </a:rPr>
              <a:t>Gaussian fits suggest a velocity gradient in the emitting gas</a:t>
            </a:r>
            <a:endParaRPr lang="en-US" sz="1800" dirty="0">
              <a:solidFill>
                <a:schemeClr val="accent1"/>
              </a:solidFill>
            </a:endParaRPr>
          </a:p>
        </p:txBody>
      </p:sp>
      <p:pic>
        <p:nvPicPr>
          <p:cNvPr id="6" name="Picture 5" descr="line-zoom.tiff"/>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4267199" y="1854199"/>
            <a:ext cx="4704969" cy="4570349"/>
          </a:xfrm>
          <a:prstGeom prst="rect">
            <a:avLst/>
          </a:prstGeom>
        </p:spPr>
      </p:pic>
      <p:cxnSp>
        <p:nvCxnSpPr>
          <p:cNvPr id="8" name="Straight Arrow Connector 7"/>
          <p:cNvCxnSpPr/>
          <p:nvPr/>
        </p:nvCxnSpPr>
        <p:spPr>
          <a:xfrm flipV="1">
            <a:off x="3556000" y="3581400"/>
            <a:ext cx="3314700" cy="6096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22770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5" descr="hco-lvg.tiff"/>
          <p:cNvPicPr>
            <a:picLocks noChangeAspect="1"/>
          </p:cNvPicPr>
          <p:nvPr/>
        </p:nvPicPr>
        <p:blipFill rotWithShape="1">
          <a:blip r:embed="rId3" cstate="email">
            <a:extLst>
              <a:ext uri="{28A0092B-C50C-407E-A947-70E740481C1C}">
                <a14:useLocalDpi xmlns:a14="http://schemas.microsoft.com/office/drawing/2010/main" val="0"/>
              </a:ext>
            </a:extLst>
          </a:blip>
          <a:srcRect l="298" r="-117"/>
          <a:stretch/>
        </p:blipFill>
        <p:spPr>
          <a:xfrm>
            <a:off x="5354473" y="3208122"/>
            <a:ext cx="3641345" cy="2692273"/>
          </a:xfrm>
          <a:prstGeom prst="rect">
            <a:avLst/>
          </a:prstGeom>
        </p:spPr>
      </p:pic>
      <p:pic>
        <p:nvPicPr>
          <p:cNvPr id="6" name="Content Placeholder 5" descr="co-lvg.tiff"/>
          <p:cNvPicPr>
            <a:picLocks noGrp="1" noChangeAspect="1"/>
          </p:cNvPicPr>
          <p:nvPr>
            <p:ph idx="1"/>
          </p:nvPr>
        </p:nvPicPr>
        <p:blipFill rotWithShape="1">
          <a:blip r:embed="rId4" cstate="email">
            <a:extLst>
              <a:ext uri="{28A0092B-C50C-407E-A947-70E740481C1C}">
                <a14:useLocalDpi xmlns:a14="http://schemas.microsoft.com/office/drawing/2010/main" val="0"/>
              </a:ext>
            </a:extLst>
          </a:blip>
          <a:srcRect l="233" r="29"/>
          <a:stretch/>
        </p:blipFill>
        <p:spPr>
          <a:xfrm>
            <a:off x="63505" y="3208122"/>
            <a:ext cx="3709197" cy="2670429"/>
          </a:xfrm>
        </p:spPr>
      </p:pic>
      <p:sp>
        <p:nvSpPr>
          <p:cNvPr id="2" name="Title 1"/>
          <p:cNvSpPr>
            <a:spLocks noGrp="1"/>
          </p:cNvSpPr>
          <p:nvPr>
            <p:ph type="title"/>
          </p:nvPr>
        </p:nvSpPr>
        <p:spPr>
          <a:xfrm>
            <a:off x="457200" y="185738"/>
            <a:ext cx="8229600" cy="842962"/>
          </a:xfrm>
        </p:spPr>
        <p:txBody>
          <a:bodyPr>
            <a:normAutofit/>
          </a:bodyPr>
          <a:lstStyle/>
          <a:p>
            <a:r>
              <a:rPr lang="en-US" sz="4200" dirty="0" smtClean="0"/>
              <a:t>Results: Radiative Transfer Analysis</a:t>
            </a:r>
            <a:endParaRPr lang="en-US" sz="4200" dirty="0"/>
          </a:p>
        </p:txBody>
      </p:sp>
      <p:sp>
        <p:nvSpPr>
          <p:cNvPr id="5" name="TextBox 4"/>
          <p:cNvSpPr txBox="1"/>
          <p:nvPr/>
        </p:nvSpPr>
        <p:spPr>
          <a:xfrm>
            <a:off x="190500" y="5786627"/>
            <a:ext cx="8864600" cy="990015"/>
          </a:xfrm>
          <a:prstGeom prst="rect">
            <a:avLst/>
          </a:prstGeom>
          <a:noFill/>
        </p:spPr>
        <p:txBody>
          <a:bodyPr wrap="square" rtlCol="0">
            <a:spAutoFit/>
          </a:bodyPr>
          <a:lstStyle/>
          <a:p>
            <a:pPr marL="285750" indent="-285750">
              <a:lnSpc>
                <a:spcPct val="150000"/>
              </a:lnSpc>
              <a:buFont typeface="Arial"/>
              <a:buChar char="•"/>
            </a:pPr>
            <a:r>
              <a:rPr lang="en-US" sz="2000" dirty="0" smtClean="0">
                <a:solidFill>
                  <a:schemeClr val="accent1"/>
                </a:solidFill>
              </a:rPr>
              <a:t>Both molecules fitted simultaneously</a:t>
            </a:r>
            <a:endParaRPr lang="en-US" sz="2000" dirty="0">
              <a:solidFill>
                <a:schemeClr val="accent1"/>
              </a:solidFill>
            </a:endParaRPr>
          </a:p>
          <a:p>
            <a:pPr marL="285750" indent="-285750">
              <a:lnSpc>
                <a:spcPct val="150000"/>
              </a:lnSpc>
              <a:buFont typeface="Arial"/>
              <a:buChar char="•"/>
            </a:pPr>
            <a:r>
              <a:rPr lang="en-US" sz="2000" dirty="0" smtClean="0">
                <a:solidFill>
                  <a:schemeClr val="accent1"/>
                </a:solidFill>
              </a:rPr>
              <a:t>Two-component model needed for a proper fit</a:t>
            </a:r>
          </a:p>
        </p:txBody>
      </p:sp>
      <p:sp>
        <p:nvSpPr>
          <p:cNvPr id="35" name="TextBox 34"/>
          <p:cNvSpPr txBox="1"/>
          <p:nvPr/>
        </p:nvSpPr>
        <p:spPr>
          <a:xfrm>
            <a:off x="1308100" y="2844800"/>
            <a:ext cx="1384300" cy="369332"/>
          </a:xfrm>
          <a:prstGeom prst="rect">
            <a:avLst/>
          </a:prstGeom>
          <a:noFill/>
        </p:spPr>
        <p:txBody>
          <a:bodyPr wrap="square" rtlCol="0">
            <a:spAutoFit/>
          </a:bodyPr>
          <a:lstStyle/>
          <a:p>
            <a:r>
              <a:rPr lang="en-US" dirty="0" smtClean="0"/>
              <a:t>C</a:t>
            </a:r>
            <a:r>
              <a:rPr lang="en-US" baseline="30000" dirty="0" smtClean="0"/>
              <a:t>18</a:t>
            </a:r>
            <a:r>
              <a:rPr lang="en-US" dirty="0" smtClean="0"/>
              <a:t>O &amp; C</a:t>
            </a:r>
            <a:r>
              <a:rPr lang="en-US" baseline="30000" dirty="0" smtClean="0"/>
              <a:t>17</a:t>
            </a:r>
            <a:r>
              <a:rPr lang="en-US" dirty="0" smtClean="0"/>
              <a:t>O</a:t>
            </a:r>
            <a:endParaRPr lang="en-US" dirty="0"/>
          </a:p>
        </p:txBody>
      </p:sp>
      <p:sp>
        <p:nvSpPr>
          <p:cNvPr id="36" name="TextBox 35"/>
          <p:cNvSpPr txBox="1"/>
          <p:nvPr/>
        </p:nvSpPr>
        <p:spPr>
          <a:xfrm>
            <a:off x="6648450" y="2844800"/>
            <a:ext cx="1809750" cy="369332"/>
          </a:xfrm>
          <a:prstGeom prst="rect">
            <a:avLst/>
          </a:prstGeom>
          <a:noFill/>
        </p:spPr>
        <p:txBody>
          <a:bodyPr wrap="square" rtlCol="0">
            <a:spAutoFit/>
          </a:bodyPr>
          <a:lstStyle/>
          <a:p>
            <a:r>
              <a:rPr lang="en-US" dirty="0" smtClean="0"/>
              <a:t>HCO</a:t>
            </a:r>
            <a:r>
              <a:rPr lang="en-US" baseline="30000" dirty="0" smtClean="0"/>
              <a:t>+</a:t>
            </a:r>
            <a:r>
              <a:rPr lang="en-US" dirty="0" smtClean="0"/>
              <a:t> &amp; H</a:t>
            </a:r>
            <a:r>
              <a:rPr lang="en-US" baseline="30000" dirty="0" smtClean="0"/>
              <a:t>13</a:t>
            </a:r>
            <a:r>
              <a:rPr lang="en-US" dirty="0" smtClean="0"/>
              <a:t>CO</a:t>
            </a:r>
            <a:r>
              <a:rPr lang="en-US" baseline="30000" dirty="0" smtClean="0"/>
              <a:t>+</a:t>
            </a:r>
            <a:endParaRPr lang="en-US" dirty="0"/>
          </a:p>
        </p:txBody>
      </p:sp>
      <p:sp>
        <p:nvSpPr>
          <p:cNvPr id="3" name="TextBox 2"/>
          <p:cNvSpPr txBox="1"/>
          <p:nvPr/>
        </p:nvSpPr>
        <p:spPr>
          <a:xfrm>
            <a:off x="127005" y="1168400"/>
            <a:ext cx="8932313" cy="1523494"/>
          </a:xfrm>
          <a:prstGeom prst="rect">
            <a:avLst/>
          </a:prstGeom>
          <a:noFill/>
        </p:spPr>
        <p:txBody>
          <a:bodyPr wrap="square" rtlCol="0">
            <a:spAutoFit/>
          </a:bodyPr>
          <a:lstStyle/>
          <a:p>
            <a:pPr marL="342900" indent="-342900">
              <a:lnSpc>
                <a:spcPct val="150000"/>
              </a:lnSpc>
              <a:buFont typeface="Arial"/>
              <a:buChar char="•"/>
            </a:pPr>
            <a:r>
              <a:rPr lang="en-US" sz="2000" dirty="0"/>
              <a:t>non-LTE radiative transfer code with Large Velocity Gradient (</a:t>
            </a:r>
            <a:r>
              <a:rPr lang="en-US" sz="2000" dirty="0" smtClean="0"/>
              <a:t>LVG) approximation </a:t>
            </a:r>
            <a:r>
              <a:rPr lang="en-US" sz="2000" dirty="0"/>
              <a:t>(Ceccarelli et al. 2003</a:t>
            </a:r>
            <a:r>
              <a:rPr lang="en-US" sz="2000" dirty="0" smtClean="0"/>
              <a:t>)</a:t>
            </a:r>
          </a:p>
          <a:p>
            <a:pPr marL="800100" lvl="1" indent="-342900">
              <a:lnSpc>
                <a:spcPct val="200000"/>
              </a:lnSpc>
              <a:buFont typeface="Arial"/>
              <a:buChar char="•"/>
            </a:pPr>
            <a:r>
              <a:rPr lang="en-US" dirty="0" smtClean="0"/>
              <a:t>Model </a:t>
            </a:r>
            <a:r>
              <a:rPr lang="en-US" dirty="0"/>
              <a:t>the spectral line emission to estimate physical parameters (</a:t>
            </a:r>
            <a:r>
              <a:rPr lang="en-US" i="1" dirty="0"/>
              <a:t>T</a:t>
            </a:r>
            <a:r>
              <a:rPr lang="en-US" dirty="0"/>
              <a:t>, </a:t>
            </a:r>
            <a:r>
              <a:rPr lang="en-US" i="1" dirty="0"/>
              <a:t>n</a:t>
            </a:r>
            <a:r>
              <a:rPr lang="en-US" dirty="0"/>
              <a:t>, </a:t>
            </a:r>
            <a:r>
              <a:rPr lang="en-US" dirty="0" err="1"/>
              <a:t>θ</a:t>
            </a:r>
            <a:r>
              <a:rPr lang="en-US" dirty="0"/>
              <a:t>, </a:t>
            </a:r>
            <a:r>
              <a:rPr lang="en-US" i="1" dirty="0"/>
              <a:t>N</a:t>
            </a:r>
            <a:r>
              <a:rPr lang="en-US" dirty="0" smtClean="0"/>
              <a:t>)</a:t>
            </a:r>
            <a:endParaRPr lang="en-US" dirty="0"/>
          </a:p>
        </p:txBody>
      </p:sp>
    </p:spTree>
    <p:extLst>
      <p:ext uri="{BB962C8B-B14F-4D97-AF65-F5344CB8AC3E}">
        <p14:creationId xmlns:p14="http://schemas.microsoft.com/office/powerpoint/2010/main" val="17161003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5" descr="hco-lvg.tiff"/>
          <p:cNvPicPr>
            <a:picLocks noChangeAspect="1"/>
          </p:cNvPicPr>
          <p:nvPr/>
        </p:nvPicPr>
        <p:blipFill rotWithShape="1">
          <a:blip r:embed="rId3" cstate="email">
            <a:extLst>
              <a:ext uri="{28A0092B-C50C-407E-A947-70E740481C1C}">
                <a14:useLocalDpi xmlns:a14="http://schemas.microsoft.com/office/drawing/2010/main" val="0"/>
              </a:ext>
            </a:extLst>
          </a:blip>
          <a:srcRect l="298" r="-117"/>
          <a:stretch/>
        </p:blipFill>
        <p:spPr>
          <a:xfrm>
            <a:off x="5354473" y="1785722"/>
            <a:ext cx="3641345" cy="2692273"/>
          </a:xfrm>
          <a:prstGeom prst="rect">
            <a:avLst/>
          </a:prstGeom>
        </p:spPr>
      </p:pic>
      <p:pic>
        <p:nvPicPr>
          <p:cNvPr id="6" name="Content Placeholder 5" descr="co-lvg.tiff"/>
          <p:cNvPicPr>
            <a:picLocks noGrp="1" noChangeAspect="1"/>
          </p:cNvPicPr>
          <p:nvPr>
            <p:ph idx="1"/>
          </p:nvPr>
        </p:nvPicPr>
        <p:blipFill rotWithShape="1">
          <a:blip r:embed="rId4" cstate="email">
            <a:extLst>
              <a:ext uri="{28A0092B-C50C-407E-A947-70E740481C1C}">
                <a14:useLocalDpi xmlns:a14="http://schemas.microsoft.com/office/drawing/2010/main" val="0"/>
              </a:ext>
            </a:extLst>
          </a:blip>
          <a:srcRect l="233" r="29"/>
          <a:stretch/>
        </p:blipFill>
        <p:spPr>
          <a:xfrm>
            <a:off x="101605" y="1785722"/>
            <a:ext cx="3709197" cy="2670429"/>
          </a:xfrm>
        </p:spPr>
      </p:pic>
      <p:sp>
        <p:nvSpPr>
          <p:cNvPr id="2" name="Title 1"/>
          <p:cNvSpPr>
            <a:spLocks noGrp="1"/>
          </p:cNvSpPr>
          <p:nvPr>
            <p:ph type="title"/>
          </p:nvPr>
        </p:nvSpPr>
        <p:spPr>
          <a:xfrm>
            <a:off x="457200" y="185738"/>
            <a:ext cx="8229600" cy="842962"/>
          </a:xfrm>
        </p:spPr>
        <p:txBody>
          <a:bodyPr>
            <a:normAutofit/>
          </a:bodyPr>
          <a:lstStyle/>
          <a:p>
            <a:r>
              <a:rPr lang="en-US" sz="4200" dirty="0" smtClean="0"/>
              <a:t>Results: Radiative Transfer Analysis</a:t>
            </a:r>
            <a:endParaRPr lang="en-US" sz="4200" dirty="0"/>
          </a:p>
        </p:txBody>
      </p:sp>
      <p:sp>
        <p:nvSpPr>
          <p:cNvPr id="5" name="TextBox 4"/>
          <p:cNvSpPr txBox="1"/>
          <p:nvPr/>
        </p:nvSpPr>
        <p:spPr>
          <a:xfrm>
            <a:off x="190500" y="4694427"/>
            <a:ext cx="8864600" cy="1913344"/>
          </a:xfrm>
          <a:prstGeom prst="rect">
            <a:avLst/>
          </a:prstGeom>
          <a:noFill/>
        </p:spPr>
        <p:txBody>
          <a:bodyPr wrap="square" rtlCol="0">
            <a:spAutoFit/>
          </a:bodyPr>
          <a:lstStyle/>
          <a:p>
            <a:pPr marL="285750" indent="-285750">
              <a:lnSpc>
                <a:spcPct val="150000"/>
              </a:lnSpc>
              <a:buFont typeface="Arial"/>
              <a:buChar char="•"/>
            </a:pPr>
            <a:r>
              <a:rPr lang="en-US" sz="2000" dirty="0" smtClean="0"/>
              <a:t>Both molecules fitted simultaneously</a:t>
            </a:r>
            <a:endParaRPr lang="en-US" sz="2000" dirty="0"/>
          </a:p>
          <a:p>
            <a:pPr marL="285750" indent="-285750">
              <a:lnSpc>
                <a:spcPct val="150000"/>
              </a:lnSpc>
              <a:buFont typeface="Arial"/>
              <a:buChar char="•"/>
            </a:pPr>
            <a:r>
              <a:rPr lang="en-US" sz="2000" dirty="0" smtClean="0"/>
              <a:t>Two-component model needed for a proper fit</a:t>
            </a:r>
          </a:p>
          <a:p>
            <a:pPr marL="800100" lvl="1" indent="-342900">
              <a:lnSpc>
                <a:spcPct val="150000"/>
              </a:lnSpc>
              <a:buFont typeface="Wingdings" charset="2"/>
              <a:buChar char="Ø"/>
            </a:pPr>
            <a:r>
              <a:rPr lang="en-US" sz="2000" dirty="0" smtClean="0">
                <a:solidFill>
                  <a:schemeClr val="accent1"/>
                </a:solidFill>
              </a:rPr>
              <a:t>Spectra are composed of two physical components corresponding to two regions of the envelope </a:t>
            </a:r>
          </a:p>
        </p:txBody>
      </p:sp>
      <p:cxnSp>
        <p:nvCxnSpPr>
          <p:cNvPr id="9" name="Straight Arrow Connector 8"/>
          <p:cNvCxnSpPr/>
          <p:nvPr/>
        </p:nvCxnSpPr>
        <p:spPr>
          <a:xfrm flipH="1">
            <a:off x="1549400" y="2457884"/>
            <a:ext cx="2398462" cy="132916"/>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V="1">
            <a:off x="5207000" y="2470584"/>
            <a:ext cx="2006600" cy="1593340"/>
          </a:xfrm>
          <a:prstGeom prst="straightConnector1">
            <a:avLst/>
          </a:prstGeom>
          <a:ln>
            <a:solidFill>
              <a:srgbClr val="E0488C"/>
            </a:solidFill>
            <a:tailEnd type="arrow"/>
          </a:ln>
        </p:spPr>
        <p:style>
          <a:lnRef idx="2">
            <a:schemeClr val="accent3"/>
          </a:lnRef>
          <a:fillRef idx="0">
            <a:schemeClr val="accent3"/>
          </a:fillRef>
          <a:effectRef idx="1">
            <a:schemeClr val="accent3"/>
          </a:effectRef>
          <a:fontRef idx="minor">
            <a:schemeClr val="tx1"/>
          </a:fontRef>
        </p:style>
      </p:cxnSp>
      <p:cxnSp>
        <p:nvCxnSpPr>
          <p:cNvPr id="22" name="Straight Arrow Connector 21"/>
          <p:cNvCxnSpPr/>
          <p:nvPr/>
        </p:nvCxnSpPr>
        <p:spPr>
          <a:xfrm flipV="1">
            <a:off x="5181600" y="2298700"/>
            <a:ext cx="1244600" cy="159184"/>
          </a:xfrm>
          <a:prstGeom prst="straightConnector1">
            <a:avLst/>
          </a:prstGeom>
          <a:ln>
            <a:solidFill>
              <a:srgbClr val="0000FF"/>
            </a:solidFill>
            <a:tailEnd type="arrow"/>
          </a:ln>
        </p:spPr>
        <p:style>
          <a:lnRef idx="2">
            <a:schemeClr val="accent3"/>
          </a:lnRef>
          <a:fillRef idx="0">
            <a:schemeClr val="accent3"/>
          </a:fillRef>
          <a:effectRef idx="1">
            <a:schemeClr val="accent3"/>
          </a:effectRef>
          <a:fontRef idx="minor">
            <a:schemeClr val="tx1"/>
          </a:fontRef>
        </p:style>
      </p:cxnSp>
      <p:sp>
        <p:nvSpPr>
          <p:cNvPr id="18" name="TextBox 17"/>
          <p:cNvSpPr txBox="1"/>
          <p:nvPr/>
        </p:nvSpPr>
        <p:spPr>
          <a:xfrm>
            <a:off x="3909094" y="3612642"/>
            <a:ext cx="1687838" cy="877163"/>
          </a:xfrm>
          <a:prstGeom prst="rect">
            <a:avLst/>
          </a:prstGeom>
          <a:noFill/>
        </p:spPr>
        <p:txBody>
          <a:bodyPr wrap="square" rtlCol="0">
            <a:spAutoFit/>
          </a:bodyPr>
          <a:lstStyle/>
          <a:p>
            <a:r>
              <a:rPr lang="en-US" sz="1700" dirty="0" smtClean="0"/>
              <a:t>T = 60 K</a:t>
            </a:r>
          </a:p>
          <a:p>
            <a:r>
              <a:rPr lang="en-US" sz="1700" dirty="0" smtClean="0"/>
              <a:t>n</a:t>
            </a:r>
            <a:r>
              <a:rPr lang="en-US" sz="1600" baseline="-25000" dirty="0"/>
              <a:t>H2</a:t>
            </a:r>
            <a:r>
              <a:rPr lang="en-US" sz="1700" dirty="0" smtClean="0"/>
              <a:t> = 10</a:t>
            </a:r>
            <a:r>
              <a:rPr lang="en-US" sz="1700" baseline="30000" dirty="0"/>
              <a:t>6</a:t>
            </a:r>
            <a:r>
              <a:rPr lang="en-US" sz="1700" dirty="0" smtClean="0"/>
              <a:t> cm</a:t>
            </a:r>
            <a:r>
              <a:rPr lang="en-US" sz="1700" baseline="30000" dirty="0" smtClean="0"/>
              <a:t>-3</a:t>
            </a:r>
            <a:endParaRPr lang="en-US" sz="1700" dirty="0" smtClean="0"/>
          </a:p>
          <a:p>
            <a:r>
              <a:rPr lang="en-US" sz="1700" dirty="0" smtClean="0"/>
              <a:t>θ = 9 arcsec</a:t>
            </a:r>
            <a:endParaRPr lang="en-US" sz="1700" dirty="0"/>
          </a:p>
        </p:txBody>
      </p:sp>
      <p:sp>
        <p:nvSpPr>
          <p:cNvPr id="20" name="TextBox 19"/>
          <p:cNvSpPr txBox="1"/>
          <p:nvPr/>
        </p:nvSpPr>
        <p:spPr>
          <a:xfrm>
            <a:off x="3895726" y="2019302"/>
            <a:ext cx="1531854" cy="877163"/>
          </a:xfrm>
          <a:prstGeom prst="rect">
            <a:avLst/>
          </a:prstGeom>
          <a:noFill/>
        </p:spPr>
        <p:txBody>
          <a:bodyPr wrap="square" rtlCol="0">
            <a:spAutoFit/>
          </a:bodyPr>
          <a:lstStyle/>
          <a:p>
            <a:r>
              <a:rPr lang="en-US" sz="1700" dirty="0" smtClean="0"/>
              <a:t>T = 35 K</a:t>
            </a:r>
          </a:p>
          <a:p>
            <a:r>
              <a:rPr lang="en-US" sz="1700" dirty="0" smtClean="0"/>
              <a:t>n</a:t>
            </a:r>
            <a:r>
              <a:rPr lang="en-US" sz="1600" baseline="-25000" dirty="0"/>
              <a:t>H2</a:t>
            </a:r>
            <a:r>
              <a:rPr lang="en-US" sz="1700" dirty="0" smtClean="0"/>
              <a:t> = 10</a:t>
            </a:r>
            <a:r>
              <a:rPr lang="en-US" sz="1700" baseline="30000" dirty="0" smtClean="0"/>
              <a:t>5</a:t>
            </a:r>
            <a:r>
              <a:rPr lang="en-US" sz="1700" dirty="0" smtClean="0"/>
              <a:t> cm</a:t>
            </a:r>
            <a:r>
              <a:rPr lang="en-US" sz="1700" baseline="30000" dirty="0" smtClean="0"/>
              <a:t>-3</a:t>
            </a:r>
          </a:p>
          <a:p>
            <a:r>
              <a:rPr lang="en-US" sz="1700" dirty="0"/>
              <a:t>θ = </a:t>
            </a:r>
            <a:r>
              <a:rPr lang="en-US" sz="1700" dirty="0" smtClean="0"/>
              <a:t>40 arcsec</a:t>
            </a:r>
            <a:endParaRPr lang="en-US" sz="1700" dirty="0"/>
          </a:p>
        </p:txBody>
      </p:sp>
      <p:cxnSp>
        <p:nvCxnSpPr>
          <p:cNvPr id="24" name="Straight Arrow Connector 23"/>
          <p:cNvCxnSpPr/>
          <p:nvPr/>
        </p:nvCxnSpPr>
        <p:spPr>
          <a:xfrm flipH="1" flipV="1">
            <a:off x="2070100" y="2984500"/>
            <a:ext cx="1905000" cy="1054024"/>
          </a:xfrm>
          <a:prstGeom prst="straightConnector1">
            <a:avLst/>
          </a:prstGeom>
          <a:ln>
            <a:solidFill>
              <a:srgbClr val="E0488C"/>
            </a:solidFill>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1308100" y="1422400"/>
            <a:ext cx="1384300" cy="369332"/>
          </a:xfrm>
          <a:prstGeom prst="rect">
            <a:avLst/>
          </a:prstGeom>
          <a:noFill/>
        </p:spPr>
        <p:txBody>
          <a:bodyPr wrap="square" rtlCol="0">
            <a:spAutoFit/>
          </a:bodyPr>
          <a:lstStyle/>
          <a:p>
            <a:r>
              <a:rPr lang="en-US" dirty="0" smtClean="0"/>
              <a:t>C</a:t>
            </a:r>
            <a:r>
              <a:rPr lang="en-US" baseline="30000" dirty="0" smtClean="0"/>
              <a:t>18</a:t>
            </a:r>
            <a:r>
              <a:rPr lang="en-US" dirty="0" smtClean="0"/>
              <a:t>O &amp; C</a:t>
            </a:r>
            <a:r>
              <a:rPr lang="en-US" baseline="30000" dirty="0" smtClean="0"/>
              <a:t>17</a:t>
            </a:r>
            <a:r>
              <a:rPr lang="en-US" dirty="0" smtClean="0"/>
              <a:t>O</a:t>
            </a:r>
            <a:endParaRPr lang="en-US" dirty="0"/>
          </a:p>
        </p:txBody>
      </p:sp>
      <p:sp>
        <p:nvSpPr>
          <p:cNvPr id="13" name="TextBox 12"/>
          <p:cNvSpPr txBox="1"/>
          <p:nvPr/>
        </p:nvSpPr>
        <p:spPr>
          <a:xfrm>
            <a:off x="6648450" y="1403690"/>
            <a:ext cx="1809750" cy="369332"/>
          </a:xfrm>
          <a:prstGeom prst="rect">
            <a:avLst/>
          </a:prstGeom>
          <a:noFill/>
        </p:spPr>
        <p:txBody>
          <a:bodyPr wrap="square" rtlCol="0">
            <a:spAutoFit/>
          </a:bodyPr>
          <a:lstStyle/>
          <a:p>
            <a:r>
              <a:rPr lang="en-US" dirty="0" smtClean="0"/>
              <a:t>HCO</a:t>
            </a:r>
            <a:r>
              <a:rPr lang="en-US" baseline="30000" dirty="0" smtClean="0"/>
              <a:t>+</a:t>
            </a:r>
            <a:r>
              <a:rPr lang="en-US" dirty="0" smtClean="0"/>
              <a:t> &amp; H</a:t>
            </a:r>
            <a:r>
              <a:rPr lang="en-US" baseline="30000" dirty="0" smtClean="0"/>
              <a:t>13</a:t>
            </a:r>
            <a:r>
              <a:rPr lang="en-US" dirty="0" smtClean="0"/>
              <a:t>CO</a:t>
            </a:r>
            <a:r>
              <a:rPr lang="en-US" baseline="30000" dirty="0" smtClean="0"/>
              <a:t>+</a:t>
            </a:r>
            <a:endParaRPr lang="en-US" dirty="0"/>
          </a:p>
        </p:txBody>
      </p:sp>
    </p:spTree>
    <p:extLst>
      <p:ext uri="{BB962C8B-B14F-4D97-AF65-F5344CB8AC3E}">
        <p14:creationId xmlns:p14="http://schemas.microsoft.com/office/powerpoint/2010/main" val="1658794137"/>
      </p:ext>
    </p:extLst>
  </p:cSld>
  <p:clrMapOvr>
    <a:masterClrMapping/>
  </p:clrMapOvr>
  <p:timing>
    <p:tnLst>
      <p:par>
        <p:cTn id="1" dur="indefinite" restart="never" nodeType="tmRoot"/>
      </p:par>
    </p:tnLst>
  </p:timing>
</p:sld>
</file>

<file path=ppt/theme/theme1.xml><?xml version="1.0" encoding="utf-8"?>
<a:theme xmlns:a="http://schemas.openxmlformats.org/drawingml/2006/main" name="Twilight">
  <a:themeElements>
    <a:clrScheme name="Twilight">
      <a:dk1>
        <a:sysClr val="windowText" lastClr="000000"/>
      </a:dk1>
      <a:lt1>
        <a:sysClr val="window" lastClr="FFFFFF"/>
      </a:lt1>
      <a:dk2>
        <a:srgbClr val="24213E"/>
      </a:dk2>
      <a:lt2>
        <a:srgbClr val="E9EAF0"/>
      </a:lt2>
      <a:accent1>
        <a:srgbClr val="E8BC4A"/>
      </a:accent1>
      <a:accent2>
        <a:srgbClr val="83C1C6"/>
      </a:accent2>
      <a:accent3>
        <a:srgbClr val="E78D35"/>
      </a:accent3>
      <a:accent4>
        <a:srgbClr val="909CE1"/>
      </a:accent4>
      <a:accent5>
        <a:srgbClr val="839C41"/>
      </a:accent5>
      <a:accent6>
        <a:srgbClr val="CC5439"/>
      </a:accent6>
      <a:hlink>
        <a:srgbClr val="1C6CF1"/>
      </a:hlink>
      <a:folHlink>
        <a:srgbClr val="C649E0"/>
      </a:folHlink>
    </a:clrScheme>
    <a:fontScheme name="Twilight">
      <a:majorFont>
        <a:latin typeface="Corbel"/>
        <a:ea typeface=""/>
        <a:cs typeface=""/>
        <a:font script="Jpan" typeface="ヒラギノ角ゴ Pro W3"/>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ヒラギノ角ゴ Pro W3"/>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wiligh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fov="600000">
              <a:rot lat="0" lon="0" rev="0"/>
            </a:camera>
            <a:lightRig rig="threePt" dir="t">
              <a:rot lat="0" lon="0" rev="1200000"/>
            </a:lightRig>
          </a:scene3d>
          <a:sp3d>
            <a:bevelT w="63500" h="25400"/>
          </a:sp3d>
        </a:effectStyle>
      </a:effectStyleLst>
      <a:bgFillStyleLst>
        <a:solidFill>
          <a:schemeClr val="phClr"/>
        </a:solidFill>
        <a:gradFill rotWithShape="1">
          <a:gsLst>
            <a:gs pos="0">
              <a:schemeClr val="bg1">
                <a:shade val="100000"/>
                <a:satMod val="300000"/>
              </a:schemeClr>
            </a:gs>
            <a:gs pos="31000">
              <a:schemeClr val="bg1">
                <a:tint val="100000"/>
                <a:satMod val="300000"/>
              </a:schemeClr>
            </a:gs>
            <a:gs pos="62000">
              <a:schemeClr val="phClr">
                <a:tint val="100000"/>
                <a:shade val="100000"/>
                <a:satMod val="100000"/>
              </a:schemeClr>
            </a:gs>
            <a:gs pos="100000">
              <a:schemeClr val="phClr">
                <a:shade val="100000"/>
                <a:hueMod val="93000"/>
                <a:satMod val="50000"/>
                <a:lumMod val="200000"/>
              </a:schemeClr>
            </a:gs>
          </a:gsLst>
          <a:lin ang="5400000" scaled="0"/>
        </a:gradFill>
        <a:gradFill rotWithShape="1">
          <a:gsLst>
            <a:gs pos="0">
              <a:schemeClr val="phClr">
                <a:tint val="100000"/>
                <a:satMod val="100000"/>
              </a:schemeClr>
            </a:gs>
            <a:gs pos="100000">
              <a:schemeClr val="phClr">
                <a:tint val="100000"/>
                <a:shade val="100000"/>
                <a:alpha val="100000"/>
                <a:hueMod val="100000"/>
                <a:satMod val="150000"/>
                <a:lumMod val="5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Twilight.thmx</Template>
  <TotalTime>3338</TotalTime>
  <Words>2528</Words>
  <Application>Microsoft Office PowerPoint</Application>
  <PresentationFormat>On-screen Show (4:3)</PresentationFormat>
  <Paragraphs>278</Paragraphs>
  <Slides>22</Slides>
  <Notes>21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Twilight</vt:lpstr>
      <vt:lpstr>The Ionization Toward The High-Mass Star-Forming Region NGC 6334 I</vt:lpstr>
      <vt:lpstr>Outline</vt:lpstr>
      <vt:lpstr>The NGC 6334 I Hot Molecular Core</vt:lpstr>
      <vt:lpstr>Spectral Line Observations: NGC 6334 I</vt:lpstr>
      <vt:lpstr>Results: Molecular Line Spectra </vt:lpstr>
      <vt:lpstr>Results: Spectral Line Profiles</vt:lpstr>
      <vt:lpstr>Results: Spectral Line Profiles</vt:lpstr>
      <vt:lpstr>Results: Radiative Transfer Analysis</vt:lpstr>
      <vt:lpstr>Results: Radiative Transfer Analysis</vt:lpstr>
      <vt:lpstr>Results: Radial Structure of NGC 6334 I</vt:lpstr>
      <vt:lpstr>Results: Origin of the Emission</vt:lpstr>
      <vt:lpstr>Results: Origin of the Emission</vt:lpstr>
      <vt:lpstr>Results: Origin of the Emission</vt:lpstr>
      <vt:lpstr>Results: Origin of the Emission</vt:lpstr>
      <vt:lpstr>Results: Origin of the Emission</vt:lpstr>
      <vt:lpstr>Results: Column Densities and Molecular Abundances</vt:lpstr>
      <vt:lpstr>Results: Chemical Modeling</vt:lpstr>
      <vt:lpstr>Results: Cosmic Ray Ionization Rates</vt:lpstr>
      <vt:lpstr>Results: Cosmic Ray Ionization Rates</vt:lpstr>
      <vt:lpstr>Results: Cosmic Ray Ionization Rates</vt:lpstr>
      <vt:lpstr>Summary</vt:lpstr>
      <vt:lpstr>Thank you for listening!</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Jorge Morales</dc:creator>
  <cp:lastModifiedBy>P091</cp:lastModifiedBy>
  <cp:revision>651</cp:revision>
  <cp:lastPrinted>2013-05-31T16:53:50Z</cp:lastPrinted>
  <dcterms:created xsi:type="dcterms:W3CDTF">2013-05-29T19:04:03Z</dcterms:created>
  <dcterms:modified xsi:type="dcterms:W3CDTF">2013-06-20T20:04:02Z</dcterms:modified>
</cp:coreProperties>
</file>