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2" r:id="rId3"/>
    <p:sldId id="278" r:id="rId4"/>
    <p:sldId id="275" r:id="rId5"/>
    <p:sldId id="289" r:id="rId6"/>
    <p:sldId id="267" r:id="rId7"/>
    <p:sldId id="280" r:id="rId8"/>
    <p:sldId id="290" r:id="rId9"/>
    <p:sldId id="269" r:id="rId10"/>
    <p:sldId id="291" r:id="rId11"/>
    <p:sldId id="276" r:id="rId12"/>
    <p:sldId id="268" r:id="rId13"/>
    <p:sldId id="270" r:id="rId14"/>
    <p:sldId id="271" r:id="rId15"/>
    <p:sldId id="285" r:id="rId16"/>
    <p:sldId id="272" r:id="rId17"/>
    <p:sldId id="273" r:id="rId18"/>
    <p:sldId id="282" r:id="rId19"/>
    <p:sldId id="283" r:id="rId20"/>
    <p:sldId id="284" r:id="rId21"/>
    <p:sldId id="281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8A8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07" autoAdjust="0"/>
  </p:normalViewPr>
  <p:slideViewPr>
    <p:cSldViewPr>
      <p:cViewPr>
        <p:scale>
          <a:sx n="70" d="100"/>
          <a:sy n="70" d="100"/>
        </p:scale>
        <p:origin x="-1133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B3C7F-5A1C-4D3E-A473-BBD0AEFE9570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FF0BD-4321-4B82-AF0F-743456BB85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2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Large datasets take</a:t>
            </a:r>
            <a:r>
              <a:rPr lang="en-US" baseline="0" dirty="0" smtClean="0"/>
              <a:t> a long time to analyze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line blending with multiple molecules</a:t>
            </a:r>
            <a:r>
              <a:rPr lang="en-US" baseline="0" dirty="0" smtClean="0"/>
              <a:t> and multiple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line blending with multiple molecules</a:t>
            </a:r>
            <a:r>
              <a:rPr lang="en-US" baseline="0" dirty="0" smtClean="0"/>
              <a:t> and multiple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line blending with multiple molecules</a:t>
            </a:r>
            <a:r>
              <a:rPr lang="en-US" baseline="0" dirty="0" smtClean="0"/>
              <a:t> and multiple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line blending with multiple molecules</a:t>
            </a:r>
            <a:r>
              <a:rPr lang="en-US" baseline="0" dirty="0" smtClean="0"/>
              <a:t> and multiple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line blending with multiple molecules</a:t>
            </a:r>
            <a:r>
              <a:rPr lang="en-US" baseline="0" dirty="0" smtClean="0"/>
              <a:t> and multiple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FF0BD-4321-4B82-AF0F-743456BB85A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9600E-FCDE-4D98-B33B-AA8A253EBB93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A8AAF-A90F-414A-90B2-BC1C072F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CSO </a:t>
            </a:r>
            <a:r>
              <a:rPr lang="en-US" dirty="0">
                <a:solidFill>
                  <a:schemeClr val="bg1"/>
                </a:solidFill>
              </a:rPr>
              <a:t>BROADBAND MOLECULAR LINE SURVEYS I: BENCHMARKING GOBASIC ANALYSIS SOFTWARE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743200"/>
          </a:xfrm>
        </p:spPr>
        <p:txBody>
          <a:bodyPr>
            <a:normAutofit fontScale="85000" lnSpcReduction="10000"/>
          </a:bodyPr>
          <a:lstStyle/>
          <a:p>
            <a:r>
              <a:rPr lang="en-US" u="sng" dirty="0" smtClean="0">
                <a:solidFill>
                  <a:schemeClr val="bg1"/>
                </a:solidFill>
              </a:rPr>
              <a:t>Mary L. Radhuber</a:t>
            </a:r>
            <a:r>
              <a:rPr lang="en-US" dirty="0" smtClean="0">
                <a:solidFill>
                  <a:schemeClr val="bg1"/>
                </a:solidFill>
              </a:rPr>
              <a:t>, James L. Sanders III, Jacob C. </a:t>
            </a:r>
            <a:r>
              <a:rPr lang="en-US" dirty="0" err="1" smtClean="0">
                <a:solidFill>
                  <a:schemeClr val="bg1"/>
                </a:solidFill>
              </a:rPr>
              <a:t>Laas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Brian M. Hays, Susanna L. Widicus Weaver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Department of Chemistry, Emory University, Atlanta, GA 30322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Darek</a:t>
            </a:r>
            <a:r>
              <a:rPr lang="en-US" dirty="0" smtClean="0">
                <a:solidFill>
                  <a:schemeClr val="bg1"/>
                </a:solidFill>
              </a:rPr>
              <a:t> C. </a:t>
            </a:r>
            <a:r>
              <a:rPr lang="en-US" dirty="0" err="1" smtClean="0">
                <a:solidFill>
                  <a:schemeClr val="bg1"/>
                </a:solidFill>
              </a:rPr>
              <a:t>Lis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Division of Physics, Mathematics, and Astronomy, California Institute of Technology, Pasadena, CA 91125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68240" y="2057400"/>
            <a:ext cx="3657600" cy="28571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Global analysis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Simultaneous multi-molecule, multi-component fitting up to four components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Iterative analysis procedure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Approach of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778" y="1447800"/>
            <a:ext cx="3948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Time required for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433" y="1447800"/>
            <a:ext cx="3449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Complexity of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461" y="2057400"/>
            <a:ext cx="3657600" cy="451405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Import JPL/CDMS catalogs with no special formatting required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Little user input </a:t>
            </a:r>
            <a:r>
              <a:rPr lang="en-US" sz="2400" dirty="0" smtClean="0">
                <a:solidFill>
                  <a:srgbClr val="8A8A8A"/>
                </a:solidFill>
              </a:rPr>
              <a:t>necessary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Fast global, derivative-free pattern search optimization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Parallel processing </a:t>
            </a:r>
            <a:r>
              <a:rPr lang="en-US" sz="2400" dirty="0" smtClean="0">
                <a:solidFill>
                  <a:srgbClr val="FF0000"/>
                </a:solidFill>
              </a:rPr>
              <a:t>capabilities</a:t>
            </a:r>
            <a:endParaRPr lang="en-US" sz="2400" dirty="0">
              <a:solidFill>
                <a:srgbClr val="FF0000"/>
              </a:solidFill>
            </a:endParaRP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LTE assumptions</a:t>
            </a:r>
          </a:p>
        </p:txBody>
      </p:sp>
    </p:spTree>
    <p:extLst>
      <p:ext uri="{BB962C8B-B14F-4D97-AF65-F5344CB8AC3E}">
        <p14:creationId xmlns:p14="http://schemas.microsoft.com/office/powerpoint/2010/main" val="15469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>
          <a:xfrm>
            <a:off x="553212" y="0"/>
            <a:ext cx="803757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Contour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51" y="0"/>
            <a:ext cx="2381098" cy="2194560"/>
          </a:xfrm>
          <a:prstGeom prst="rect">
            <a:avLst/>
          </a:prstGeom>
        </p:spPr>
      </p:pic>
      <p:pic>
        <p:nvPicPr>
          <p:cNvPr id="15" name="Picture 14" descr="Contour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51" y="2331720"/>
            <a:ext cx="2381098" cy="2194560"/>
          </a:xfrm>
          <a:prstGeom prst="rect">
            <a:avLst/>
          </a:prstGeom>
        </p:spPr>
      </p:pic>
      <p:pic>
        <p:nvPicPr>
          <p:cNvPr id="18" name="Picture 17" descr="Contour1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51" y="4663440"/>
            <a:ext cx="2381098" cy="2194560"/>
          </a:xfrm>
          <a:prstGeom prst="rect">
            <a:avLst/>
          </a:prstGeom>
        </p:spPr>
      </p:pic>
      <p:pic>
        <p:nvPicPr>
          <p:cNvPr id="13" name="Picture 12" descr="Contour1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5" y="0"/>
            <a:ext cx="2381098" cy="2194560"/>
          </a:xfrm>
          <a:prstGeom prst="rect">
            <a:avLst/>
          </a:prstGeom>
        </p:spPr>
      </p:pic>
      <p:pic>
        <p:nvPicPr>
          <p:cNvPr id="16" name="Picture 15" descr="Contour1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5" y="2331720"/>
            <a:ext cx="2381098" cy="2194560"/>
          </a:xfrm>
          <a:prstGeom prst="rect">
            <a:avLst/>
          </a:prstGeom>
        </p:spPr>
      </p:pic>
      <p:pic>
        <p:nvPicPr>
          <p:cNvPr id="19" name="Picture 18" descr="Contour1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5" y="4663440"/>
            <a:ext cx="2381098" cy="2194560"/>
          </a:xfrm>
          <a:prstGeom prst="rect">
            <a:avLst/>
          </a:prstGeom>
        </p:spPr>
      </p:pic>
      <p:pic>
        <p:nvPicPr>
          <p:cNvPr id="14" name="Picture 13" descr="Contour1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37" y="2348880"/>
            <a:ext cx="2381098" cy="2194560"/>
          </a:xfrm>
          <a:prstGeom prst="rect">
            <a:avLst/>
          </a:prstGeom>
        </p:spPr>
      </p:pic>
      <p:pic>
        <p:nvPicPr>
          <p:cNvPr id="17" name="Picture 16" descr="Contour1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37" y="4654820"/>
            <a:ext cx="2381098" cy="2194560"/>
          </a:xfrm>
          <a:prstGeom prst="rect">
            <a:avLst/>
          </a:prstGeom>
        </p:spPr>
      </p:pic>
      <p:pic>
        <p:nvPicPr>
          <p:cNvPr id="20" name="Picture 19" descr="Contour1.pn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37" y="0"/>
            <a:ext cx="2381098" cy="2194560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3754344" y="106179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575784" y="105273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574084" y="128119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797179" y="105707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6362773" y="1074601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6578797" y="824273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1151619" y="3405435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578954" y="3389983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151619" y="2960948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83567" y="339299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1151619" y="393305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4396692" y="337885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457960" y="339299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4437409" y="43291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503005" y="337885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437409" y="2417875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7771642" y="337885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6691522" y="3402422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7250434" y="2907792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7236295" y="339299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7222156" y="391420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7488323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6989991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7241008" y="504145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7250434" y="5408833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7245721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915898" y="5215061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3902062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4423270" y="479243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4409131" y="5612805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27983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2640222" y="5193196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674141" y="521977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1574241" y="6237312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1588380" y="522920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utput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133261"/>
            <a:ext cx="6400800" cy="3589947"/>
          </a:xfrm>
          <a:prstGeom prst="rect">
            <a:avLst/>
          </a:prstGeom>
        </p:spPr>
      </p:pic>
      <p:pic>
        <p:nvPicPr>
          <p:cNvPr id="2" name="Picture 1" descr="Output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921"/>
            <a:ext cx="5943600" cy="33335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3600" y="228600"/>
            <a:ext cx="320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Output figures show best fit simulations for each component and total simulated spectrum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utput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6400800" cy="2508422"/>
          </a:xfrm>
          <a:prstGeom prst="rect">
            <a:avLst/>
          </a:prstGeom>
        </p:spPr>
      </p:pic>
      <p:pic>
        <p:nvPicPr>
          <p:cNvPr id="3" name="Picture 2" descr="foutput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905000"/>
            <a:ext cx="3657600" cy="46853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3200400"/>
            <a:ext cx="39623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Output files in .</a:t>
            </a:r>
            <a:r>
              <a:rPr lang="en-US" sz="2800" dirty="0" err="1" smtClean="0">
                <a:solidFill>
                  <a:schemeClr val="bg1"/>
                </a:solidFill>
              </a:rPr>
              <a:t>csv</a:t>
            </a:r>
            <a:r>
              <a:rPr lang="en-US" sz="2800" dirty="0" smtClean="0">
                <a:solidFill>
                  <a:schemeClr val="bg1"/>
                </a:solidFill>
              </a:rPr>
              <a:t> format include best fit variables with associated errors and simulated spectra for each component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iseless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3458"/>
            <a:ext cx="5546285" cy="3110684"/>
          </a:xfrm>
          <a:prstGeom prst="rect">
            <a:avLst/>
          </a:prstGeom>
        </p:spPr>
      </p:pic>
      <p:pic>
        <p:nvPicPr>
          <p:cNvPr id="3" name="Picture 2" descr="noiseless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3601382"/>
            <a:ext cx="5363264" cy="30080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0" y="381000"/>
            <a:ext cx="3429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Noiseless simulated spectral fit test.  Six molecule spectrum simulated.  Residual multiplied by 10</a:t>
            </a:r>
            <a:r>
              <a:rPr lang="en-US" sz="2800" baseline="30000" dirty="0" smtClean="0">
                <a:solidFill>
                  <a:schemeClr val="bg1"/>
                </a:solidFill>
              </a:rPr>
              <a:t>6</a:t>
            </a:r>
            <a:r>
              <a:rPr lang="en-US" sz="2800" dirty="0" smtClean="0">
                <a:solidFill>
                  <a:schemeClr val="bg1"/>
                </a:solidFill>
              </a:rPr>
              <a:t> as to be visible. 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ano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3" y="1"/>
            <a:ext cx="4100446" cy="2194560"/>
          </a:xfrm>
          <a:prstGeom prst="rect">
            <a:avLst/>
          </a:prstGeom>
        </p:spPr>
      </p:pic>
      <p:pic>
        <p:nvPicPr>
          <p:cNvPr id="5" name="Picture 4" descr="MethylFormat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3" y="2331720"/>
            <a:ext cx="4137471" cy="2194560"/>
          </a:xfrm>
          <a:prstGeom prst="rect">
            <a:avLst/>
          </a:prstGeom>
        </p:spPr>
      </p:pic>
      <p:pic>
        <p:nvPicPr>
          <p:cNvPr id="6" name="Picture 5" descr="SulfurDioxid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15" y="2331720"/>
            <a:ext cx="4100443" cy="2194560"/>
          </a:xfrm>
          <a:prstGeom prst="rect">
            <a:avLst/>
          </a:prstGeom>
        </p:spPr>
      </p:pic>
      <p:pic>
        <p:nvPicPr>
          <p:cNvPr id="7" name="Picture 6" descr="Ethanol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15" y="0"/>
            <a:ext cx="4137470" cy="2194560"/>
          </a:xfrm>
          <a:prstGeom prst="rect">
            <a:avLst/>
          </a:prstGeom>
        </p:spPr>
      </p:pic>
      <p:pic>
        <p:nvPicPr>
          <p:cNvPr id="8" name="Picture 7" descr="EthylCyanide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5" y="4663440"/>
            <a:ext cx="4063419" cy="21945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53515" y="4761148"/>
            <a:ext cx="4096512" cy="1938992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marL="347472" indent="-347472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Fit test on Orion showed good match to observational data and to previous analysis of Orion of Blake et al. 1986 </a:t>
            </a:r>
            <a:r>
              <a:rPr lang="en-US" sz="2400" i="1" dirty="0" err="1" smtClean="0">
                <a:solidFill>
                  <a:schemeClr val="bg1"/>
                </a:solidFill>
              </a:rPr>
              <a:t>ApJS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60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me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601041"/>
            <a:ext cx="5364480" cy="3008717"/>
          </a:xfrm>
          <a:prstGeom prst="rect">
            <a:avLst/>
          </a:prstGeom>
        </p:spPr>
      </p:pic>
      <p:pic>
        <p:nvPicPr>
          <p:cNvPr id="3" name="Picture 2" descr="time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4392"/>
            <a:ext cx="5436524" cy="30507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434340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CPU time </a:t>
            </a:r>
            <a:r>
              <a:rPr lang="en-US" sz="2800" baseline="-10000" dirty="0" smtClean="0">
                <a:solidFill>
                  <a:schemeClr val="bg1"/>
                </a:solidFill>
              </a:rPr>
              <a:t>~</a:t>
            </a:r>
            <a:r>
              <a:rPr lang="en-US" sz="2800" dirty="0" smtClean="0">
                <a:solidFill>
                  <a:schemeClr val="bg1"/>
                </a:solidFill>
              </a:rPr>
              <a:t> 7(trans) + 150e</a:t>
            </a:r>
            <a:r>
              <a:rPr lang="en-US" sz="2800" baseline="30000" dirty="0" smtClean="0">
                <a:solidFill>
                  <a:schemeClr val="bg1"/>
                </a:solidFill>
              </a:rPr>
              <a:t>1.3(components)</a:t>
            </a:r>
            <a:endParaRPr lang="en-US" sz="2800" baseline="30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152400"/>
            <a:ext cx="350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Time benchmarking trials used CH</a:t>
            </a:r>
            <a:r>
              <a:rPr lang="en-US" sz="2800" baseline="-25000" dirty="0" smtClean="0">
                <a:solidFill>
                  <a:schemeClr val="bg1"/>
                </a:solidFill>
              </a:rPr>
              <a:t>3</a:t>
            </a:r>
            <a:r>
              <a:rPr lang="en-US" sz="2800" dirty="0" smtClean="0">
                <a:solidFill>
                  <a:schemeClr val="bg1"/>
                </a:solidFill>
              </a:rPr>
              <a:t>OH analysis on Orion broadband line survey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BASI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8515"/>
            <a:ext cx="4895009" cy="2583370"/>
          </a:xfrm>
          <a:prstGeom prst="rect">
            <a:avLst/>
          </a:prstGeom>
        </p:spPr>
      </p:pic>
      <p:pic>
        <p:nvPicPr>
          <p:cNvPr id="3" name="Picture 2" descr="MAGIX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789040"/>
            <a:ext cx="5051323" cy="26658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05400" y="228600"/>
            <a:ext cx="388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Single component methyl formate fit on CSO survey of W3.  Comparison of residual </a:t>
            </a:r>
            <a:r>
              <a:rPr lang="en-US" sz="2800" dirty="0" err="1" smtClean="0">
                <a:solidFill>
                  <a:schemeClr val="bg1"/>
                </a:solidFill>
              </a:rPr>
              <a:t>vs</a:t>
            </a:r>
            <a:r>
              <a:rPr lang="en-US" sz="2800" dirty="0" smtClean="0">
                <a:solidFill>
                  <a:schemeClr val="bg1"/>
                </a:solidFill>
              </a:rPr>
              <a:t> upper state energy.  Positive residual is under prediction, negative residual is over prediction.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657600"/>
            <a:ext cx="3810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Over prediction of lower </a:t>
            </a:r>
            <a:r>
              <a:rPr lang="en-US" sz="2800" dirty="0" err="1" smtClean="0">
                <a:solidFill>
                  <a:schemeClr val="bg1"/>
                </a:solidFill>
              </a:rPr>
              <a:t>E</a:t>
            </a:r>
            <a:r>
              <a:rPr lang="en-US" sz="2800" baseline="-25000" dirty="0" err="1" smtClean="0">
                <a:solidFill>
                  <a:schemeClr val="bg1"/>
                </a:solidFill>
              </a:rPr>
              <a:t>u</a:t>
            </a:r>
            <a:r>
              <a:rPr lang="en-US" sz="2800" dirty="0" smtClean="0">
                <a:solidFill>
                  <a:schemeClr val="bg1"/>
                </a:solidFill>
              </a:rPr>
              <a:t>(K) lines with MAGIX results </a:t>
            </a:r>
            <a:r>
              <a:rPr lang="en-US" sz="2800" dirty="0" smtClean="0">
                <a:solidFill>
                  <a:schemeClr val="bg1"/>
                </a:solidFill>
              </a:rPr>
              <a:t>in </a:t>
            </a:r>
            <a:r>
              <a:rPr lang="en-US" sz="2800" dirty="0" smtClean="0">
                <a:solidFill>
                  <a:schemeClr val="bg1"/>
                </a:solidFill>
              </a:rPr>
              <a:t>skewing toward lower temperatures.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62085" y="6454906"/>
            <a:ext cx="2724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Möller</a:t>
            </a:r>
            <a:r>
              <a:rPr lang="en-US" dirty="0" smtClean="0">
                <a:solidFill>
                  <a:schemeClr val="bg1"/>
                </a:solidFill>
              </a:rPr>
              <a:t> et al. 2013 </a:t>
            </a:r>
            <a:r>
              <a:rPr lang="en-US" i="1" dirty="0" smtClean="0">
                <a:solidFill>
                  <a:schemeClr val="bg1"/>
                </a:solidFill>
              </a:rPr>
              <a:t>A&amp;A </a:t>
            </a:r>
            <a:r>
              <a:rPr lang="en-US" b="1" dirty="0" smtClean="0">
                <a:solidFill>
                  <a:schemeClr val="bg1"/>
                </a:solidFill>
              </a:rPr>
              <a:t>549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Summary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Dat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1232756"/>
            <a:ext cx="3260711" cy="182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79912" y="1232756"/>
            <a:ext cx="49325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GOBASIC analysis is fast, robust, and easy with little data calibration and user input required.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" name="Picture 5" descr="Contour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29000"/>
            <a:ext cx="2381098" cy="219456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820110" y="399476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321778" y="399476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572795" y="380701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582221" y="4174393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577508" y="399476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Summary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232756"/>
            <a:ext cx="49325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Final results are provided conveniently </a:t>
            </a:r>
            <a:r>
              <a:rPr lang="en-US" sz="2800" smtClean="0">
                <a:solidFill>
                  <a:schemeClr val="bg1"/>
                </a:solidFill>
              </a:rPr>
              <a:t>as </a:t>
            </a:r>
            <a:r>
              <a:rPr lang="en-US" sz="2800" smtClean="0">
                <a:solidFill>
                  <a:schemeClr val="bg1"/>
                </a:solidFill>
              </a:rPr>
              <a:t>graphs</a:t>
            </a:r>
            <a:r>
              <a:rPr lang="en-US" sz="2800" dirty="0" smtClean="0">
                <a:solidFill>
                  <a:schemeClr val="bg1"/>
                </a:solidFill>
              </a:rPr>
              <a:t>, simulation files, and tables of best fit parameters.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2" name="Picture 11" descr="Output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1232756"/>
            <a:ext cx="3657600" cy="2051398"/>
          </a:xfrm>
          <a:prstGeom prst="rect">
            <a:avLst/>
          </a:prstGeom>
        </p:spPr>
      </p:pic>
      <p:pic>
        <p:nvPicPr>
          <p:cNvPr id="13" name="Picture 12" descr="foutput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861048"/>
            <a:ext cx="4572000" cy="1791730"/>
          </a:xfrm>
          <a:prstGeom prst="rect">
            <a:avLst/>
          </a:prstGeom>
        </p:spPr>
      </p:pic>
      <p:pic>
        <p:nvPicPr>
          <p:cNvPr id="14" name="Picture 13" descr="foutput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3429000"/>
            <a:ext cx="2498376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Motivation for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Vast broadband datasets from the CSO, ALMA, and the Herschel Space Observatory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ALM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296" y="1142999"/>
            <a:ext cx="3840480" cy="2580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56296" y="3446322"/>
            <a:ext cx="2057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ESO/B. </a:t>
            </a:r>
            <a:r>
              <a:rPr lang="en-US" sz="1200" dirty="0" err="1" smtClean="0">
                <a:solidFill>
                  <a:schemeClr val="bg1"/>
                </a:solidFill>
              </a:rPr>
              <a:t>Tafreshi</a:t>
            </a:r>
            <a:r>
              <a:rPr lang="en-US" sz="1200" dirty="0" smtClean="0">
                <a:solidFill>
                  <a:schemeClr val="bg1"/>
                </a:solidFill>
              </a:rPr>
              <a:t> (twanight.org)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Picture 6" descr="Hershel 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62400"/>
            <a:ext cx="3840480" cy="27171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4400" y="6402539"/>
            <a:ext cx="4894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ESA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480060" y="3810001"/>
            <a:ext cx="3840480" cy="2880361"/>
            <a:chOff x="4495800" y="3886200"/>
            <a:chExt cx="3418029" cy="2563521"/>
          </a:xfrm>
        </p:grpSpPr>
        <p:pic>
          <p:nvPicPr>
            <p:cNvPr id="10" name="Picture 9" descr="cso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3886200"/>
              <a:ext cx="3418029" cy="256352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495800" y="6203192"/>
              <a:ext cx="881634" cy="246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</a:rPr>
                <a:t>Jacob C. </a:t>
              </a:r>
              <a:r>
                <a:rPr lang="en-US" sz="1200" dirty="0" err="1" smtClean="0">
                  <a:solidFill>
                    <a:schemeClr val="bg1"/>
                  </a:solidFill>
                </a:rPr>
                <a:t>Laas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04800" y="36576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Smallest CSO dataset ~ 30 GHz of data, 32 surveys now on hand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Summary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232756"/>
            <a:ext cx="4932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Compared to MAGIX and rotation diagram analysis, GOBASIC is less susceptible to skewed results from incorrect line shape analysis.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Picture 6" descr="GOBASI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4784"/>
            <a:ext cx="3657600" cy="1930320"/>
          </a:xfrm>
          <a:prstGeom prst="rect">
            <a:avLst/>
          </a:prstGeom>
        </p:spPr>
      </p:pic>
      <p:pic>
        <p:nvPicPr>
          <p:cNvPr id="8" name="Picture 7" descr="MAGIX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13076"/>
            <a:ext cx="3657600" cy="193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Future Work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Complete Analysis of CSO and HIFI surveys (James Sanders TI07)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Expand use of GOBASIC beyond Widicus Weaver lab (Paper submitted to </a:t>
            </a:r>
            <a:r>
              <a:rPr lang="en-US" dirty="0" err="1" smtClean="0">
                <a:solidFill>
                  <a:schemeClr val="bg1"/>
                </a:solidFill>
              </a:rPr>
              <a:t>ApJS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271272" y="6172200"/>
            <a:ext cx="1481328" cy="457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38200" y="1524000"/>
            <a:ext cx="3429000" cy="35052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Acknowledgements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 descr="LAB_SYMBOL_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646" y="5943600"/>
            <a:ext cx="1195754" cy="914400"/>
          </a:xfrm>
          <a:prstGeom prst="rect">
            <a:avLst/>
          </a:prstGeom>
        </p:spPr>
      </p:pic>
      <p:pic>
        <p:nvPicPr>
          <p:cNvPr id="4" name="Picture 2" descr="E:\DATA\Emory\Group\Pictures\153-5361_IM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00200"/>
            <a:ext cx="2919910" cy="389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1143001"/>
            <a:ext cx="5029200" cy="523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Emory University: James G. Nagy 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Caltech/CSO: Thomas Phillips, Matthew Sumner, Jonas </a:t>
            </a:r>
            <a:r>
              <a:rPr lang="en-US" dirty="0" err="1" smtClean="0">
                <a:solidFill>
                  <a:schemeClr val="bg1"/>
                </a:solidFill>
              </a:rPr>
              <a:t>Zmuidzinas</a:t>
            </a:r>
            <a:r>
              <a:rPr lang="en-US" dirty="0" smtClean="0">
                <a:solidFill>
                  <a:schemeClr val="bg1"/>
                </a:solidFill>
              </a:rPr>
              <a:t>, Frank Rice, Geoffrey Blake, CSO Staff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NASA Herschel OT1 Analysis Program RSA No. 1428755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Emory Chemistry Early Career Research Grant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Emory SURE and SIRE Programs (funding from Howard Hughes Medical Institute Grant No. 52005873)</a:t>
            </a:r>
          </a:p>
          <a:p>
            <a:pPr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Emory College Undergraduate Research Matching Grant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5" descr="http://collablearning.org/resources/images/NASA%20Logo%20transpar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172200"/>
            <a:ext cx="543722" cy="457200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172200"/>
            <a:ext cx="148100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 descr="C:\Documents and Settings\Jay Kroll\My Documents\SURE POSTER\ECSElogo1h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172200"/>
            <a:ext cx="54482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1" descr="cso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6172200"/>
            <a:ext cx="424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CaltechLogo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172200"/>
            <a:ext cx="4651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Motivation for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1"/>
            <a:ext cx="4038600" cy="1981199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Probed sources with many complex molecules and many components of gas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 descr="ALMA-Orio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95400"/>
            <a:ext cx="3840480" cy="38404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6800" y="5105400"/>
            <a:ext cx="384048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ALMA ethyl cyanide overlay on Orion spectrum. </a:t>
            </a:r>
            <a:r>
              <a:rPr lang="en-US" sz="1200" dirty="0" err="1" smtClean="0">
                <a:solidFill>
                  <a:schemeClr val="bg1"/>
                </a:solidFill>
              </a:rPr>
              <a:t>Fortman</a:t>
            </a:r>
            <a:r>
              <a:rPr lang="en-US" sz="1200" dirty="0" smtClean="0">
                <a:solidFill>
                  <a:schemeClr val="bg1"/>
                </a:solidFill>
              </a:rPr>
              <a:t>, et al., NRAO/AUI/NSF, NASA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4191000"/>
            <a:ext cx="3276600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Increased sensitivity leads to line dense spectra with complex line blending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 descr="OPic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00" y="3082541"/>
            <a:ext cx="2755164" cy="16823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68240" y="2057400"/>
            <a:ext cx="3657600" cy="28571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Global analysis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Simultaneous multi-molecule, multi-component fitting up to four components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Iterative analysis procedure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Approach of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778" y="1447800"/>
            <a:ext cx="3948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Time required for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433" y="1447800"/>
            <a:ext cx="3449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Complexity of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461" y="2057400"/>
            <a:ext cx="3657600" cy="451405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Import JPL/CDMS catalogs with no special formatting required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Little user input </a:t>
            </a:r>
            <a:r>
              <a:rPr lang="en-US" sz="2400" dirty="0" smtClean="0">
                <a:solidFill>
                  <a:schemeClr val="bg1"/>
                </a:solidFill>
              </a:rPr>
              <a:t>necessary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Fast global, derivative-free pattern search optimization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Parallel processing </a:t>
            </a:r>
            <a:r>
              <a:rPr lang="en-US" sz="2400" dirty="0" smtClean="0">
                <a:solidFill>
                  <a:schemeClr val="bg1"/>
                </a:solidFill>
              </a:rPr>
              <a:t>capabilities</a:t>
            </a:r>
            <a:endParaRPr lang="en-US" sz="2400" dirty="0">
              <a:solidFill>
                <a:schemeClr val="bg1"/>
              </a:solidFill>
            </a:endParaRP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LTE assumptions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68240" y="2057400"/>
            <a:ext cx="3657600" cy="28571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8A8A8A"/>
                </a:solidFill>
              </a:rPr>
              <a:t>Global analysis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8A8A8A"/>
                </a:solidFill>
              </a:rPr>
              <a:t>Simultaneous multi-molecule, multi-component fitting up to four components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8A8A8A"/>
                </a:solidFill>
              </a:rPr>
              <a:t>Iterative analysis procedure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Approach of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778" y="1447800"/>
            <a:ext cx="3948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Time required for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433" y="1447800"/>
            <a:ext cx="3449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Complexity of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461" y="2057400"/>
            <a:ext cx="3657600" cy="451405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Import JPL/CDMS catalogs with no special formatting required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Little user input </a:t>
            </a:r>
            <a:r>
              <a:rPr lang="en-US" sz="2400" dirty="0" smtClean="0">
                <a:solidFill>
                  <a:srgbClr val="8A8A8A"/>
                </a:solidFill>
              </a:rPr>
              <a:t>necessary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Fast global, derivative-free pattern search optimization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Parallel processing </a:t>
            </a:r>
            <a:r>
              <a:rPr lang="en-US" sz="2400" dirty="0" smtClean="0">
                <a:solidFill>
                  <a:srgbClr val="8A8A8A"/>
                </a:solidFill>
              </a:rPr>
              <a:t>capabilities</a:t>
            </a:r>
            <a:endParaRPr lang="en-US" sz="2400" dirty="0">
              <a:solidFill>
                <a:srgbClr val="8A8A8A"/>
              </a:solidFill>
            </a:endParaRP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8A8A8A"/>
                </a:solidFill>
              </a:rPr>
              <a:t>LTE assumptions</a:t>
            </a:r>
          </a:p>
        </p:txBody>
      </p:sp>
    </p:spTree>
    <p:extLst>
      <p:ext uri="{BB962C8B-B14F-4D97-AF65-F5344CB8AC3E}">
        <p14:creationId xmlns:p14="http://schemas.microsoft.com/office/powerpoint/2010/main" val="7194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86200" y="152400"/>
            <a:ext cx="525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Input deconvolved observational data and JPL/CDMS catalog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 descr="Dat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3657600" cy="3938954"/>
          </a:xfrm>
          <a:prstGeom prst="rect">
            <a:avLst/>
          </a:prstGeom>
        </p:spPr>
      </p:pic>
      <p:pic>
        <p:nvPicPr>
          <p:cNvPr id="2" name="Picture 1" descr="Dat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1" y="1342503"/>
            <a:ext cx="5486398" cy="3077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86200" y="152400"/>
            <a:ext cx="525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Input deconvolved observational data and JPL/CDMS catalog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 descr="Dat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3657600" cy="3938954"/>
          </a:xfrm>
          <a:prstGeom prst="rect">
            <a:avLst/>
          </a:prstGeom>
        </p:spPr>
      </p:pic>
      <p:pic>
        <p:nvPicPr>
          <p:cNvPr id="2" name="Picture 1" descr="Dat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1" y="1342503"/>
            <a:ext cx="5486398" cy="3077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4572000"/>
            <a:ext cx="8229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Internal selection of catalog data for line intensity and uncertainty limits</a:t>
            </a:r>
          </a:p>
          <a:p>
            <a:pPr marL="347472" indent="-347472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Internal calibration of observational data for telescope efficiency and beam dilution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68240" y="2057400"/>
            <a:ext cx="3657600" cy="28571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Global analysis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Simultaneous multi-molecule, multi-component fitting up to four components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Iterative analysis procedure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Approach of GOBASIC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5778" y="1447800"/>
            <a:ext cx="3948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Time required for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433" y="1447800"/>
            <a:ext cx="3449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Complexity of Analysis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461" y="2057400"/>
            <a:ext cx="3657600" cy="451405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Import JPL/CDMS catalogs with no special formatting required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Little user input </a:t>
            </a:r>
            <a:r>
              <a:rPr lang="en-US" sz="2400" dirty="0" smtClean="0">
                <a:solidFill>
                  <a:srgbClr val="8A8A8A"/>
                </a:solidFill>
              </a:rPr>
              <a:t>necessary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Fast global, derivative-free pattern search optimization</a:t>
            </a: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8A8A8A"/>
                </a:solidFill>
              </a:rPr>
              <a:t>Parallel processing </a:t>
            </a:r>
            <a:r>
              <a:rPr lang="en-US" sz="2400" dirty="0" smtClean="0">
                <a:solidFill>
                  <a:srgbClr val="8A8A8A"/>
                </a:solidFill>
              </a:rPr>
              <a:t>capabilities</a:t>
            </a:r>
            <a:endParaRPr lang="en-US" sz="2400" dirty="0">
              <a:solidFill>
                <a:srgbClr val="8A8A8A"/>
              </a:solidFill>
            </a:endParaRPr>
          </a:p>
          <a:p>
            <a:pPr marL="347472" indent="-347472">
              <a:spcBef>
                <a:spcPts val="672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8A8A8A"/>
                </a:solidFill>
              </a:rPr>
              <a:t>LTE assumptions</a:t>
            </a:r>
          </a:p>
        </p:txBody>
      </p:sp>
    </p:spTree>
    <p:extLst>
      <p:ext uri="{BB962C8B-B14F-4D97-AF65-F5344CB8AC3E}">
        <p14:creationId xmlns:p14="http://schemas.microsoft.com/office/powerpoint/2010/main" val="15469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7524" y="5790972"/>
            <a:ext cx="8549640" cy="3383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equation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03" y="5800403"/>
            <a:ext cx="8444283" cy="3194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0" y="12615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LTE population diagram equations from Goldsmith and Langer (1999) </a:t>
            </a:r>
            <a:r>
              <a:rPr lang="en-US" sz="2800" i="1" dirty="0" err="1" smtClean="0">
                <a:solidFill>
                  <a:schemeClr val="bg1"/>
                </a:solidFill>
              </a:rPr>
              <a:t>ApJ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517</a:t>
            </a:r>
            <a:r>
              <a:rPr lang="en-US" sz="2800" dirty="0" smtClean="0">
                <a:solidFill>
                  <a:schemeClr val="bg1"/>
                </a:solidFill>
              </a:rPr>
              <a:t> used to simulate spectra: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7" descr="equation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657771"/>
            <a:ext cx="4871545" cy="822960"/>
          </a:xfrm>
          <a:prstGeom prst="roundRect">
            <a:avLst/>
          </a:prstGeom>
        </p:spPr>
      </p:pic>
      <p:pic>
        <p:nvPicPr>
          <p:cNvPr id="9" name="Picture 8" descr="equation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058238"/>
            <a:ext cx="6051182" cy="822960"/>
          </a:xfrm>
          <a:prstGeom prst="round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45870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Pattern search optimization to minimize difference between simulated spectrum and observational spectrum: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775</Words>
  <Application>Microsoft Office PowerPoint</Application>
  <PresentationFormat>On-screen Show (4:3)</PresentationFormat>
  <Paragraphs>109</Paragraphs>
  <Slides>22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CSO BROADBAND MOLECULAR LINE SURVEYS I: BENCHMARKING GOBASIC ANALYSIS SOFTWARE</vt:lpstr>
      <vt:lpstr>Motivation for GOBASIC</vt:lpstr>
      <vt:lpstr>Motivation for GOBASIC</vt:lpstr>
      <vt:lpstr>Approach of GOBASIC</vt:lpstr>
      <vt:lpstr>Approach of GOBASIC</vt:lpstr>
      <vt:lpstr>PowerPoint Presentation</vt:lpstr>
      <vt:lpstr>PowerPoint Presentation</vt:lpstr>
      <vt:lpstr>Approach of GOBASIC</vt:lpstr>
      <vt:lpstr>PowerPoint Presentation</vt:lpstr>
      <vt:lpstr>Approach of GOBASIC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Summary</vt:lpstr>
      <vt:lpstr>Summary</vt:lpstr>
      <vt:lpstr>Future Work</vt:lpstr>
      <vt:lpstr>Acknowledgements</vt:lpstr>
    </vt:vector>
  </TitlesOfParts>
  <Company>Emory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CSO BROADBAND MOLECULAR LINE SURVEYS I: BENCHMARKING GOBASIC ANALYSIS SOFTWARE</dc:title>
  <dc:creator>WidicusLabUser</dc:creator>
  <cp:lastModifiedBy>Ruth</cp:lastModifiedBy>
  <cp:revision>222</cp:revision>
  <dcterms:created xsi:type="dcterms:W3CDTF">2013-05-30T18:56:14Z</dcterms:created>
  <dcterms:modified xsi:type="dcterms:W3CDTF">2013-06-15T21:22:22Z</dcterms:modified>
</cp:coreProperties>
</file>