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61" r:id="rId3"/>
    <p:sldId id="257" r:id="rId4"/>
    <p:sldId id="266" r:id="rId5"/>
    <p:sldId id="267" r:id="rId6"/>
    <p:sldId id="270" r:id="rId7"/>
    <p:sldId id="268" r:id="rId8"/>
    <p:sldId id="269" r:id="rId9"/>
    <p:sldId id="265" r:id="rId10"/>
    <p:sldId id="264" r:id="rId11"/>
    <p:sldId id="259" r:id="rId12"/>
    <p:sldId id="25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6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B026CF-12F8-4612-8D25-971BBD23EBFD}" type="datetimeFigureOut">
              <a:rPr lang="en-US" smtClean="0"/>
              <a:pPr/>
              <a:t>6/17/2013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4CCDBC-DF14-48DE-A29F-3F2F1AB9E91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996528-6403-4BD7-9B0F-76016720A21D}" type="datetimeFigureOut">
              <a:rPr lang="en-US" smtClean="0"/>
              <a:pPr/>
              <a:t>6/17/2013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D3F1DF-250C-4563-BEB5-E2D5EA903F6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We have discussed point sensors based on Doppler limited SMM spectra.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For Paper XXX at this meeting.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  <a:p>
            <a:pPr eaLnBrk="1" hangingPunct="1">
              <a:spcBef>
                <a:spcPct val="0"/>
              </a:spcBef>
            </a:pPr>
            <a:r>
              <a:rPr lang="en-US" smtClean="0"/>
              <a:t>But the linewidths at atmospheric pressure make this much harder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  <a:p>
            <a:pPr eaLnBrk="1" hangingPunct="1">
              <a:spcBef>
                <a:spcPct val="0"/>
              </a:spcBef>
            </a:pPr>
            <a:r>
              <a:rPr lang="en-US" smtClean="0"/>
              <a:t>At bottom, briefly note, but do not elaborate on the </a:t>
            </a:r>
            <a:r>
              <a:rPr lang="en-US" u="sng" smtClean="0"/>
              <a:t>Specificity</a:t>
            </a:r>
            <a:r>
              <a:rPr lang="en-US" smtClean="0"/>
              <a:t> and </a:t>
            </a:r>
            <a:r>
              <a:rPr lang="en-US" u="sng" smtClean="0"/>
              <a:t>sensitivity </a:t>
            </a:r>
            <a:r>
              <a:rPr lang="en-US" smtClean="0"/>
              <a:t> points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  (this is the introduction to the next chart)</a:t>
            </a: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A8342A0-2778-432D-B72B-F8B0D1970E8D}" type="slidenum">
              <a:rPr lang="en-US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B487-A654-4DF0-A4F3-0C2E79A1DBB4}" type="datetimeFigureOut">
              <a:rPr lang="en-US" smtClean="0"/>
              <a:pPr/>
              <a:t>6/17/2013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4E0F1-5549-4A8F-A147-BBAB812E41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B487-A654-4DF0-A4F3-0C2E79A1DBB4}" type="datetimeFigureOut">
              <a:rPr lang="en-US" smtClean="0"/>
              <a:pPr/>
              <a:t>6/17/2013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4E0F1-5549-4A8F-A147-BBAB812E41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B487-A654-4DF0-A4F3-0C2E79A1DBB4}" type="datetimeFigureOut">
              <a:rPr lang="en-US" smtClean="0"/>
              <a:pPr/>
              <a:t>6/17/2013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4E0F1-5549-4A8F-A147-BBAB812E41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B487-A654-4DF0-A4F3-0C2E79A1DBB4}" type="datetimeFigureOut">
              <a:rPr lang="en-US" smtClean="0"/>
              <a:pPr/>
              <a:t>6/17/2013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4E0F1-5549-4A8F-A147-BBAB812E41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B487-A654-4DF0-A4F3-0C2E79A1DBB4}" type="datetimeFigureOut">
              <a:rPr lang="en-US" smtClean="0"/>
              <a:pPr/>
              <a:t>6/17/2013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4E0F1-5549-4A8F-A147-BBAB812E41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B487-A654-4DF0-A4F3-0C2E79A1DBB4}" type="datetimeFigureOut">
              <a:rPr lang="en-US" smtClean="0"/>
              <a:pPr/>
              <a:t>6/17/2013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4E0F1-5549-4A8F-A147-BBAB812E41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B487-A654-4DF0-A4F3-0C2E79A1DBB4}" type="datetimeFigureOut">
              <a:rPr lang="en-US" smtClean="0"/>
              <a:pPr/>
              <a:t>6/17/2013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4E0F1-5549-4A8F-A147-BBAB812E41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B487-A654-4DF0-A4F3-0C2E79A1DBB4}" type="datetimeFigureOut">
              <a:rPr lang="en-US" smtClean="0"/>
              <a:pPr/>
              <a:t>6/17/2013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4E0F1-5549-4A8F-A147-BBAB812E41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B487-A654-4DF0-A4F3-0C2E79A1DBB4}" type="datetimeFigureOut">
              <a:rPr lang="en-US" smtClean="0"/>
              <a:pPr/>
              <a:t>6/17/2013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4E0F1-5549-4A8F-A147-BBAB812E41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B487-A654-4DF0-A4F3-0C2E79A1DBB4}" type="datetimeFigureOut">
              <a:rPr lang="en-US" smtClean="0"/>
              <a:pPr/>
              <a:t>6/17/2013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4E0F1-5549-4A8F-A147-BBAB812E41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B487-A654-4DF0-A4F3-0C2E79A1DBB4}" type="datetimeFigureOut">
              <a:rPr lang="en-US" smtClean="0"/>
              <a:pPr/>
              <a:t>6/17/2013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4E0F1-5549-4A8F-A147-BBAB812E41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EBB487-A654-4DF0-A4F3-0C2E79A1DBB4}" type="datetimeFigureOut">
              <a:rPr lang="en-US" smtClean="0"/>
              <a:pPr/>
              <a:t>6/17/2013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4E0F1-5549-4A8F-A147-BBAB812E414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76400"/>
            <a:ext cx="7772400" cy="19050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</a:rPr>
              <a:t>IR/THz Double Resonance Spectroscopy in the Pressure Broadened Regime: 	                          A Path Towards</a:t>
            </a:r>
            <a:br>
              <a:rPr lang="en-US" sz="32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</a:rPr>
              <a:t>Atmospheric Gas Sensing</a:t>
            </a:r>
            <a:endParaRPr lang="en-US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15" descr="&#10;banner.gif                                                     00000002Macintosh HD                   AFF852E3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17772"/>
            <a:ext cx="2971800" cy="434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19800" t="14400" r="66000" b="78400"/>
          <a:stretch>
            <a:fillRect/>
          </a:stretch>
        </p:blipFill>
        <p:spPr bwMode="auto">
          <a:xfrm>
            <a:off x="7543800" y="152400"/>
            <a:ext cx="1358900" cy="517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7709" y="169318"/>
            <a:ext cx="1299273" cy="548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 descr="http://ierustech.com/wp-content/uploads/2011/10/IERUS_trim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30491" y="152400"/>
            <a:ext cx="2209800" cy="58928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307039" y="4419600"/>
            <a:ext cx="252992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err="1" smtClean="0"/>
              <a:t>Sree</a:t>
            </a:r>
            <a:r>
              <a:rPr lang="en-US" sz="2400" dirty="0" smtClean="0"/>
              <a:t> </a:t>
            </a:r>
            <a:r>
              <a:rPr lang="en-US" sz="2400" dirty="0" smtClean="0"/>
              <a:t>H. </a:t>
            </a:r>
            <a:r>
              <a:rPr lang="en-US" sz="2400" dirty="0" err="1" smtClean="0"/>
              <a:t>Srikantaiah</a:t>
            </a:r>
            <a:endParaRPr lang="en-US" sz="2400" dirty="0" smtClean="0"/>
          </a:p>
          <a:p>
            <a:pPr algn="ctr"/>
            <a:r>
              <a:rPr lang="en-US" sz="2400" dirty="0" smtClean="0"/>
              <a:t>Dane </a:t>
            </a:r>
            <a:r>
              <a:rPr lang="en-US" sz="2400" dirty="0" smtClean="0"/>
              <a:t>J. </a:t>
            </a:r>
            <a:r>
              <a:rPr lang="en-US" sz="2400" dirty="0" smtClean="0"/>
              <a:t>Phillips</a:t>
            </a:r>
          </a:p>
          <a:p>
            <a:pPr algn="ctr"/>
            <a:r>
              <a:rPr lang="en-US" sz="2400" dirty="0" smtClean="0"/>
              <a:t>Frank C. De Lucia</a:t>
            </a:r>
          </a:p>
          <a:p>
            <a:pPr algn="ctr"/>
            <a:r>
              <a:rPr lang="en-US" sz="2400" dirty="0" smtClean="0"/>
              <a:t>Henry O. </a:t>
            </a:r>
            <a:r>
              <a:rPr lang="en-US" sz="2400" dirty="0" err="1" smtClean="0"/>
              <a:t>Everitt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209670" y="76200"/>
            <a:ext cx="67246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CO</a:t>
            </a:r>
            <a:r>
              <a:rPr lang="en-US" sz="2800" b="1" baseline="-25000" dirty="0" smtClean="0">
                <a:solidFill>
                  <a:srgbClr val="C00000"/>
                </a:solidFill>
              </a:rPr>
              <a:t>2</a:t>
            </a:r>
            <a:r>
              <a:rPr lang="en-US" sz="2800" b="1" dirty="0" smtClean="0">
                <a:solidFill>
                  <a:srgbClr val="C00000"/>
                </a:solidFill>
              </a:rPr>
              <a:t> TEA laser temporal pulse characteristics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43200" y="6019800"/>
            <a:ext cx="3485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Partially - </a:t>
            </a:r>
            <a:r>
              <a:rPr lang="en-US" dirty="0" err="1" smtClean="0"/>
              <a:t>modelocked</a:t>
            </a:r>
            <a:r>
              <a:rPr lang="en-US" dirty="0"/>
              <a:t> </a:t>
            </a:r>
            <a:r>
              <a:rPr lang="en-US" dirty="0" smtClean="0"/>
              <a:t>pulse profile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533400" y="1295400"/>
            <a:ext cx="8229600" cy="4343400"/>
            <a:chOff x="152400" y="838200"/>
            <a:chExt cx="8763000" cy="4983480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 l="7353" t="4386" r="8087"/>
            <a:stretch>
              <a:fillRect/>
            </a:stretch>
          </p:blipFill>
          <p:spPr bwMode="auto">
            <a:xfrm>
              <a:off x="152400" y="838200"/>
              <a:ext cx="8763000" cy="498348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 l="9027" t="4384" r="5761" b="6330"/>
            <a:stretch>
              <a:fillRect/>
            </a:stretch>
          </p:blipFill>
          <p:spPr bwMode="auto">
            <a:xfrm>
              <a:off x="2743200" y="990601"/>
              <a:ext cx="6172200" cy="3429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5"/>
          <p:cNvGrpSpPr/>
          <p:nvPr/>
        </p:nvGrpSpPr>
        <p:grpSpPr>
          <a:xfrm>
            <a:off x="76200" y="-502920"/>
            <a:ext cx="4070469" cy="3017520"/>
            <a:chOff x="120531" y="-533400"/>
            <a:chExt cx="4070469" cy="3017520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38605" b="39316"/>
            <a:stretch/>
          </p:blipFill>
          <p:spPr bwMode="auto">
            <a:xfrm>
              <a:off x="120531" y="-533400"/>
              <a:ext cx="4070469" cy="301752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2021312" y="76200"/>
              <a:ext cx="3850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(a)</a:t>
              </a:r>
              <a:endParaRPr lang="en-US" sz="1400" b="1" dirty="0"/>
            </a:p>
          </p:txBody>
        </p:sp>
      </p:grpSp>
      <p:grpSp>
        <p:nvGrpSpPr>
          <p:cNvPr id="7" name="Group 14"/>
          <p:cNvGrpSpPr/>
          <p:nvPr/>
        </p:nvGrpSpPr>
        <p:grpSpPr>
          <a:xfrm>
            <a:off x="457200" y="2133600"/>
            <a:ext cx="4200527" cy="3352800"/>
            <a:chOff x="4876798" y="1371600"/>
            <a:chExt cx="4048127" cy="3108960"/>
          </a:xfrm>
        </p:grpSpPr>
        <p:pic>
          <p:nvPicPr>
            <p:cNvPr id="8" name="Picture 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6798" y="1371600"/>
              <a:ext cx="4048127" cy="310896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6629398" y="2057400"/>
              <a:ext cx="3722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(c)</a:t>
              </a:r>
              <a:endParaRPr lang="en-US" sz="1400" b="1" dirty="0"/>
            </a:p>
          </p:txBody>
        </p:sp>
      </p:grpSp>
      <p:grpSp>
        <p:nvGrpSpPr>
          <p:cNvPr id="10" name="Group 18"/>
          <p:cNvGrpSpPr/>
          <p:nvPr/>
        </p:nvGrpSpPr>
        <p:grpSpPr>
          <a:xfrm>
            <a:off x="5029200" y="3962400"/>
            <a:ext cx="4114800" cy="2743200"/>
            <a:chOff x="4841508" y="4114800"/>
            <a:chExt cx="4302492" cy="2743200"/>
          </a:xfrm>
        </p:grpSpPr>
        <p:pic>
          <p:nvPicPr>
            <p:cNvPr id="11" name="Picture 10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1508" y="4114800"/>
              <a:ext cx="4302492" cy="27432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6365508" y="4267200"/>
              <a:ext cx="3930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(d)</a:t>
              </a:r>
              <a:endParaRPr lang="en-US" sz="1400" b="1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886200" y="838200"/>
            <a:ext cx="4038600" cy="3276600"/>
            <a:chOff x="5486400" y="838200"/>
            <a:chExt cx="3742870" cy="3017520"/>
          </a:xfrm>
        </p:grpSpPr>
        <p:cxnSp>
          <p:nvCxnSpPr>
            <p:cNvPr id="13" name="Straight Connector 12"/>
            <p:cNvCxnSpPr/>
            <p:nvPr/>
          </p:nvCxnSpPr>
          <p:spPr>
            <a:xfrm flipH="1">
              <a:off x="6880923" y="1905000"/>
              <a:ext cx="36576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Group 13"/>
            <p:cNvGrpSpPr/>
            <p:nvPr/>
          </p:nvGrpSpPr>
          <p:grpSpPr>
            <a:xfrm>
              <a:off x="5486400" y="838200"/>
              <a:ext cx="3742870" cy="3017520"/>
              <a:chOff x="1133930" y="1935480"/>
              <a:chExt cx="3742870" cy="3017520"/>
            </a:xfrm>
          </p:grpSpPr>
          <p:pic>
            <p:nvPicPr>
              <p:cNvPr id="15" name="Picture 6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33930" y="1935480"/>
                <a:ext cx="3742870" cy="301752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6" name="TextBox 15"/>
              <p:cNvSpPr txBox="1"/>
              <p:nvPr/>
            </p:nvSpPr>
            <p:spPr>
              <a:xfrm>
                <a:off x="2946009" y="2541870"/>
                <a:ext cx="39305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(b)</a:t>
                </a:r>
                <a:endParaRPr lang="en-US" sz="1400" b="1" dirty="0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2613929" y="2735590"/>
                <a:ext cx="108876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/>
                  <a:t>8T – Max signal</a:t>
                </a:r>
                <a:endParaRPr lang="en-US" sz="1100" b="1" dirty="0"/>
              </a:p>
            </p:txBody>
          </p:sp>
        </p:grpSp>
      </p:grpSp>
      <p:sp>
        <p:nvSpPr>
          <p:cNvPr id="18" name="TextBox 17"/>
          <p:cNvSpPr txBox="1"/>
          <p:nvPr/>
        </p:nvSpPr>
        <p:spPr>
          <a:xfrm>
            <a:off x="4442895" y="457200"/>
            <a:ext cx="39612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50"/>
                </a:solidFill>
              </a:rPr>
              <a:t>CO</a:t>
            </a:r>
            <a:r>
              <a:rPr lang="en-US" b="1" baseline="-25000" dirty="0" smtClean="0">
                <a:solidFill>
                  <a:srgbClr val="00B050"/>
                </a:solidFill>
              </a:rPr>
              <a:t>2</a:t>
            </a:r>
            <a:r>
              <a:rPr lang="en-US" b="1" dirty="0" smtClean="0">
                <a:solidFill>
                  <a:srgbClr val="00B050"/>
                </a:solidFill>
              </a:rPr>
              <a:t> Laser line = 10R14  (J24,K0 –J24,K0)</a:t>
            </a:r>
          </a:p>
          <a:p>
            <a:pPr algn="ctr"/>
            <a:r>
              <a:rPr lang="en-US" b="1" dirty="0" smtClean="0">
                <a:solidFill>
                  <a:srgbClr val="00B050"/>
                </a:solidFill>
              </a:rPr>
              <a:t> 636.591 GHz  (R</a:t>
            </a:r>
            <a:r>
              <a:rPr lang="en-US" b="1" baseline="-25000" dirty="0" smtClean="0">
                <a:solidFill>
                  <a:srgbClr val="00B050"/>
                </a:solidFill>
              </a:rPr>
              <a:t>O</a:t>
            </a:r>
            <a:r>
              <a:rPr lang="en-US" b="1" baseline="30000" dirty="0" smtClean="0">
                <a:solidFill>
                  <a:srgbClr val="00B050"/>
                </a:solidFill>
              </a:rPr>
              <a:t>-</a:t>
            </a:r>
            <a:r>
              <a:rPr lang="en-US" b="1" dirty="0" smtClean="0">
                <a:solidFill>
                  <a:srgbClr val="00B050"/>
                </a:solidFill>
              </a:rPr>
              <a:t>)</a:t>
            </a:r>
          </a:p>
          <a:p>
            <a:pPr algn="ctr"/>
            <a:r>
              <a:rPr lang="en-US" b="1" dirty="0" smtClean="0">
                <a:solidFill>
                  <a:srgbClr val="0070C0"/>
                </a:solidFill>
              </a:rPr>
              <a:t>IR Mismatch = 115.727 MHz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505200" y="0"/>
            <a:ext cx="5599803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700" b="1" dirty="0" smtClean="0">
                <a:solidFill>
                  <a:srgbClr val="C00000"/>
                </a:solidFill>
              </a:rPr>
              <a:t>Proof of Principle - Experimental Data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62200" y="304800"/>
            <a:ext cx="43372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Conclusion and future plans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81200" y="1371600"/>
            <a:ext cx="472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219200" y="1066800"/>
            <a:ext cx="68580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6688" indent="-166688">
              <a:buFont typeface="Arial" pitchFamily="34" charset="0"/>
              <a:buChar char="•"/>
            </a:pPr>
            <a:r>
              <a:rPr lang="en-US" dirty="0" smtClean="0"/>
              <a:t>The scope and principles of DR remote sensing technique </a:t>
            </a:r>
            <a:r>
              <a:rPr lang="en-US" dirty="0" smtClean="0"/>
              <a:t>were                </a:t>
            </a:r>
            <a:r>
              <a:rPr lang="en-US" dirty="0" smtClean="0"/>
              <a:t>discussed</a:t>
            </a:r>
          </a:p>
          <a:p>
            <a:pPr marL="166688" indent="-166688">
              <a:buFont typeface="Arial" pitchFamily="34" charset="0"/>
              <a:buChar char="•"/>
            </a:pPr>
            <a:endParaRPr lang="en-US" dirty="0" smtClean="0"/>
          </a:p>
          <a:p>
            <a:pPr marL="166688" indent="-166688">
              <a:buFont typeface="Arial" pitchFamily="34" charset="0"/>
              <a:buChar char="•"/>
            </a:pPr>
            <a:r>
              <a:rPr lang="en-US" dirty="0" smtClean="0"/>
              <a:t>The technology and hardware required to realize the remote sensing application </a:t>
            </a:r>
            <a:r>
              <a:rPr lang="en-US" dirty="0" smtClean="0"/>
              <a:t>were </a:t>
            </a:r>
            <a:r>
              <a:rPr lang="en-US" dirty="0" smtClean="0"/>
              <a:t>discussed</a:t>
            </a:r>
          </a:p>
          <a:p>
            <a:pPr marL="166688" indent="-166688">
              <a:buFont typeface="Arial" pitchFamily="34" charset="0"/>
              <a:buChar char="•"/>
            </a:pPr>
            <a:endParaRPr lang="en-US" dirty="0" smtClean="0"/>
          </a:p>
          <a:p>
            <a:pPr marL="166688" indent="-166688">
              <a:buFont typeface="Arial" pitchFamily="34" charset="0"/>
              <a:buChar char="•"/>
            </a:pPr>
            <a:r>
              <a:rPr lang="en-US" dirty="0" smtClean="0"/>
              <a:t>Preliminary proof of principle experimental data </a:t>
            </a:r>
            <a:r>
              <a:rPr lang="en-US" dirty="0" smtClean="0"/>
              <a:t>has </a:t>
            </a:r>
            <a:r>
              <a:rPr lang="en-US" dirty="0" smtClean="0"/>
              <a:t>been </a:t>
            </a:r>
            <a:r>
              <a:rPr lang="en-US" dirty="0" smtClean="0"/>
              <a:t>obtained which supports our idea for application of Double resonance spectroscopy for Remote sensing.</a:t>
            </a:r>
          </a:p>
          <a:p>
            <a:endParaRPr lang="en-US" dirty="0" smtClean="0"/>
          </a:p>
          <a:p>
            <a:r>
              <a:rPr lang="en-US" b="1" dirty="0" smtClean="0"/>
              <a:t>Future plans :</a:t>
            </a:r>
          </a:p>
          <a:p>
            <a:endParaRPr lang="en-US" dirty="0" smtClean="0"/>
          </a:p>
          <a:p>
            <a:pPr marL="231775" indent="-231775">
              <a:buFont typeface="Arial" pitchFamily="34" charset="0"/>
              <a:buChar char="•"/>
            </a:pPr>
            <a:r>
              <a:rPr lang="en-US" dirty="0" smtClean="0"/>
              <a:t>Construction of the 100ps CO</a:t>
            </a:r>
            <a:r>
              <a:rPr lang="en-US" baseline="-25000" dirty="0" smtClean="0"/>
              <a:t>2</a:t>
            </a:r>
            <a:r>
              <a:rPr lang="en-US" dirty="0" smtClean="0"/>
              <a:t> pump laser system.</a:t>
            </a:r>
          </a:p>
          <a:p>
            <a:pPr marL="231775" indent="-231775">
              <a:buFont typeface="Arial" pitchFamily="34" charset="0"/>
              <a:buChar char="•"/>
            </a:pPr>
            <a:r>
              <a:rPr lang="en-US" dirty="0" smtClean="0"/>
              <a:t>Construction of the fast receiver and data acquisition system.</a:t>
            </a:r>
          </a:p>
          <a:p>
            <a:pPr marL="231775" indent="-231775">
              <a:buFont typeface="Arial" pitchFamily="34" charset="0"/>
              <a:buChar char="•"/>
            </a:pPr>
            <a:r>
              <a:rPr lang="en-US" dirty="0" smtClean="0"/>
              <a:t>Experimental demonstration of the sensing scheme at elevated pressures and ultimately at atmospheric pressures</a:t>
            </a:r>
          </a:p>
          <a:p>
            <a:pPr marL="231775" indent="-231775">
              <a:buFont typeface="Arial" pitchFamily="34" charset="0"/>
              <a:buChar char="•"/>
            </a:pPr>
            <a:r>
              <a:rPr lang="en-US" dirty="0" smtClean="0"/>
              <a:t>Extending the application to detect larger molecules and more important real world threat molecules 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1371600" y="609600"/>
            <a:ext cx="6248400" cy="2783833"/>
            <a:chOff x="1524000" y="318436"/>
            <a:chExt cx="6248400" cy="2936233"/>
          </a:xfrm>
        </p:grpSpPr>
        <p:pic>
          <p:nvPicPr>
            <p:cNvPr id="2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5941" t="2353"/>
            <a:stretch>
              <a:fillRect/>
            </a:stretch>
          </p:blipFill>
          <p:spPr bwMode="auto">
            <a:xfrm>
              <a:off x="1524000" y="318436"/>
              <a:ext cx="6248400" cy="2729564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grpSp>
          <p:nvGrpSpPr>
            <p:cNvPr id="20" name="Group 19"/>
            <p:cNvGrpSpPr/>
            <p:nvPr/>
          </p:nvGrpSpPr>
          <p:grpSpPr>
            <a:xfrm>
              <a:off x="1524000" y="2743200"/>
              <a:ext cx="6217920" cy="511469"/>
              <a:chOff x="1524000" y="2743200"/>
              <a:chExt cx="6217920" cy="511469"/>
            </a:xfrm>
          </p:grpSpPr>
          <p:cxnSp>
            <p:nvCxnSpPr>
              <p:cNvPr id="17" name="Straight Connector 16"/>
              <p:cNvCxnSpPr/>
              <p:nvPr/>
            </p:nvCxnSpPr>
            <p:spPr>
              <a:xfrm>
                <a:off x="1524000" y="2743200"/>
                <a:ext cx="621792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17"/>
              <p:cNvSpPr txBox="1"/>
              <p:nvPr/>
            </p:nvSpPr>
            <p:spPr>
              <a:xfrm>
                <a:off x="4386819" y="2946892"/>
                <a:ext cx="481222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GHz</a:t>
                </a:r>
                <a:endParaRPr lang="en-US" sz="1400" dirty="0"/>
              </a:p>
            </p:txBody>
          </p:sp>
        </p:grpSp>
      </p:grpSp>
      <p:sp>
        <p:nvSpPr>
          <p:cNvPr id="22" name="TextBox 21"/>
          <p:cNvSpPr txBox="1"/>
          <p:nvPr/>
        </p:nvSpPr>
        <p:spPr>
          <a:xfrm>
            <a:off x="158901" y="152400"/>
            <a:ext cx="91131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Why apply Double Resonance Spectroscopy for Atmospheric sensing ?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85800" y="3352800"/>
            <a:ext cx="7772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2575" indent="-282575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</a:rPr>
              <a:t>Traditional </a:t>
            </a:r>
            <a:r>
              <a:rPr lang="en-US" sz="2000" dirty="0" err="1" smtClean="0">
                <a:solidFill>
                  <a:srgbClr val="002060"/>
                </a:solidFill>
              </a:rPr>
              <a:t>smm</a:t>
            </a:r>
            <a:r>
              <a:rPr lang="en-US" sz="2000" dirty="0" smtClean="0">
                <a:solidFill>
                  <a:srgbClr val="002060"/>
                </a:solidFill>
              </a:rPr>
              <a:t>/THz spectroscopy has absolute specificity at low pressures due to highly resolved rotational lines - great technique for sensing at low pressures </a:t>
            </a:r>
          </a:p>
          <a:p>
            <a:pPr marL="282575" indent="-282575">
              <a:buFont typeface="Arial" pitchFamily="34" charset="0"/>
              <a:buChar char="•"/>
            </a:pPr>
            <a:endParaRPr lang="en-US" sz="2000" dirty="0" smtClean="0">
              <a:solidFill>
                <a:srgbClr val="002060"/>
              </a:solidFill>
            </a:endParaRPr>
          </a:p>
          <a:p>
            <a:pPr marL="282575" indent="-282575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</a:rPr>
              <a:t>At atmospheric pressure this specificity and sensitivity is lost due to pressure broadening (5GHz </a:t>
            </a:r>
            <a:r>
              <a:rPr lang="en-US" sz="2000" dirty="0" err="1" smtClean="0">
                <a:solidFill>
                  <a:srgbClr val="002060"/>
                </a:solidFill>
              </a:rPr>
              <a:t>linewidths</a:t>
            </a:r>
            <a:r>
              <a:rPr lang="en-US" sz="2000" dirty="0" smtClean="0">
                <a:solidFill>
                  <a:srgbClr val="002060"/>
                </a:solidFill>
              </a:rPr>
              <a:t>) </a:t>
            </a:r>
          </a:p>
          <a:p>
            <a:pPr marL="282575" indent="-282575">
              <a:buFont typeface="Arial" pitchFamily="34" charset="0"/>
              <a:buChar char="•"/>
            </a:pPr>
            <a:endParaRPr lang="en-US" sz="2000" dirty="0" smtClean="0">
              <a:solidFill>
                <a:srgbClr val="002060"/>
              </a:solidFill>
            </a:endParaRPr>
          </a:p>
          <a:p>
            <a:pPr marL="282575" indent="-282575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</a:rPr>
              <a:t>Difficulty due to added problems in detection of molecular resonances due to atmospheric fluctuations</a:t>
            </a:r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96200" y="1371600"/>
            <a:ext cx="83227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2T</a:t>
            </a:r>
          </a:p>
          <a:p>
            <a:pPr algn="ctr"/>
            <a:r>
              <a:rPr lang="en-US" b="1" dirty="0" smtClean="0">
                <a:solidFill>
                  <a:srgbClr val="0070C0"/>
                </a:solidFill>
              </a:rPr>
              <a:t>1T</a:t>
            </a:r>
          </a:p>
          <a:p>
            <a:pPr algn="ctr"/>
            <a:r>
              <a:rPr lang="en-US" b="1" dirty="0" smtClean="0">
                <a:solidFill>
                  <a:srgbClr val="00B050"/>
                </a:solidFill>
              </a:rPr>
              <a:t>500mT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100mT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65008" y="86380"/>
            <a:ext cx="75455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Double resonance spectroscopy – Example </a:t>
            </a:r>
            <a:r>
              <a:rPr lang="en-US" sz="2800" b="1" baseline="30000" dirty="0" smtClean="0">
                <a:solidFill>
                  <a:srgbClr val="C00000"/>
                </a:solidFill>
              </a:rPr>
              <a:t>12</a:t>
            </a:r>
            <a:r>
              <a:rPr lang="en-US" sz="2800" b="1" dirty="0" smtClean="0">
                <a:solidFill>
                  <a:srgbClr val="C00000"/>
                </a:solidFill>
              </a:rPr>
              <a:t>CH</a:t>
            </a:r>
            <a:r>
              <a:rPr lang="en-US" sz="2800" b="1" baseline="-25000" dirty="0" smtClean="0">
                <a:solidFill>
                  <a:srgbClr val="C00000"/>
                </a:solidFill>
              </a:rPr>
              <a:t>3</a:t>
            </a:r>
            <a:r>
              <a:rPr lang="en-US" sz="2800" b="1" dirty="0" smtClean="0">
                <a:solidFill>
                  <a:srgbClr val="C00000"/>
                </a:solidFill>
              </a:rPr>
              <a:t>F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486400" y="5562600"/>
            <a:ext cx="3134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Spectral and temporal features</a:t>
            </a:r>
            <a:endParaRPr lang="en-US" b="1" dirty="0">
              <a:solidFill>
                <a:srgbClr val="002060"/>
              </a:solidFill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381000" y="762000"/>
            <a:ext cx="4114800" cy="2057400"/>
            <a:chOff x="4800600" y="1959864"/>
            <a:chExt cx="4267200" cy="2209087"/>
          </a:xfrm>
        </p:grpSpPr>
        <p:grpSp>
          <p:nvGrpSpPr>
            <p:cNvPr id="19" name="Group 18"/>
            <p:cNvGrpSpPr/>
            <p:nvPr/>
          </p:nvGrpSpPr>
          <p:grpSpPr>
            <a:xfrm>
              <a:off x="6083808" y="2956560"/>
              <a:ext cx="1752600" cy="655320"/>
              <a:chOff x="5791200" y="2849880"/>
              <a:chExt cx="2286000" cy="883920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5943600" y="3124200"/>
                <a:ext cx="1981200" cy="3810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5791200" y="2895600"/>
                <a:ext cx="152400" cy="8382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7924800" y="2895600"/>
                <a:ext cx="152400" cy="8382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6092952" y="2849880"/>
                <a:ext cx="152400" cy="27432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3" name="Straight Arrow Connector 12"/>
            <p:cNvCxnSpPr/>
            <p:nvPr/>
          </p:nvCxnSpPr>
          <p:spPr>
            <a:xfrm>
              <a:off x="6376416" y="2476500"/>
              <a:ext cx="0" cy="822960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ounded Rectangle 13"/>
            <p:cNvSpPr/>
            <p:nvPr/>
          </p:nvSpPr>
          <p:spPr bwMode="auto">
            <a:xfrm>
              <a:off x="5867400" y="1959864"/>
              <a:ext cx="990600" cy="533400"/>
            </a:xfrm>
            <a:prstGeom prst="round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200" dirty="0">
                  <a:solidFill>
                    <a:srgbClr val="FFFFFF"/>
                  </a:solidFill>
                  <a:ea typeface="ＭＳ Ｐゴシック" pitchFamily="-106" charset="-128"/>
                </a:rPr>
                <a:t>Pulsed</a:t>
              </a:r>
            </a:p>
            <a:p>
              <a:pPr algn="ctr">
                <a:defRPr/>
              </a:pPr>
              <a:r>
                <a:rPr lang="en-US" sz="1200" dirty="0">
                  <a:solidFill>
                    <a:srgbClr val="FFFFFF"/>
                  </a:solidFill>
                  <a:ea typeface="ＭＳ Ｐゴシック" pitchFamily="-106" charset="-128"/>
                </a:rPr>
                <a:t>CO</a:t>
              </a:r>
              <a:r>
                <a:rPr lang="en-US" sz="1200" baseline="-25000" dirty="0">
                  <a:solidFill>
                    <a:srgbClr val="FFFFFF"/>
                  </a:solidFill>
                  <a:ea typeface="ＭＳ Ｐゴシック" pitchFamily="-106" charset="-128"/>
                </a:rPr>
                <a:t>2</a:t>
              </a:r>
              <a:r>
                <a:rPr lang="en-US" sz="1200" dirty="0">
                  <a:solidFill>
                    <a:srgbClr val="FFFFFF"/>
                  </a:solidFill>
                  <a:ea typeface="ＭＳ Ｐゴシック" pitchFamily="-106" charset="-128"/>
                </a:rPr>
                <a:t> Laser</a:t>
              </a:r>
            </a:p>
          </p:txBody>
        </p:sp>
        <p:sp>
          <p:nvSpPr>
            <p:cNvPr id="17" name="Rounded Rectangle 16"/>
            <p:cNvSpPr/>
            <p:nvPr/>
          </p:nvSpPr>
          <p:spPr bwMode="auto">
            <a:xfrm>
              <a:off x="8229600" y="2987040"/>
              <a:ext cx="838200" cy="6096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200" dirty="0"/>
                <a:t>THz Detector</a:t>
              </a:r>
            </a:p>
          </p:txBody>
        </p:sp>
        <p:sp>
          <p:nvSpPr>
            <p:cNvPr id="18" name="Rounded Rectangle 17"/>
            <p:cNvSpPr/>
            <p:nvPr/>
          </p:nvSpPr>
          <p:spPr bwMode="auto">
            <a:xfrm>
              <a:off x="4800600" y="2999232"/>
              <a:ext cx="838200" cy="6096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200" dirty="0"/>
                <a:t>THz Detector</a:t>
              </a: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>
              <a:off x="5669280" y="3288792"/>
              <a:ext cx="2560320" cy="0"/>
            </a:xfrm>
            <a:prstGeom prst="straightConnector1">
              <a:avLst/>
            </a:prstGeom>
            <a:ln w="28575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6248400" y="3185160"/>
              <a:ext cx="228600" cy="228600"/>
            </a:xfrm>
            <a:prstGeom prst="line">
              <a:avLst/>
            </a:prstGeom>
            <a:ln w="28575">
              <a:solidFill>
                <a:srgbClr val="FFC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rot="16200000">
              <a:off x="7040880" y="2636520"/>
              <a:ext cx="0" cy="1280160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17"/>
            <p:cNvSpPr txBox="1">
              <a:spLocks noChangeArrowheads="1"/>
            </p:cNvSpPr>
            <p:nvPr/>
          </p:nvSpPr>
          <p:spPr bwMode="auto">
            <a:xfrm>
              <a:off x="6614160" y="3429000"/>
              <a:ext cx="794173" cy="3308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/>
                <a:t>Gas Cell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827889" y="3772389"/>
              <a:ext cx="2112012" cy="3965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70C0"/>
                  </a:solidFill>
                </a:rPr>
                <a:t>Experimental setup</a:t>
              </a:r>
              <a:endParaRPr lang="en-US" b="1" dirty="0">
                <a:solidFill>
                  <a:srgbClr val="0070C0"/>
                </a:solidFill>
              </a:endParaRPr>
            </a:p>
          </p:txBody>
        </p:sp>
      </p:grpSp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971800"/>
            <a:ext cx="4184815" cy="3276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838200"/>
            <a:ext cx="4038600" cy="4591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1" name="TextBox 30"/>
          <p:cNvSpPr txBox="1"/>
          <p:nvPr/>
        </p:nvSpPr>
        <p:spPr>
          <a:xfrm>
            <a:off x="0" y="6324600"/>
            <a:ext cx="5163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Estimated DR signatures for the 3 IR transition types</a:t>
            </a:r>
            <a:endParaRPr lang="en-US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867400" y="6324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" y="0"/>
            <a:ext cx="8915400" cy="715962"/>
          </a:xfrm>
        </p:spPr>
        <p:txBody>
          <a:bodyPr>
            <a:normAutofit fontScale="90000"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IR/</a:t>
            </a:r>
            <a:r>
              <a:rPr lang="en-US" sz="2800" dirty="0" err="1" smtClean="0">
                <a:solidFill>
                  <a:srgbClr val="C00000"/>
                </a:solidFill>
              </a:rPr>
              <a:t>THzDouble</a:t>
            </a:r>
            <a:r>
              <a:rPr lang="en-US" sz="2800" dirty="0" smtClean="0">
                <a:solidFill>
                  <a:srgbClr val="C00000"/>
                </a:solidFill>
              </a:rPr>
              <a:t> Resonance: Strategy for Atmospheric Remote sensing</a:t>
            </a:r>
            <a:endParaRPr lang="en-US" sz="2800" dirty="0">
              <a:solidFill>
                <a:srgbClr val="C00000"/>
              </a:solidFill>
            </a:endParaRP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876800" y="923925"/>
            <a:ext cx="4197927" cy="2886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40" descr="&#10;4DsigCrop.tif                                                  000F2B2BMacintosh HD                   C06A60B7:"/>
          <p:cNvPicPr>
            <a:picLocks noChangeAspect="1" noChangeArrowheads="1"/>
          </p:cNvPicPr>
          <p:nvPr/>
        </p:nvPicPr>
        <p:blipFill>
          <a:blip r:embed="rId3" cstate="print"/>
          <a:srcRect l="3267" t="12990" r="3267"/>
          <a:stretch>
            <a:fillRect/>
          </a:stretch>
        </p:blipFill>
        <p:spPr bwMode="auto">
          <a:xfrm>
            <a:off x="5351463" y="4008437"/>
            <a:ext cx="3792537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45"/>
          <p:cNvSpPr txBox="1">
            <a:spLocks noChangeArrowheads="1"/>
          </p:cNvSpPr>
          <p:nvPr/>
        </p:nvSpPr>
        <p:spPr bwMode="auto">
          <a:xfrm>
            <a:off x="5722938" y="3810000"/>
            <a:ext cx="23971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b="1" baseline="30000" dirty="0"/>
              <a:t>13</a:t>
            </a:r>
            <a:r>
              <a:rPr lang="en-US" sz="1400" b="1" dirty="0"/>
              <a:t>CH</a:t>
            </a:r>
            <a:r>
              <a:rPr lang="en-US" sz="1400" b="1" baseline="-25000" dirty="0"/>
              <a:t>3</a:t>
            </a:r>
            <a:r>
              <a:rPr lang="en-US" sz="1400" b="1" dirty="0"/>
              <a:t>F </a:t>
            </a:r>
            <a:r>
              <a:rPr lang="en-US" sz="1400" b="1" dirty="0" smtClean="0"/>
              <a:t>Specificity Matrix</a:t>
            </a:r>
            <a:endParaRPr lang="en-US" sz="1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1676400"/>
            <a:ext cx="4724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Choose suitable </a:t>
            </a:r>
            <a:r>
              <a:rPr lang="en-US" dirty="0" smtClean="0">
                <a:solidFill>
                  <a:srgbClr val="C00000"/>
                </a:solidFill>
              </a:rPr>
              <a:t>IR pump laser line </a:t>
            </a:r>
            <a:r>
              <a:rPr lang="en-US" dirty="0" smtClean="0">
                <a:solidFill>
                  <a:srgbClr val="C00000"/>
                </a:solidFill>
              </a:rPr>
              <a:t>coincidence.</a:t>
            </a:r>
            <a:endParaRPr lang="en-US" dirty="0" smtClean="0">
              <a:solidFill>
                <a:srgbClr val="C00000"/>
              </a:solidFill>
            </a:endParaRPr>
          </a:p>
          <a:p>
            <a:pPr marL="342900" indent="-342900">
              <a:buAutoNum type="arabicPeriod"/>
            </a:pPr>
            <a:r>
              <a:rPr lang="en-US" dirty="0" smtClean="0"/>
              <a:t>Match IR pump pulse width to atmospheric relaxation rates </a:t>
            </a:r>
            <a:r>
              <a:rPr lang="en-US" dirty="0" smtClean="0">
                <a:solidFill>
                  <a:srgbClr val="C00000"/>
                </a:solidFill>
              </a:rPr>
              <a:t>(~ 100ps</a:t>
            </a:r>
            <a:r>
              <a:rPr lang="en-US" dirty="0" smtClean="0">
                <a:solidFill>
                  <a:srgbClr val="C00000"/>
                </a:solidFill>
              </a:rPr>
              <a:t>).</a:t>
            </a:r>
            <a:endParaRPr lang="en-US" dirty="0" smtClean="0">
              <a:solidFill>
                <a:srgbClr val="C00000"/>
              </a:solidFill>
            </a:endParaRPr>
          </a:p>
          <a:p>
            <a:pPr marL="342900" indent="-342900">
              <a:buAutoNum type="arabicPeriod"/>
            </a:pPr>
            <a:r>
              <a:rPr lang="en-US" dirty="0" smtClean="0"/>
              <a:t>Choose appropriate </a:t>
            </a:r>
            <a:r>
              <a:rPr lang="en-US" dirty="0" smtClean="0">
                <a:solidFill>
                  <a:srgbClr val="C00000"/>
                </a:solidFill>
              </a:rPr>
              <a:t>water vapor transmission window </a:t>
            </a:r>
            <a:r>
              <a:rPr lang="en-US" dirty="0" smtClean="0"/>
              <a:t>for THz </a:t>
            </a:r>
            <a:r>
              <a:rPr lang="en-US" dirty="0" smtClean="0"/>
              <a:t>beams.</a:t>
            </a: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smtClean="0"/>
              <a:t>Monitor THz wave modulation initiated by the IR pump </a:t>
            </a:r>
            <a:r>
              <a:rPr lang="en-US" dirty="0" smtClean="0"/>
              <a:t>laser.</a:t>
            </a: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smtClean="0"/>
              <a:t> Establish a </a:t>
            </a:r>
            <a:r>
              <a:rPr lang="en-US" dirty="0" smtClean="0">
                <a:solidFill>
                  <a:srgbClr val="C00000"/>
                </a:solidFill>
              </a:rPr>
              <a:t>3D specificity matrix </a:t>
            </a:r>
            <a:r>
              <a:rPr lang="en-US" dirty="0" smtClean="0"/>
              <a:t>with as many points as possible – </a:t>
            </a:r>
            <a:r>
              <a:rPr lang="en-US" dirty="0" smtClean="0">
                <a:solidFill>
                  <a:srgbClr val="C00000"/>
                </a:solidFill>
              </a:rPr>
              <a:t>to increase specificity for a particular </a:t>
            </a:r>
            <a:r>
              <a:rPr lang="en-US" dirty="0" smtClean="0">
                <a:solidFill>
                  <a:srgbClr val="C00000"/>
                </a:solidFill>
              </a:rPr>
              <a:t>molecule.</a:t>
            </a:r>
            <a:endParaRPr lang="en-US" dirty="0" smtClean="0">
              <a:solidFill>
                <a:srgbClr val="C00000"/>
              </a:solidFill>
            </a:endParaRPr>
          </a:p>
          <a:p>
            <a:pPr marL="342900" indent="-342900">
              <a:buAutoNum type="arabicPeriod"/>
            </a:pPr>
            <a:r>
              <a:rPr lang="en-US" dirty="0" smtClean="0"/>
              <a:t>Separation of target signature from atmospheric clutter </a:t>
            </a:r>
            <a:r>
              <a:rPr lang="en-US" dirty="0" smtClean="0">
                <a:solidFill>
                  <a:srgbClr val="C00000"/>
                </a:solidFill>
              </a:rPr>
              <a:t>by locking on to IR pulse sequence</a:t>
            </a:r>
            <a:r>
              <a:rPr lang="en-US" dirty="0" smtClean="0"/>
              <a:t>/rep </a:t>
            </a:r>
            <a:r>
              <a:rPr lang="en-US" dirty="0" smtClean="0"/>
              <a:t>frequency.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693712" y="24384"/>
            <a:ext cx="575657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Pulsed IR Pump Laser:</a:t>
            </a:r>
          </a:p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 Spectral and Temporal Requirements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8200" y="1447800"/>
            <a:ext cx="74676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2575" indent="-282575">
              <a:buFont typeface="Arial" pitchFamily="34" charset="0"/>
              <a:buChar char="•"/>
            </a:pPr>
            <a:r>
              <a:rPr lang="en-US" sz="2000" dirty="0" smtClean="0"/>
              <a:t> At low pressures the coincidence requirement is that the laser line be within twice the Doppler width of the molecular transition       (</a:t>
            </a:r>
            <a:r>
              <a:rPr lang="en-US" sz="2000" dirty="0" err="1" smtClean="0"/>
              <a:t>i.e</a:t>
            </a:r>
            <a:r>
              <a:rPr lang="en-US" sz="2000" dirty="0" smtClean="0"/>
              <a:t> within 66MHz for CH</a:t>
            </a:r>
            <a:r>
              <a:rPr lang="en-US" sz="2000" baseline="-25000" dirty="0" smtClean="0"/>
              <a:t>3</a:t>
            </a:r>
            <a:r>
              <a:rPr lang="en-US" sz="2000" dirty="0" smtClean="0"/>
              <a:t>F)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 marL="282575" indent="-282575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C00000"/>
                </a:solidFill>
              </a:rPr>
              <a:t> Coincidence requirement at Atmospheric pressures is relaxed due to Pressure broadening  ~ 2.3 GHz </a:t>
            </a:r>
            <a:r>
              <a:rPr lang="en-US" sz="2000" dirty="0" smtClean="0">
                <a:solidFill>
                  <a:srgbClr val="C00000"/>
                </a:solidFill>
              </a:rPr>
              <a:t>line width </a:t>
            </a:r>
            <a:r>
              <a:rPr lang="en-US" sz="2000" dirty="0" smtClean="0">
                <a:solidFill>
                  <a:srgbClr val="C00000"/>
                </a:solidFill>
              </a:rPr>
              <a:t>(</a:t>
            </a:r>
            <a:r>
              <a:rPr lang="el-GR" sz="2000" dirty="0" smtClean="0">
                <a:solidFill>
                  <a:srgbClr val="C00000"/>
                </a:solidFill>
              </a:rPr>
              <a:t>Δν</a:t>
            </a:r>
            <a:r>
              <a:rPr lang="en-US" sz="2000" dirty="0" smtClean="0">
                <a:solidFill>
                  <a:srgbClr val="C00000"/>
                </a:solidFill>
              </a:rPr>
              <a:t>)                                </a:t>
            </a:r>
            <a:r>
              <a:rPr lang="en-US" sz="2000" dirty="0" smtClean="0">
                <a:solidFill>
                  <a:srgbClr val="C00000"/>
                </a:solidFill>
              </a:rPr>
              <a:t>(i.e. </a:t>
            </a:r>
            <a:r>
              <a:rPr lang="en-US" sz="2000" dirty="0" smtClean="0">
                <a:solidFill>
                  <a:srgbClr val="C00000"/>
                </a:solidFill>
              </a:rPr>
              <a:t>within 4.6 GHz ) -- more spectral coincidences are now available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 marL="282575" indent="-282575">
              <a:buFont typeface="Arial" pitchFamily="34" charset="0"/>
              <a:buChar char="•"/>
            </a:pPr>
            <a:r>
              <a:rPr lang="en-US" sz="2000" dirty="0" smtClean="0"/>
              <a:t>The pump intensity must be high enough such that Rabi frequency is comparable to the atmospheric relaxation rate (1/</a:t>
            </a:r>
            <a:r>
              <a:rPr lang="el-GR" sz="2000" dirty="0" smtClean="0"/>
              <a:t>π Δν</a:t>
            </a:r>
            <a:r>
              <a:rPr lang="en-US" sz="2000" dirty="0" smtClean="0"/>
              <a:t>)  ~ 100ps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 marL="347663" indent="-347663">
              <a:buFont typeface="Arial" pitchFamily="34" charset="0"/>
              <a:buChar char="•"/>
            </a:pPr>
            <a:r>
              <a:rPr lang="en-US" sz="2000" dirty="0" smtClean="0"/>
              <a:t> The laser temporal pulse width should at </a:t>
            </a:r>
            <a:r>
              <a:rPr lang="en-US" sz="2000" dirty="0" smtClean="0">
                <a:solidFill>
                  <a:srgbClr val="C00000"/>
                </a:solidFill>
              </a:rPr>
              <a:t>least be of the order of 100 </a:t>
            </a:r>
            <a:r>
              <a:rPr lang="en-US" sz="2000" dirty="0" err="1" smtClean="0">
                <a:solidFill>
                  <a:srgbClr val="C00000"/>
                </a:solidFill>
              </a:rPr>
              <a:t>ps</a:t>
            </a:r>
            <a:r>
              <a:rPr lang="en-US" sz="2000" dirty="0" smtClean="0"/>
              <a:t> to </a:t>
            </a:r>
            <a:r>
              <a:rPr lang="en-US" sz="2000" dirty="0" smtClean="0"/>
              <a:t>facilitate </a:t>
            </a:r>
            <a:r>
              <a:rPr lang="en-US" sz="2000" dirty="0" smtClean="0"/>
              <a:t>the movement of population of the sample molecule at atmospheric relaxation rates</a:t>
            </a:r>
          </a:p>
          <a:p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762000"/>
            <a:ext cx="6172200" cy="15134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7063" y="2438400"/>
            <a:ext cx="4185937" cy="4191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345747" y="152400"/>
            <a:ext cx="84525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Pressure Broadening – Increase in spectral coincidences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9600" y="2743200"/>
            <a:ext cx="3810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IR spectral coincidences for </a:t>
            </a:r>
            <a:r>
              <a:rPr lang="en-US" sz="2400" b="1" dirty="0" smtClean="0">
                <a:solidFill>
                  <a:srgbClr val="C00000"/>
                </a:solidFill>
              </a:rPr>
              <a:t>CH</a:t>
            </a:r>
            <a:r>
              <a:rPr lang="en-US" sz="2400" b="1" baseline="-25000" dirty="0" smtClean="0">
                <a:solidFill>
                  <a:srgbClr val="C00000"/>
                </a:solidFill>
              </a:rPr>
              <a:t>3</a:t>
            </a:r>
            <a:r>
              <a:rPr lang="en-US" sz="2400" b="1" dirty="0" smtClean="0">
                <a:solidFill>
                  <a:srgbClr val="C00000"/>
                </a:solidFill>
              </a:rPr>
              <a:t> </a:t>
            </a:r>
            <a:r>
              <a:rPr lang="en-US" sz="2400" b="1" baseline="30000" dirty="0" smtClean="0">
                <a:solidFill>
                  <a:srgbClr val="C00000"/>
                </a:solidFill>
              </a:rPr>
              <a:t>35 </a:t>
            </a:r>
            <a:r>
              <a:rPr lang="en-US" sz="2400" b="1" dirty="0" err="1" smtClean="0">
                <a:solidFill>
                  <a:srgbClr val="C00000"/>
                </a:solidFill>
              </a:rPr>
              <a:t>Cl</a:t>
            </a:r>
            <a:r>
              <a:rPr lang="en-US" sz="2400" b="1" dirty="0" smtClean="0">
                <a:solidFill>
                  <a:srgbClr val="C00000"/>
                </a:solidFill>
              </a:rPr>
              <a:t>  increases from 2 at low pressures to more than 300 at atmospheric pressures !!</a:t>
            </a:r>
            <a:endParaRPr lang="en-US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1026"/>
          <p:cNvSpPr txBox="1">
            <a:spLocks noChangeArrowheads="1"/>
          </p:cNvSpPr>
          <p:nvPr/>
        </p:nvSpPr>
        <p:spPr bwMode="auto">
          <a:xfrm>
            <a:off x="304800" y="152400"/>
            <a:ext cx="85344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dirty="0" smtClean="0">
                <a:solidFill>
                  <a:srgbClr val="C00000"/>
                </a:solidFill>
              </a:rPr>
              <a:t>Short pulse generation using Optical </a:t>
            </a:r>
            <a:r>
              <a:rPr lang="en-US" sz="2800" b="1" dirty="0">
                <a:solidFill>
                  <a:srgbClr val="C00000"/>
                </a:solidFill>
              </a:rPr>
              <a:t>Free Induction Decay (OFID)</a:t>
            </a:r>
          </a:p>
        </p:txBody>
      </p:sp>
      <p:sp>
        <p:nvSpPr>
          <p:cNvPr id="9" name="Text Box 1029"/>
          <p:cNvSpPr txBox="1">
            <a:spLocks noChangeArrowheads="1"/>
          </p:cNvSpPr>
          <p:nvPr/>
        </p:nvSpPr>
        <p:spPr bwMode="auto">
          <a:xfrm>
            <a:off x="533400" y="1192490"/>
            <a:ext cx="8382000" cy="2236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223838" algn="l"/>
                <a:tab pos="520700" algn="l"/>
              </a:tabLst>
            </a:pPr>
            <a:r>
              <a:rPr lang="en-US" dirty="0" smtClean="0"/>
              <a:t> 	-</a:t>
            </a:r>
            <a:r>
              <a:rPr lang="en-US" dirty="0"/>
              <a:t>	</a:t>
            </a:r>
            <a:r>
              <a:rPr lang="en-US" dirty="0" smtClean="0"/>
              <a:t>TEA </a:t>
            </a:r>
            <a:r>
              <a:rPr lang="en-US" dirty="0"/>
              <a:t>CO</a:t>
            </a:r>
            <a:r>
              <a:rPr lang="en-US" baseline="-20000" dirty="0"/>
              <a:t>2</a:t>
            </a:r>
            <a:r>
              <a:rPr lang="en-US" dirty="0"/>
              <a:t> laser pulse </a:t>
            </a:r>
            <a:r>
              <a:rPr lang="en-US" dirty="0" smtClean="0"/>
              <a:t>is typically 50ns wide temporally and ~ 200MHz wide 		spectrally </a:t>
            </a:r>
            <a:endParaRPr lang="en-US" dirty="0"/>
          </a:p>
          <a:p>
            <a:pPr>
              <a:spcBef>
                <a:spcPts val="400"/>
              </a:spcBef>
              <a:buFont typeface="Symbol" pitchFamily="18" charset="2"/>
              <a:buNone/>
              <a:tabLst>
                <a:tab pos="223838" algn="l"/>
                <a:tab pos="520700" algn="l"/>
              </a:tabLst>
            </a:pPr>
            <a:r>
              <a:rPr lang="en-US" dirty="0"/>
              <a:t>   	-	Truncating </a:t>
            </a:r>
            <a:r>
              <a:rPr lang="en-US" dirty="0" smtClean="0"/>
              <a:t>the pulse </a:t>
            </a:r>
            <a:r>
              <a:rPr lang="en-US" dirty="0"/>
              <a:t>using plasma </a:t>
            </a:r>
            <a:r>
              <a:rPr lang="en-US" dirty="0" smtClean="0"/>
              <a:t>shutter produces </a:t>
            </a:r>
            <a:r>
              <a:rPr lang="en-US" b="1" dirty="0" smtClean="0">
                <a:solidFill>
                  <a:srgbClr val="C00000"/>
                </a:solidFill>
              </a:rPr>
              <a:t>a sharp temporal transition </a:t>
            </a:r>
            <a:r>
              <a:rPr lang="en-US" dirty="0" smtClean="0"/>
              <a:t>as 		well as </a:t>
            </a:r>
            <a:r>
              <a:rPr lang="en-US" b="1" dirty="0">
                <a:solidFill>
                  <a:srgbClr val="C00000"/>
                </a:solidFill>
              </a:rPr>
              <a:t>widens frequency spectrum</a:t>
            </a:r>
          </a:p>
          <a:p>
            <a:pPr>
              <a:spcBef>
                <a:spcPts val="400"/>
              </a:spcBef>
              <a:buFont typeface="Symbol" pitchFamily="18" charset="2"/>
              <a:buNone/>
              <a:tabLst>
                <a:tab pos="223838" algn="l"/>
                <a:tab pos="520700" algn="l"/>
              </a:tabLst>
            </a:pPr>
            <a:r>
              <a:rPr lang="en-US" dirty="0"/>
              <a:t>	-	</a:t>
            </a:r>
            <a:r>
              <a:rPr lang="en-US" b="1" dirty="0">
                <a:solidFill>
                  <a:srgbClr val="C00000"/>
                </a:solidFill>
              </a:rPr>
              <a:t>OFID filter </a:t>
            </a:r>
            <a:r>
              <a:rPr lang="en-US" dirty="0"/>
              <a:t>(hot CO</a:t>
            </a:r>
            <a:r>
              <a:rPr lang="en-US" baseline="-20000" dirty="0"/>
              <a:t>2</a:t>
            </a:r>
            <a:r>
              <a:rPr lang="en-US" dirty="0"/>
              <a:t> gas cell) absorbs fundamental frequency </a:t>
            </a:r>
            <a:r>
              <a:rPr lang="en-US" dirty="0" smtClean="0"/>
              <a:t>only</a:t>
            </a:r>
          </a:p>
          <a:p>
            <a:pPr>
              <a:spcBef>
                <a:spcPts val="400"/>
              </a:spcBef>
              <a:buFont typeface="Symbol" pitchFamily="18" charset="2"/>
              <a:buNone/>
              <a:tabLst>
                <a:tab pos="223838" algn="l"/>
                <a:tab pos="520700" algn="l"/>
              </a:tabLst>
            </a:pPr>
            <a:r>
              <a:rPr lang="en-US" dirty="0" smtClean="0"/>
              <a:t>	-	Typical temperature of Hot cell = 400</a:t>
            </a:r>
            <a:r>
              <a:rPr lang="en-US" baseline="30000" dirty="0" smtClean="0"/>
              <a:t>o</a:t>
            </a:r>
            <a:r>
              <a:rPr lang="en-US" dirty="0" smtClean="0"/>
              <a:t>C</a:t>
            </a:r>
            <a:endParaRPr lang="en-US" dirty="0"/>
          </a:p>
          <a:p>
            <a:pPr>
              <a:spcBef>
                <a:spcPts val="400"/>
              </a:spcBef>
              <a:buFont typeface="Symbol" pitchFamily="18" charset="2"/>
              <a:buNone/>
              <a:tabLst>
                <a:tab pos="223838" algn="l"/>
                <a:tab pos="520700" algn="l"/>
              </a:tabLst>
            </a:pPr>
            <a:r>
              <a:rPr lang="en-US" dirty="0"/>
              <a:t>	</a:t>
            </a:r>
            <a:r>
              <a:rPr lang="en-US" dirty="0" smtClean="0"/>
              <a:t>-</a:t>
            </a:r>
            <a:r>
              <a:rPr lang="en-US" dirty="0"/>
              <a:t>	</a:t>
            </a:r>
            <a:r>
              <a:rPr lang="en-US" b="1" dirty="0" smtClean="0">
                <a:solidFill>
                  <a:srgbClr val="C00000"/>
                </a:solidFill>
              </a:rPr>
              <a:t>By varying </a:t>
            </a:r>
            <a:r>
              <a:rPr lang="en-US" b="1" dirty="0">
                <a:solidFill>
                  <a:srgbClr val="C00000"/>
                </a:solidFill>
              </a:rPr>
              <a:t>pressure in </a:t>
            </a:r>
            <a:r>
              <a:rPr lang="en-US" b="1" dirty="0" smtClean="0">
                <a:solidFill>
                  <a:srgbClr val="C00000"/>
                </a:solidFill>
              </a:rPr>
              <a:t>the hot cell output pulse lengths can be tuned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10" name="Picture 103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3429000"/>
            <a:ext cx="5410200" cy="28957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 Box 1031"/>
          <p:cNvSpPr txBox="1">
            <a:spLocks noChangeArrowheads="1"/>
          </p:cNvSpPr>
          <p:nvPr/>
        </p:nvSpPr>
        <p:spPr bwMode="auto">
          <a:xfrm>
            <a:off x="6858000" y="6280150"/>
            <a:ext cx="24384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/>
              <a:t>R. Kesselring, </a:t>
            </a:r>
            <a:r>
              <a:rPr lang="en-US" sz="1400" i="1" dirty="0"/>
              <a:t>et al</a:t>
            </a:r>
            <a:r>
              <a:rPr lang="en-US" sz="1400" dirty="0"/>
              <a:t>., IEEE J. Quant. Elect. </a:t>
            </a:r>
            <a:r>
              <a:rPr lang="en-US" sz="1400" b="1" dirty="0"/>
              <a:t>29</a:t>
            </a:r>
            <a:r>
              <a:rPr lang="en-US" sz="1400" dirty="0"/>
              <a:t>, 997 (1993).</a:t>
            </a:r>
          </a:p>
        </p:txBody>
      </p:sp>
      <p:sp>
        <p:nvSpPr>
          <p:cNvPr id="12" name="Rectangle 1032"/>
          <p:cNvSpPr>
            <a:spLocks noChangeArrowheads="1"/>
          </p:cNvSpPr>
          <p:nvPr/>
        </p:nvSpPr>
        <p:spPr bwMode="auto">
          <a:xfrm>
            <a:off x="3352800" y="3870325"/>
            <a:ext cx="3810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76504" y="10180"/>
            <a:ext cx="33909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Proposed Experiment</a:t>
            </a:r>
            <a:endParaRPr lang="en-US" sz="2800" b="1" dirty="0">
              <a:solidFill>
                <a:srgbClr val="C00000"/>
              </a:solidFill>
            </a:endParaRPr>
          </a:p>
        </p:txBody>
      </p:sp>
      <p:grpSp>
        <p:nvGrpSpPr>
          <p:cNvPr id="114" name="Group 113"/>
          <p:cNvGrpSpPr/>
          <p:nvPr/>
        </p:nvGrpSpPr>
        <p:grpSpPr>
          <a:xfrm>
            <a:off x="381000" y="990600"/>
            <a:ext cx="8371592" cy="5184577"/>
            <a:chOff x="304800" y="1371600"/>
            <a:chExt cx="8371592" cy="5184577"/>
          </a:xfrm>
        </p:grpSpPr>
        <p:sp>
          <p:nvSpPr>
            <p:cNvPr id="51" name="Rectangle 50"/>
            <p:cNvSpPr/>
            <p:nvPr/>
          </p:nvSpPr>
          <p:spPr>
            <a:xfrm>
              <a:off x="597408" y="2667000"/>
              <a:ext cx="1828800" cy="2286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597408" y="1371600"/>
              <a:ext cx="1828800" cy="2286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196882" y="4688112"/>
              <a:ext cx="5303520" cy="15240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5025518" y="2209800"/>
              <a:ext cx="841882" cy="12954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475489" y="1752600"/>
              <a:ext cx="45719" cy="76200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4" name="Group 53"/>
            <p:cNvGrpSpPr/>
            <p:nvPr/>
          </p:nvGrpSpPr>
          <p:grpSpPr>
            <a:xfrm>
              <a:off x="521208" y="1828800"/>
              <a:ext cx="6080760" cy="2935512"/>
              <a:chOff x="838200" y="2209800"/>
              <a:chExt cx="6080760" cy="2935512"/>
            </a:xfrm>
          </p:grpSpPr>
          <p:cxnSp>
            <p:nvCxnSpPr>
              <p:cNvPr id="9" name="Straight Connector 8"/>
              <p:cNvCxnSpPr/>
              <p:nvPr/>
            </p:nvCxnSpPr>
            <p:spPr>
              <a:xfrm>
                <a:off x="5623560" y="3886200"/>
                <a:ext cx="0" cy="381000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3489960" y="4282440"/>
                <a:ext cx="2133600" cy="0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 flipH="1">
                <a:off x="4251960" y="2209800"/>
                <a:ext cx="15240" cy="2926080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4251960" y="5145312"/>
                <a:ext cx="2667000" cy="0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flipV="1">
                <a:off x="6918960" y="3857172"/>
                <a:ext cx="0" cy="1280160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4904110" y="3608832"/>
                <a:ext cx="0" cy="685800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V="1">
                <a:off x="3489960" y="2819400"/>
                <a:ext cx="0" cy="1463040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 flipH="1" flipV="1">
                <a:off x="838200" y="2667000"/>
                <a:ext cx="2667000" cy="152400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 flipV="1">
                <a:off x="838200" y="2514600"/>
                <a:ext cx="1981200" cy="152400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838200" y="2362200"/>
                <a:ext cx="1981200" cy="152400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flipV="1">
                <a:off x="838200" y="2209800"/>
                <a:ext cx="3429000" cy="152400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7" name="Rectangle 36"/>
            <p:cNvSpPr/>
            <p:nvPr/>
          </p:nvSpPr>
          <p:spPr>
            <a:xfrm>
              <a:off x="2502408" y="2069592"/>
              <a:ext cx="45719" cy="15240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747908" y="2329752"/>
              <a:ext cx="45719" cy="152400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747908" y="1811451"/>
              <a:ext cx="45719" cy="152400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569554" y="1447800"/>
              <a:ext cx="152400" cy="13716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5" name="Straight Connector 44"/>
            <p:cNvCxnSpPr/>
            <p:nvPr/>
          </p:nvCxnSpPr>
          <p:spPr>
            <a:xfrm>
              <a:off x="445008" y="1600200"/>
              <a:ext cx="213360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449535" y="2667000"/>
              <a:ext cx="213360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Rectangle 46"/>
            <p:cNvSpPr/>
            <p:nvPr/>
          </p:nvSpPr>
          <p:spPr>
            <a:xfrm>
              <a:off x="722646" y="1524000"/>
              <a:ext cx="1600200" cy="762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718119" y="2667000"/>
              <a:ext cx="1600200" cy="762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304800" y="1447800"/>
              <a:ext cx="152400" cy="13716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3007743" y="2786742"/>
              <a:ext cx="381000" cy="7620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/>
            <p:cNvSpPr/>
            <p:nvPr/>
          </p:nvSpPr>
          <p:spPr>
            <a:xfrm>
              <a:off x="3048000" y="2962892"/>
              <a:ext cx="304800" cy="762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/>
            <p:cNvSpPr/>
            <p:nvPr/>
          </p:nvSpPr>
          <p:spPr>
            <a:xfrm>
              <a:off x="3048000" y="3320142"/>
              <a:ext cx="304800" cy="762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392168" y="2590799"/>
              <a:ext cx="381000" cy="633667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3429000" y="4468368"/>
              <a:ext cx="3581400" cy="6096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3275874" y="4307112"/>
              <a:ext cx="152400" cy="9144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6997482" y="4307112"/>
              <a:ext cx="152400" cy="9144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3873282" y="4276632"/>
              <a:ext cx="152400" cy="18288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6552157" y="4276632"/>
              <a:ext cx="152400" cy="18288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1739682" y="4464461"/>
              <a:ext cx="457200" cy="59772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7492590" y="4459512"/>
              <a:ext cx="457200" cy="59772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6337743" y="3429000"/>
              <a:ext cx="533400" cy="76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Rectangle 67"/>
            <p:cNvSpPr/>
            <p:nvPr/>
          </p:nvSpPr>
          <p:spPr>
            <a:xfrm rot="2160000">
              <a:off x="6383506" y="3581966"/>
              <a:ext cx="76200" cy="2286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6347307" y="4190337"/>
              <a:ext cx="533400" cy="762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3680307" y="4183225"/>
              <a:ext cx="533400" cy="762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3873282" y="4226149"/>
              <a:ext cx="152400" cy="45719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6556140" y="4228052"/>
              <a:ext cx="152400" cy="45719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4" name="Straight Connector 73"/>
            <p:cNvCxnSpPr/>
            <p:nvPr/>
          </p:nvCxnSpPr>
          <p:spPr>
            <a:xfrm>
              <a:off x="3770652" y="4585482"/>
              <a:ext cx="381000" cy="3810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flipV="1">
              <a:off x="6403740" y="4585482"/>
              <a:ext cx="381000" cy="3810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>
              <a:stCxn id="68" idx="2"/>
            </p:cNvCxnSpPr>
            <p:nvPr/>
          </p:nvCxnSpPr>
          <p:spPr>
            <a:xfrm flipH="1">
              <a:off x="6297168" y="3788737"/>
              <a:ext cx="57254" cy="9746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flipH="1">
              <a:off x="5161134" y="3733800"/>
              <a:ext cx="304800" cy="3048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flipH="1" flipV="1">
              <a:off x="4430268" y="3752850"/>
              <a:ext cx="304800" cy="304800"/>
            </a:xfrm>
            <a:prstGeom prst="line">
              <a:avLst/>
            </a:prstGeom>
            <a:ln w="285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flipH="1">
              <a:off x="3782568" y="3733800"/>
              <a:ext cx="304800" cy="304800"/>
            </a:xfrm>
            <a:prstGeom prst="line">
              <a:avLst/>
            </a:prstGeom>
            <a:ln w="285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flipH="1" flipV="1">
              <a:off x="3020568" y="3762375"/>
              <a:ext cx="304800" cy="3048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flipH="1" flipV="1">
              <a:off x="3020568" y="2286000"/>
              <a:ext cx="304800" cy="3048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flipH="1" flipV="1">
              <a:off x="3811143" y="1676400"/>
              <a:ext cx="304800" cy="3048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TextBox 87"/>
            <p:cNvSpPr txBox="1"/>
            <p:nvPr/>
          </p:nvSpPr>
          <p:spPr>
            <a:xfrm>
              <a:off x="4736592" y="1828800"/>
              <a:ext cx="14849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TEA CO</a:t>
              </a:r>
              <a:r>
                <a:rPr lang="en-US" baseline="-25000" dirty="0" smtClean="0"/>
                <a:t>2</a:t>
              </a:r>
              <a:r>
                <a:rPr lang="en-US" dirty="0" smtClean="0"/>
                <a:t> laser</a:t>
              </a:r>
              <a:endParaRPr lang="en-US" dirty="0"/>
            </a:p>
          </p:txBody>
        </p:sp>
        <p:sp>
          <p:nvSpPr>
            <p:cNvPr id="89" name="TextBox 88"/>
            <p:cNvSpPr txBox="1"/>
            <p:nvPr/>
          </p:nvSpPr>
          <p:spPr>
            <a:xfrm rot="16200000">
              <a:off x="3579944" y="2671414"/>
              <a:ext cx="132901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Spectrometer</a:t>
              </a:r>
              <a:endParaRPr lang="en-US" sz="1600" dirty="0"/>
            </a:p>
          </p:txBody>
        </p:sp>
        <p:sp>
          <p:nvSpPr>
            <p:cNvPr id="90" name="TextBox 89"/>
            <p:cNvSpPr txBox="1"/>
            <p:nvPr/>
          </p:nvSpPr>
          <p:spPr>
            <a:xfrm rot="16200000">
              <a:off x="2807538" y="2922531"/>
              <a:ext cx="142513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Plasma shutter</a:t>
              </a:r>
              <a:endParaRPr lang="en-US" sz="1600" dirty="0"/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852004" y="1524000"/>
              <a:ext cx="13303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CO</a:t>
              </a:r>
              <a:r>
                <a:rPr lang="en-US" baseline="-25000" dirty="0" smtClean="0"/>
                <a:t>2</a:t>
              </a:r>
              <a:r>
                <a:rPr lang="en-US" dirty="0" smtClean="0"/>
                <a:t> Hot Cell</a:t>
              </a:r>
              <a:endParaRPr lang="en-US" dirty="0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5562600" y="3581400"/>
              <a:ext cx="8382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solidFill>
                    <a:srgbClr val="C00000"/>
                  </a:solidFill>
                </a:rPr>
                <a:t>High speed IR detector</a:t>
              </a:r>
              <a:endParaRPr lang="en-US" sz="1100" dirty="0">
                <a:solidFill>
                  <a:srgbClr val="C00000"/>
                </a:solidFill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1522075" y="4038600"/>
              <a:ext cx="9803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C00000"/>
                  </a:solidFill>
                </a:rPr>
                <a:t>THz source</a:t>
              </a:r>
              <a:endParaRPr lang="en-US" sz="1400" dirty="0">
                <a:solidFill>
                  <a:srgbClr val="C00000"/>
                </a:solidFill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6934200" y="3919728"/>
              <a:ext cx="17421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C00000"/>
                  </a:solidFill>
                </a:rPr>
                <a:t>THz Heterodyne </a:t>
              </a:r>
              <a:r>
                <a:rPr lang="en-US" sz="1400" dirty="0" err="1" smtClean="0">
                  <a:solidFill>
                    <a:srgbClr val="C00000"/>
                  </a:solidFill>
                </a:rPr>
                <a:t>Reciever</a:t>
              </a:r>
              <a:endParaRPr lang="en-US" sz="1400" dirty="0">
                <a:solidFill>
                  <a:srgbClr val="C00000"/>
                </a:solidFill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4673122" y="4367784"/>
              <a:ext cx="12474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Sample cell</a:t>
              </a:r>
              <a:endParaRPr lang="en-US" dirty="0"/>
            </a:p>
          </p:txBody>
        </p:sp>
        <p:sp>
          <p:nvSpPr>
            <p:cNvPr id="96" name="Rectangle 95"/>
            <p:cNvSpPr/>
            <p:nvPr/>
          </p:nvSpPr>
          <p:spPr>
            <a:xfrm>
              <a:off x="4203192" y="5638800"/>
              <a:ext cx="1828800" cy="9144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8" name="Straight Connector 97"/>
            <p:cNvCxnSpPr/>
            <p:nvPr/>
          </p:nvCxnSpPr>
          <p:spPr>
            <a:xfrm>
              <a:off x="6309970" y="3886200"/>
              <a:ext cx="2194560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>
              <a:off x="8519160" y="3886200"/>
              <a:ext cx="0" cy="236220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>
              <a:off x="6044184" y="6248400"/>
              <a:ext cx="2468880" cy="0"/>
            </a:xfrm>
            <a:prstGeom prst="line">
              <a:avLst/>
            </a:prstGeom>
            <a:ln>
              <a:solidFill>
                <a:srgbClr val="00B05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>
              <a:off x="7699248" y="5053584"/>
              <a:ext cx="0" cy="91440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>
              <a:off x="6041136" y="5967984"/>
              <a:ext cx="1645920" cy="0"/>
            </a:xfrm>
            <a:prstGeom prst="line">
              <a:avLst/>
            </a:prstGeom>
            <a:ln>
              <a:solidFill>
                <a:srgbClr val="00B05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TextBox 107"/>
            <p:cNvSpPr txBox="1"/>
            <p:nvPr/>
          </p:nvSpPr>
          <p:spPr>
            <a:xfrm>
              <a:off x="4343400" y="5629870"/>
              <a:ext cx="16764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6 GHz , 40 GS/s Digitizing Oscilloscope </a:t>
              </a:r>
              <a:endParaRPr lang="en-US" dirty="0"/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2496434" y="5867400"/>
              <a:ext cx="16945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Data acquisition</a:t>
              </a:r>
              <a:endParaRPr lang="en-US" dirty="0"/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6233481" y="5562600"/>
              <a:ext cx="8531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C00000"/>
                  </a:solidFill>
                </a:rPr>
                <a:t>DR signal</a:t>
              </a:r>
              <a:endParaRPr lang="en-US" sz="1400" dirty="0">
                <a:solidFill>
                  <a:srgbClr val="C00000"/>
                </a:solidFill>
              </a:endParaRP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6333406" y="6248400"/>
              <a:ext cx="68826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C00000"/>
                  </a:solidFill>
                </a:rPr>
                <a:t>Trigger</a:t>
              </a:r>
              <a:endParaRPr lang="en-US" sz="1400" dirty="0">
                <a:solidFill>
                  <a:srgbClr val="C00000"/>
                </a:solidFill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5105401" y="2362200"/>
              <a:ext cx="762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0070C0"/>
                  </a:solidFill>
                </a:rPr>
                <a:t>50ns 30 Hz</a:t>
              </a:r>
            </a:p>
            <a:p>
              <a:pPr algn="ctr"/>
              <a:r>
                <a:rPr lang="en-US" sz="1600" dirty="0" smtClean="0">
                  <a:solidFill>
                    <a:srgbClr val="0070C0"/>
                  </a:solidFill>
                </a:rPr>
                <a:t>0.15 J</a:t>
              </a:r>
              <a:endParaRPr lang="en-US" sz="1600" dirty="0">
                <a:solidFill>
                  <a:srgbClr val="0070C0"/>
                </a:solidFill>
              </a:endParaRPr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2758359" y="1459468"/>
              <a:ext cx="9144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~ 100ps</a:t>
              </a:r>
              <a:endParaRPr lang="en-US" dirty="0">
                <a:solidFill>
                  <a:srgbClr val="0070C0"/>
                </a:solidFill>
              </a:endParaRPr>
            </a:p>
          </p:txBody>
        </p:sp>
      </p:grpSp>
      <p:sp>
        <p:nvSpPr>
          <p:cNvPr id="115" name="TextBox 114"/>
          <p:cNvSpPr txBox="1"/>
          <p:nvPr/>
        </p:nvSpPr>
        <p:spPr>
          <a:xfrm>
            <a:off x="1219200" y="1941052"/>
            <a:ext cx="643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OFID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 l="3292" t="4525" r="4538" b="4965"/>
          <a:stretch>
            <a:fillRect/>
          </a:stretch>
        </p:blipFill>
        <p:spPr bwMode="auto">
          <a:xfrm>
            <a:off x="4114800" y="966942"/>
            <a:ext cx="2133600" cy="152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 l="6452" r="3226" b="53278"/>
          <a:stretch>
            <a:fillRect/>
          </a:stretch>
        </p:blipFill>
        <p:spPr bwMode="auto">
          <a:xfrm>
            <a:off x="6629400" y="954686"/>
            <a:ext cx="2209800" cy="1548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3765892" y="2678668"/>
            <a:ext cx="2594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Partially self-</a:t>
            </a:r>
            <a:r>
              <a:rPr lang="en-US" b="1" dirty="0" err="1" smtClean="0">
                <a:solidFill>
                  <a:srgbClr val="0070C0"/>
                </a:solidFill>
              </a:rPr>
              <a:t>modelocked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48967" y="2678668"/>
            <a:ext cx="2732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Complete self-</a:t>
            </a:r>
            <a:r>
              <a:rPr lang="en-US" b="1" dirty="0" err="1" smtClean="0">
                <a:solidFill>
                  <a:srgbClr val="0070C0"/>
                </a:solidFill>
              </a:rPr>
              <a:t>modelocked</a:t>
            </a:r>
            <a:endParaRPr lang="en-US" b="1" dirty="0">
              <a:solidFill>
                <a:srgbClr val="0070C0"/>
              </a:solidFill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/>
          <a:srcRect l="6122"/>
          <a:stretch>
            <a:fillRect/>
          </a:stretch>
        </p:blipFill>
        <p:spPr bwMode="auto">
          <a:xfrm>
            <a:off x="228600" y="1066800"/>
            <a:ext cx="3505200" cy="14908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/>
          <a:srcRect l="4476" r="11979"/>
          <a:stretch>
            <a:fillRect/>
          </a:stretch>
        </p:blipFill>
        <p:spPr bwMode="auto">
          <a:xfrm>
            <a:off x="228600" y="3429000"/>
            <a:ext cx="4267200" cy="17494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/>
          <a:srcRect t="4396" r="20000"/>
          <a:stretch>
            <a:fillRect/>
          </a:stretch>
        </p:blipFill>
        <p:spPr bwMode="auto">
          <a:xfrm>
            <a:off x="5257800" y="3352800"/>
            <a:ext cx="2590800" cy="23978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1932912" y="76200"/>
            <a:ext cx="52781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CO</a:t>
            </a:r>
            <a:r>
              <a:rPr lang="en-US" sz="2800" b="1" baseline="-25000" dirty="0" smtClean="0">
                <a:solidFill>
                  <a:srgbClr val="C00000"/>
                </a:solidFill>
              </a:rPr>
              <a:t>2</a:t>
            </a:r>
            <a:r>
              <a:rPr lang="en-US" sz="2800" b="1" dirty="0" smtClean="0">
                <a:solidFill>
                  <a:srgbClr val="C00000"/>
                </a:solidFill>
              </a:rPr>
              <a:t> TEA laser pulse characteristics</a:t>
            </a:r>
            <a:endParaRPr lang="en-US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4827</TotalTime>
  <Words>667</Words>
  <Application>Microsoft Office PowerPoint</Application>
  <PresentationFormat>On-screen Show (4:3)</PresentationFormat>
  <Paragraphs>105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IR/THz Double Resonance Spectroscopy in the Pressure Broadened Regime:                            A Path Towards Atmospheric Gas Sensing</vt:lpstr>
      <vt:lpstr>Slide 2</vt:lpstr>
      <vt:lpstr>Slide 3</vt:lpstr>
      <vt:lpstr>IR/THzDouble Resonance: Strategy for Atmospheric Remote sensing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>Oklahoma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Sree Harsha Srikantaiah</dc:creator>
  <cp:lastModifiedBy>sreeharsha</cp:lastModifiedBy>
  <cp:revision>434</cp:revision>
  <dcterms:created xsi:type="dcterms:W3CDTF">2013-06-13T14:21:40Z</dcterms:created>
  <dcterms:modified xsi:type="dcterms:W3CDTF">2013-06-18T01:29:35Z</dcterms:modified>
</cp:coreProperties>
</file>