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  <p:sldMasterId id="2147483660" r:id="rId2"/>
  </p:sldMasterIdLst>
  <p:notesMasterIdLst>
    <p:notesMasterId r:id="rId13"/>
  </p:notesMasterIdLst>
  <p:sldIdLst>
    <p:sldId id="256" r:id="rId3"/>
    <p:sldId id="270" r:id="rId4"/>
    <p:sldId id="278" r:id="rId5"/>
    <p:sldId id="271" r:id="rId6"/>
    <p:sldId id="272" r:id="rId7"/>
    <p:sldId id="273" r:id="rId8"/>
    <p:sldId id="274" r:id="rId9"/>
    <p:sldId id="276" r:id="rId10"/>
    <p:sldId id="277" r:id="rId11"/>
    <p:sldId id="279" r:id="rId12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16365"/>
    <a:srgbClr val="FFFF00"/>
    <a:srgbClr val="FF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37" autoAdjust="0"/>
    <p:restoredTop sz="94660"/>
  </p:normalViewPr>
  <p:slideViewPr>
    <p:cSldViewPr snapToObjects="1">
      <p:cViewPr>
        <p:scale>
          <a:sx n="80" d="100"/>
          <a:sy n="80" d="100"/>
        </p:scale>
        <p:origin x="-1699" y="-1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FB30CD1-2FAD-4E18-A866-403C55FDB096}" type="datetimeFigureOut">
              <a:rPr lang="en-GB"/>
              <a:pPr>
                <a:defRPr/>
              </a:pPr>
              <a:t>18/06/2013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D47E79D-28FE-47AE-AC54-2F91F09BD7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0571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16365"/>
                </a:solidFill>
                <a:latin typeface="Bliss Pro"/>
                <a:cs typeface="Bliss Pro"/>
              </a:defRPr>
            </a:lvl1pPr>
          </a:lstStyle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16365"/>
                </a:solidFill>
                <a:latin typeface="Bliss Pro"/>
                <a:cs typeface="Bliss Pro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954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B3E1F-AC44-41A1-968A-B455F6CE4979}" type="datetimeFigureOut">
              <a:rPr lang="en-US"/>
              <a:pPr>
                <a:defRPr/>
              </a:pPr>
              <a:t>6/18/2013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16990-F9B9-4AE6-B43E-35224DE0B8EC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943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09DFB-87FD-4650-BCD2-D37028B12EB6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90DA5-EC03-4F9C-8CB0-30F9B249FF69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938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0"/>
            <a:ext cx="2057400" cy="5211763"/>
          </a:xfrm>
        </p:spPr>
        <p:txBody>
          <a:bodyPr vert="eaVert"/>
          <a:lstStyle/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6019800" cy="5211763"/>
          </a:xfrm>
        </p:spPr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A78F8-243C-4508-B23B-290ACF114297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4922C-BFF6-480C-A87E-742DF60AC189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483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61636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576F9-7BA9-45E8-B26D-6C524CC3F952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2B830-10FA-41FD-B874-59676816676F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46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7AC5D-FBD3-4B0D-BD72-B531C2661642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1DD3C-AFF6-4553-A9E7-50ECF3A88B1A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996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CBB8F-0452-4207-B2E1-085A4E28C540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3C912-DBA1-49D9-9DEA-C8E16CEB49B7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174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8BACE-BCD9-43CB-8B18-8FC9DF9FF16B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2624D-F313-43CD-B571-24A883A617CA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2286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F6FB3-4817-4ABC-B934-049F54CAD7A2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C44AC-55C0-47AD-A6DA-53EFCCA3FE8A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675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45FC6-C11C-4A9E-80BB-E150C64123AC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A30D0-41F1-449E-B05E-22C702A92D57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965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D6582-43ED-4035-AFA6-D187A961A06F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47075-1C24-4C27-92DC-8009FEACB2D6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62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4075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854075"/>
            <a:ext cx="5111750" cy="52720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16126"/>
            <a:ext cx="3008313" cy="41100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CAB08-4992-4401-8488-C891E10F6C62}" type="datetimeFigureOut">
              <a:rPr lang="en-US"/>
              <a:pPr>
                <a:defRPr/>
              </a:pPr>
              <a:t>6/18/2013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4CCEA-09D8-43F2-8B12-C6DE32677ACB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808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iit-logo-2.0-grey-itune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234950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2700338" y="274638"/>
            <a:ext cx="5184775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title style</a:t>
            </a:r>
            <a:endParaRPr lang="en-GB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GB" smtClean="0"/>
          </a:p>
        </p:txBody>
      </p:sp>
      <p:sp>
        <p:nvSpPr>
          <p:cNvPr id="8" name="Rectangle 7"/>
          <p:cNvSpPr/>
          <p:nvPr userDrawn="1"/>
        </p:nvSpPr>
        <p:spPr>
          <a:xfrm>
            <a:off x="0" y="6553200"/>
            <a:ext cx="9144000" cy="168275"/>
          </a:xfrm>
          <a:prstGeom prst="rect">
            <a:avLst/>
          </a:prstGeom>
          <a:solidFill>
            <a:srgbClr val="61636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D475C0B-2F57-454E-B1A3-33D45532EA52}" type="datetimeFigureOut">
              <a:rPr lang="en-GB"/>
              <a:pPr>
                <a:defRPr/>
              </a:pPr>
              <a:t>18/06/2013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73B70B3-CDF6-4CAA-8D9F-A8800B84C4D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2056" name="Picture 9" descr="C:\Documents and Settings\Pask\Desktop\NEST 313 rgb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6050"/>
            <a:ext cx="12954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55575"/>
            <a:ext cx="712787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988" y="114300"/>
            <a:ext cx="130810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16365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616365"/>
          </a:solidFill>
          <a:latin typeface="Bliss Pro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616365"/>
          </a:solidFill>
          <a:latin typeface="Bliss Pro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616365"/>
          </a:solidFill>
          <a:latin typeface="Bliss Pro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616365"/>
          </a:solidFill>
          <a:latin typeface="Bliss Pro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rgbClr val="616365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616365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616365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616365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616365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32.png"/><Relationship Id="rId3" Type="http://schemas.openxmlformats.org/officeDocument/2006/relationships/image" Target="../media/image24.jpg"/><Relationship Id="rId7" Type="http://schemas.openxmlformats.org/officeDocument/2006/relationships/image" Target="../media/image28.pn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png"/><Relationship Id="rId11" Type="http://schemas.openxmlformats.org/officeDocument/2006/relationships/image" Target="../media/image30.png"/><Relationship Id="rId5" Type="http://schemas.openxmlformats.org/officeDocument/2006/relationships/image" Target="../media/image26.png"/><Relationship Id="rId10" Type="http://schemas.openxmlformats.org/officeDocument/2006/relationships/image" Target="../media/image29.jpeg"/><Relationship Id="rId4" Type="http://schemas.openxmlformats.org/officeDocument/2006/relationships/image" Target="../media/image25.png"/><Relationship Id="rId9" Type="http://schemas.openxmlformats.org/officeDocument/2006/relationships/image" Target="../media/image23.emf"/><Relationship Id="rId1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4"/>
          <p:cNvSpPr>
            <a:spLocks noGrp="1"/>
          </p:cNvSpPr>
          <p:nvPr>
            <p:ph type="ctrTitle"/>
          </p:nvPr>
        </p:nvSpPr>
        <p:spPr>
          <a:xfrm>
            <a:off x="858292" y="1628800"/>
            <a:ext cx="7772400" cy="1470025"/>
          </a:xfrm>
        </p:spPr>
        <p:txBody>
          <a:bodyPr/>
          <a:lstStyle/>
          <a:p>
            <a:pPr eaLnBrk="1" hangingPunct="1"/>
            <a:r>
              <a:rPr lang="en-GB" sz="2400" dirty="0"/>
              <a:t>TOWARD COMPUTATIONAL SPECTROSCOPY STUDIES FOR </a:t>
            </a:r>
            <a:r>
              <a:rPr lang="en-GB" sz="2400" dirty="0" smtClean="0"/>
              <a:t>LARGE MOLECULAR SYSTEMS</a:t>
            </a:r>
            <a:br>
              <a:rPr lang="en-GB" sz="2400" dirty="0" smtClean="0"/>
            </a:br>
            <a:endParaRPr lang="it-IT" sz="2400" dirty="0" smtClean="0"/>
          </a:p>
        </p:txBody>
      </p:sp>
      <p:sp>
        <p:nvSpPr>
          <p:cNvPr id="14339" name="Subtitle 15"/>
          <p:cNvSpPr>
            <a:spLocks noGrp="1"/>
          </p:cNvSpPr>
          <p:nvPr>
            <p:ph type="subTitle" idx="1"/>
          </p:nvPr>
        </p:nvSpPr>
        <p:spPr>
          <a:xfrm>
            <a:off x="1476375" y="3033713"/>
            <a:ext cx="6400800" cy="479425"/>
          </a:xfrm>
        </p:spPr>
        <p:txBody>
          <a:bodyPr/>
          <a:lstStyle/>
          <a:p>
            <a:pPr eaLnBrk="1" hangingPunct="1"/>
            <a:r>
              <a:rPr lang="it-IT" sz="2000" u="sng" smtClean="0"/>
              <a:t>Malgorzata Biczysko</a:t>
            </a:r>
            <a:r>
              <a:rPr lang="it-IT" sz="2000" smtClean="0"/>
              <a:t>, Julien Bloino, Vincenzo Barone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4543425"/>
            <a:ext cx="3357563" cy="17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urved Down Arrow 5"/>
          <p:cNvSpPr/>
          <p:nvPr/>
        </p:nvSpPr>
        <p:spPr>
          <a:xfrm rot="21205845">
            <a:off x="206490" y="4234140"/>
            <a:ext cx="1961858" cy="1058179"/>
          </a:xfrm>
          <a:prstGeom prst="curvedDownArrow">
            <a:avLst/>
          </a:prstGeom>
          <a:gradFill flip="none" rotWithShape="1">
            <a:gsLst>
              <a:gs pos="23000">
                <a:srgbClr val="FFF200">
                  <a:alpha val="48000"/>
                </a:srgbClr>
              </a:gs>
              <a:gs pos="63000">
                <a:srgbClr val="0000FF">
                  <a:alpha val="71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91680" y="5215273"/>
            <a:ext cx="1773498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dirty="0">
                <a:ln>
                  <a:solidFill>
                    <a:srgbClr val="0000FF"/>
                  </a:solidFill>
                </a:ln>
                <a:gradFill>
                  <a:gsLst>
                    <a:gs pos="44000">
                      <a:srgbClr val="FFF200">
                        <a:alpha val="48000"/>
                      </a:srgbClr>
                    </a:gs>
                    <a:gs pos="21000">
                      <a:srgbClr val="0000FF"/>
                    </a:gs>
                    <a:gs pos="64000">
                      <a:srgbClr val="FF7900"/>
                    </a:gs>
                    <a:gs pos="88000">
                      <a:srgbClr val="FF0000"/>
                    </a:gs>
                  </a:gsLst>
                  <a:lin ang="0" scaled="1"/>
                </a:gradFill>
              </a:rPr>
              <a:t>vis-à-vis</a:t>
            </a:r>
          </a:p>
        </p:txBody>
      </p:sp>
      <p:pic>
        <p:nvPicPr>
          <p:cNvPr id="1434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575" y="4505325"/>
            <a:ext cx="2384425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Isosceles Triangle 8"/>
          <p:cNvSpPr/>
          <p:nvPr/>
        </p:nvSpPr>
        <p:spPr>
          <a:xfrm rot="452581">
            <a:off x="5637525" y="4522094"/>
            <a:ext cx="1623185" cy="2248132"/>
          </a:xfrm>
          <a:prstGeom prst="triangle">
            <a:avLst/>
          </a:prstGeom>
          <a:gradFill>
            <a:gsLst>
              <a:gs pos="0">
                <a:srgbClr val="00B050"/>
              </a:gs>
              <a:gs pos="58000">
                <a:srgbClr val="FFC000"/>
              </a:gs>
              <a:gs pos="75000">
                <a:srgbClr val="FFFF00"/>
              </a:gs>
              <a:gs pos="100000">
                <a:srgbClr val="DB361B"/>
              </a:gs>
            </a:gsLst>
            <a:lin ang="5400000" scaled="0"/>
          </a:gradFill>
          <a:ln>
            <a:noFill/>
          </a:ln>
          <a:effectLst>
            <a:glow rad="127000">
              <a:srgbClr val="FF0909"/>
            </a:glow>
            <a:reflection blurRad="6350" stA="52000" endA="300" endPos="35000" dir="5400000" sy="-100000" algn="bl" rotWithShape="0"/>
            <a:softEdge rad="635000"/>
          </a:effectLst>
          <a:scene3d>
            <a:camera prst="isometricOffAxis2Top">
              <a:rot lat="20258921" lon="4578007" rev="17361219"/>
            </a:camera>
            <a:lightRig rig="sunset" dir="t"/>
          </a:scene3d>
          <a:sp3d contourW="12700" prstMaterial="powder">
            <a:bevelT/>
            <a:contourClr>
              <a:srgbClr val="DB361B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14347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4516438"/>
            <a:ext cx="1036637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516688" y="4221163"/>
            <a:ext cx="647700" cy="531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175" y="3861048"/>
            <a:ext cx="3536179" cy="302505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5" name="Rectangle 4"/>
          <p:cNvSpPr/>
          <p:nvPr/>
        </p:nvSpPr>
        <p:spPr>
          <a:xfrm>
            <a:off x="4929806" y="188640"/>
            <a:ext cx="302198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http://dreams.sns.it</a:t>
            </a:r>
            <a:endParaRPr lang="en-US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17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149080"/>
            <a:ext cx="1124318" cy="11243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Acknowledgements</a:t>
            </a:r>
            <a:endParaRPr lang="en-GB" dirty="0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853426" y="1387019"/>
            <a:ext cx="826761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600" b="1" dirty="0" smtClean="0">
                <a:solidFill>
                  <a:srgbClr val="0070C0"/>
                </a:solidFill>
                <a:cs typeface="Arial" pitchFamily="34" charset="0"/>
              </a:rPr>
              <a:t>V. </a:t>
            </a:r>
            <a:r>
              <a:rPr lang="en-US" sz="1600" b="1" dirty="0" err="1" smtClean="0">
                <a:solidFill>
                  <a:srgbClr val="0070C0"/>
                </a:solidFill>
                <a:cs typeface="Arial" pitchFamily="34" charset="0"/>
              </a:rPr>
              <a:t>Barone</a:t>
            </a:r>
            <a:r>
              <a:rPr lang="en-US" sz="1600" b="1" dirty="0" smtClean="0">
                <a:solidFill>
                  <a:srgbClr val="002060"/>
                </a:solidFill>
                <a:cs typeface="Arial" pitchFamily="34" charset="0"/>
              </a:rPr>
              <a:t>,            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C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Cappelli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, I.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Carnimeo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, L.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Carta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, 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F.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Egidi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, D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Licari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,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M.Piccardo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rgbClr val="002060"/>
                </a:solidFill>
                <a:cs typeface="Arial" pitchFamily="34" charset="0"/>
              </a:rPr>
              <a:t>(SNS)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600" b="1" dirty="0" smtClean="0">
                <a:solidFill>
                  <a:srgbClr val="0070C0"/>
                </a:solidFill>
                <a:cs typeface="Arial" pitchFamily="34" charset="0"/>
              </a:rPr>
              <a:t>J. </a:t>
            </a:r>
            <a:r>
              <a:rPr lang="en-US" sz="1600" b="1" dirty="0" err="1" smtClean="0">
                <a:solidFill>
                  <a:srgbClr val="0070C0"/>
                </a:solidFill>
                <a:cs typeface="Arial" pitchFamily="34" charset="0"/>
              </a:rPr>
              <a:t>Bloino</a:t>
            </a:r>
            <a:r>
              <a:rPr lang="en-US" sz="1600" b="1" dirty="0" smtClean="0">
                <a:solidFill>
                  <a:srgbClr val="0070C0"/>
                </a:solidFill>
                <a:cs typeface="Arial" pitchFamily="34" charset="0"/>
              </a:rPr>
              <a:t>. 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F. Santoro, G.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Prampolini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,  A.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Ferretti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,  S.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Monti</a:t>
            </a:r>
            <a:r>
              <a:rPr lang="en-US" sz="1600" b="1" dirty="0" smtClean="0">
                <a:solidFill>
                  <a:srgbClr val="002060"/>
                </a:solidFill>
                <a:cs typeface="Arial" pitchFamily="34" charset="0"/>
              </a:rPr>
              <a:t>  (CNR)  </a:t>
            </a:r>
          </a:p>
          <a:p>
            <a:pPr marL="400050" indent="-400050">
              <a:lnSpc>
                <a:spcPct val="150000"/>
              </a:lnSpc>
              <a:spcAft>
                <a:spcPts val="600"/>
              </a:spcAft>
              <a:buAutoNum type="romanUcPeriod"/>
            </a:pP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Cacelli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rgbClr val="002060"/>
                </a:solidFill>
                <a:cs typeface="Arial" pitchFamily="34" charset="0"/>
              </a:rPr>
              <a:t>(</a:t>
            </a:r>
            <a:r>
              <a:rPr lang="en-US" sz="1600" b="1" dirty="0" err="1" smtClean="0">
                <a:solidFill>
                  <a:srgbClr val="002060"/>
                </a:solidFill>
                <a:cs typeface="Arial" pitchFamily="34" charset="0"/>
              </a:rPr>
              <a:t>UniPi</a:t>
            </a:r>
            <a:r>
              <a:rPr lang="en-US" sz="1600" b="1" dirty="0" smtClean="0">
                <a:solidFill>
                  <a:srgbClr val="002060"/>
                </a:solidFill>
                <a:cs typeface="Arial" pitchFamily="34" charset="0"/>
              </a:rPr>
              <a:t>)</a:t>
            </a:r>
          </a:p>
          <a:p>
            <a:pPr marL="400050" indent="-400050">
              <a:lnSpc>
                <a:spcPct val="150000"/>
              </a:lnSpc>
              <a:spcAft>
                <a:spcPts val="600"/>
              </a:spcAft>
              <a:buAutoNum type="romanUcPeriod"/>
            </a:pPr>
            <a:endParaRPr lang="en-US" sz="1600" b="1" dirty="0">
              <a:solidFill>
                <a:srgbClr val="002060"/>
              </a:solidFill>
              <a:cs typeface="Arial" pitchFamily="34" charset="0"/>
            </a:endParaRPr>
          </a:p>
          <a:p>
            <a:pPr marL="400050" indent="-400050">
              <a:lnSpc>
                <a:spcPct val="150000"/>
              </a:lnSpc>
              <a:spcAft>
                <a:spcPts val="600"/>
              </a:spcAft>
              <a:buAutoNum type="romanUcPeriod"/>
            </a:pPr>
            <a:endParaRPr lang="en-US" sz="16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marL="400050" indent="-400050">
              <a:lnSpc>
                <a:spcPct val="150000"/>
              </a:lnSpc>
              <a:spcAft>
                <a:spcPts val="600"/>
              </a:spcAft>
              <a:buAutoNum type="romanUcPeriod"/>
            </a:pPr>
            <a:endParaRPr lang="en-US" sz="16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marL="400050" indent="-400050">
              <a:lnSpc>
                <a:spcPct val="150000"/>
              </a:lnSpc>
              <a:spcAft>
                <a:spcPts val="600"/>
              </a:spcAft>
              <a:buAutoNum type="romanUcPeriod"/>
            </a:pPr>
            <a:endParaRPr lang="en-US" sz="1600" b="1" dirty="0">
              <a:solidFill>
                <a:srgbClr val="002060"/>
              </a:solidFill>
              <a:cs typeface="Arial" pitchFamily="34" charset="0"/>
            </a:endParaRPr>
          </a:p>
          <a:p>
            <a:pPr marL="400050" indent="-400050">
              <a:lnSpc>
                <a:spcPct val="150000"/>
              </a:lnSpc>
              <a:spcAft>
                <a:spcPts val="600"/>
              </a:spcAft>
              <a:buAutoNum type="romanUcPeriod"/>
            </a:pPr>
            <a:endParaRPr lang="en-US" sz="16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600" b="1" dirty="0" smtClean="0">
                <a:solidFill>
                  <a:srgbClr val="0070C0"/>
                </a:solidFill>
                <a:cs typeface="Arial" pitchFamily="34" charset="0"/>
              </a:rPr>
              <a:t>C.  </a:t>
            </a:r>
            <a:r>
              <a:rPr lang="en-US" sz="1600" b="1" dirty="0" err="1" smtClean="0">
                <a:solidFill>
                  <a:srgbClr val="0070C0"/>
                </a:solidFill>
                <a:cs typeface="Arial" pitchFamily="34" charset="0"/>
              </a:rPr>
              <a:t>Puzzarini</a:t>
            </a:r>
            <a:r>
              <a:rPr lang="en-US" sz="1600" b="1" dirty="0" smtClean="0">
                <a:solidFill>
                  <a:srgbClr val="0070C0"/>
                </a:solidFill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rgbClr val="002060"/>
                </a:solidFill>
                <a:cs typeface="Arial" pitchFamily="34" charset="0"/>
              </a:rPr>
              <a:t>(</a:t>
            </a:r>
            <a:r>
              <a:rPr lang="en-US" sz="1600" b="1" dirty="0" err="1" smtClean="0">
                <a:solidFill>
                  <a:srgbClr val="002060"/>
                </a:solidFill>
                <a:cs typeface="Arial" pitchFamily="34" charset="0"/>
              </a:rPr>
              <a:t>UniBo</a:t>
            </a:r>
            <a:r>
              <a:rPr lang="en-US" sz="1600" b="1" dirty="0" smtClean="0">
                <a:solidFill>
                  <a:srgbClr val="002060"/>
                </a:solidFill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O.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Crescenzi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rgbClr val="002060"/>
                </a:solidFill>
                <a:cs typeface="Arial" pitchFamily="34" charset="0"/>
              </a:rPr>
              <a:t>(</a:t>
            </a:r>
            <a:r>
              <a:rPr lang="en-US" sz="1600" b="1" dirty="0" err="1" smtClean="0">
                <a:solidFill>
                  <a:srgbClr val="002060"/>
                </a:solidFill>
                <a:cs typeface="Arial" pitchFamily="34" charset="0"/>
              </a:rPr>
              <a:t>UniNa</a:t>
            </a:r>
            <a:r>
              <a:rPr lang="en-US" sz="1600" b="1" dirty="0" smtClean="0">
                <a:solidFill>
                  <a:srgbClr val="002060"/>
                </a:solidFill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M.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Becuccci</a:t>
            </a:r>
            <a:r>
              <a:rPr lang="en-US" sz="1600" dirty="0">
                <a:solidFill>
                  <a:srgbClr val="002060"/>
                </a:solidFill>
                <a:cs typeface="Arial" pitchFamily="34" charset="0"/>
              </a:rPr>
              <a:t>, 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G. </a:t>
            </a:r>
            <a:r>
              <a:rPr lang="en-US" sz="1600" dirty="0" err="1" smtClean="0">
                <a:solidFill>
                  <a:srgbClr val="002060"/>
                </a:solidFill>
                <a:cs typeface="Arial" pitchFamily="34" charset="0"/>
              </a:rPr>
              <a:t>Pietraperzia</a:t>
            </a:r>
            <a:r>
              <a:rPr lang="en-US" sz="1600" dirty="0" smtClean="0">
                <a:solidFill>
                  <a:srgbClr val="002060"/>
                </a:solidFill>
                <a:cs typeface="Arial" pitchFamily="34" charset="0"/>
              </a:rPr>
              <a:t>, </a:t>
            </a:r>
            <a:r>
              <a:rPr lang="it-IT" sz="1600" dirty="0" smtClean="0">
                <a:solidFill>
                  <a:srgbClr val="002060"/>
                </a:solidFill>
                <a:cs typeface="Arial" pitchFamily="34" charset="0"/>
              </a:rPr>
              <a:t>M. Pasquini</a:t>
            </a:r>
            <a:r>
              <a:rPr lang="it-IT" sz="1600" dirty="0">
                <a:solidFill>
                  <a:srgbClr val="002060"/>
                </a:solidFill>
                <a:cs typeface="Arial" pitchFamily="34" charset="0"/>
              </a:rPr>
              <a:t>, </a:t>
            </a:r>
            <a:r>
              <a:rPr lang="it-IT" sz="1600" dirty="0" smtClean="0">
                <a:solidFill>
                  <a:srgbClr val="002060"/>
                </a:solidFill>
                <a:cs typeface="Arial" pitchFamily="34" charset="0"/>
              </a:rPr>
              <a:t>G. </a:t>
            </a:r>
            <a:r>
              <a:rPr lang="it-IT" sz="1600" dirty="0">
                <a:solidFill>
                  <a:srgbClr val="002060"/>
                </a:solidFill>
                <a:cs typeface="Arial" pitchFamily="34" charset="0"/>
              </a:rPr>
              <a:t>Piani, </a:t>
            </a:r>
            <a:r>
              <a:rPr lang="it-IT" sz="1600" dirty="0" smtClean="0">
                <a:solidFill>
                  <a:srgbClr val="002060"/>
                </a:solidFill>
                <a:cs typeface="Arial" pitchFamily="34" charset="0"/>
              </a:rPr>
              <a:t>F. Mazzoni</a:t>
            </a:r>
            <a:r>
              <a:rPr lang="it-IT" sz="1600" dirty="0">
                <a:solidFill>
                  <a:srgbClr val="002060"/>
                </a:solidFill>
                <a:cs typeface="Arial" pitchFamily="34" charset="0"/>
              </a:rPr>
              <a:t>, N. </a:t>
            </a:r>
            <a:r>
              <a:rPr lang="it-IT" sz="1600" dirty="0" smtClean="0">
                <a:solidFill>
                  <a:srgbClr val="002060"/>
                </a:solidFill>
                <a:cs typeface="Arial" pitchFamily="34" charset="0"/>
              </a:rPr>
              <a:t>Schiccheri </a:t>
            </a:r>
            <a:r>
              <a:rPr lang="it-IT" sz="1600" b="1" dirty="0" smtClean="0">
                <a:solidFill>
                  <a:srgbClr val="002060"/>
                </a:solidFill>
                <a:cs typeface="Arial" pitchFamily="34" charset="0"/>
              </a:rPr>
              <a:t>(LENS) </a:t>
            </a:r>
            <a:endParaRPr lang="en-US" sz="1600" b="1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01236" y="1768800"/>
            <a:ext cx="767754" cy="570962"/>
          </a:xfrm>
          <a:prstGeom prst="rect">
            <a:avLst/>
          </a:prstGeom>
        </p:spPr>
      </p:pic>
      <p:pic>
        <p:nvPicPr>
          <p:cNvPr id="7" name="Picture 188" descr="logo_napol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308" y="5230113"/>
            <a:ext cx="575588" cy="56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855493"/>
            <a:ext cx="1846654" cy="1038742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155315" y="4673754"/>
            <a:ext cx="446450" cy="1199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352443" y="4942570"/>
            <a:ext cx="882650" cy="919162"/>
            <a:chOff x="4468" y="109"/>
            <a:chExt cx="1169" cy="1155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468" y="109"/>
              <a:ext cx="1169" cy="1155"/>
            </a:xfrm>
            <a:custGeom>
              <a:avLst/>
              <a:gdLst>
                <a:gd name="T0" fmla="*/ 110 w 242"/>
                <a:gd name="T1" fmla="*/ 239 h 239"/>
                <a:gd name="T2" fmla="*/ 95 w 242"/>
                <a:gd name="T3" fmla="*/ 236 h 239"/>
                <a:gd name="T4" fmla="*/ 79 w 242"/>
                <a:gd name="T5" fmla="*/ 231 h 239"/>
                <a:gd name="T6" fmla="*/ 13 w 242"/>
                <a:gd name="T7" fmla="*/ 175 h 239"/>
                <a:gd name="T8" fmla="*/ 7 w 242"/>
                <a:gd name="T9" fmla="*/ 159 h 239"/>
                <a:gd name="T10" fmla="*/ 2 w 242"/>
                <a:gd name="T11" fmla="*/ 142 h 239"/>
                <a:gd name="T12" fmla="*/ 8 w 242"/>
                <a:gd name="T13" fmla="*/ 78 h 239"/>
                <a:gd name="T14" fmla="*/ 14 w 242"/>
                <a:gd name="T15" fmla="*/ 64 h 239"/>
                <a:gd name="T16" fmla="*/ 27 w 242"/>
                <a:gd name="T17" fmla="*/ 46 h 239"/>
                <a:gd name="T18" fmla="*/ 56 w 242"/>
                <a:gd name="T19" fmla="*/ 20 h 239"/>
                <a:gd name="T20" fmla="*/ 144 w 242"/>
                <a:gd name="T21" fmla="*/ 5 h 239"/>
                <a:gd name="T22" fmla="*/ 159 w 242"/>
                <a:gd name="T23" fmla="*/ 10 h 239"/>
                <a:gd name="T24" fmla="*/ 225 w 242"/>
                <a:gd name="T25" fmla="*/ 67 h 239"/>
                <a:gd name="T26" fmla="*/ 225 w 242"/>
                <a:gd name="T27" fmla="*/ 68 h 239"/>
                <a:gd name="T28" fmla="*/ 226 w 242"/>
                <a:gd name="T29" fmla="*/ 68 h 239"/>
                <a:gd name="T30" fmla="*/ 231 w 242"/>
                <a:gd name="T31" fmla="*/ 163 h 239"/>
                <a:gd name="T32" fmla="*/ 211 w 242"/>
                <a:gd name="T33" fmla="*/ 196 h 239"/>
                <a:gd name="T34" fmla="*/ 205 w 242"/>
                <a:gd name="T35" fmla="*/ 203 h 239"/>
                <a:gd name="T36" fmla="*/ 204 w 242"/>
                <a:gd name="T37" fmla="*/ 203 h 239"/>
                <a:gd name="T38" fmla="*/ 194 w 242"/>
                <a:gd name="T39" fmla="*/ 212 h 239"/>
                <a:gd name="T40" fmla="*/ 158 w 242"/>
                <a:gd name="T41" fmla="*/ 232 h 239"/>
                <a:gd name="T42" fmla="*/ 132 w 242"/>
                <a:gd name="T43" fmla="*/ 238 h 239"/>
                <a:gd name="T44" fmla="*/ 110 w 242"/>
                <a:gd name="T45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2" h="239">
                  <a:moveTo>
                    <a:pt x="110" y="239"/>
                  </a:moveTo>
                  <a:cubicBezTo>
                    <a:pt x="108" y="238"/>
                    <a:pt x="108" y="238"/>
                    <a:pt x="95" y="236"/>
                  </a:cubicBezTo>
                  <a:cubicBezTo>
                    <a:pt x="89" y="234"/>
                    <a:pt x="84" y="233"/>
                    <a:pt x="79" y="231"/>
                  </a:cubicBezTo>
                  <a:cubicBezTo>
                    <a:pt x="50" y="219"/>
                    <a:pt x="29" y="202"/>
                    <a:pt x="13" y="175"/>
                  </a:cubicBezTo>
                  <a:cubicBezTo>
                    <a:pt x="11" y="169"/>
                    <a:pt x="9" y="164"/>
                    <a:pt x="7" y="159"/>
                  </a:cubicBezTo>
                  <a:cubicBezTo>
                    <a:pt x="5" y="153"/>
                    <a:pt x="4" y="147"/>
                    <a:pt x="2" y="142"/>
                  </a:cubicBezTo>
                  <a:cubicBezTo>
                    <a:pt x="0" y="118"/>
                    <a:pt x="2" y="100"/>
                    <a:pt x="8" y="78"/>
                  </a:cubicBezTo>
                  <a:cubicBezTo>
                    <a:pt x="13" y="68"/>
                    <a:pt x="13" y="68"/>
                    <a:pt x="14" y="64"/>
                  </a:cubicBezTo>
                  <a:cubicBezTo>
                    <a:pt x="17" y="60"/>
                    <a:pt x="23" y="47"/>
                    <a:pt x="27" y="46"/>
                  </a:cubicBezTo>
                  <a:cubicBezTo>
                    <a:pt x="33" y="36"/>
                    <a:pt x="46" y="27"/>
                    <a:pt x="56" y="20"/>
                  </a:cubicBezTo>
                  <a:cubicBezTo>
                    <a:pt x="85" y="5"/>
                    <a:pt x="112" y="0"/>
                    <a:pt x="144" y="5"/>
                  </a:cubicBezTo>
                  <a:cubicBezTo>
                    <a:pt x="149" y="7"/>
                    <a:pt x="154" y="8"/>
                    <a:pt x="159" y="10"/>
                  </a:cubicBezTo>
                  <a:cubicBezTo>
                    <a:pt x="189" y="21"/>
                    <a:pt x="210" y="40"/>
                    <a:pt x="225" y="67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5" y="68"/>
                    <a:pt x="226" y="68"/>
                    <a:pt x="226" y="68"/>
                  </a:cubicBezTo>
                  <a:cubicBezTo>
                    <a:pt x="240" y="101"/>
                    <a:pt x="242" y="129"/>
                    <a:pt x="231" y="163"/>
                  </a:cubicBezTo>
                  <a:cubicBezTo>
                    <a:pt x="225" y="175"/>
                    <a:pt x="219" y="186"/>
                    <a:pt x="211" y="196"/>
                  </a:cubicBezTo>
                  <a:cubicBezTo>
                    <a:pt x="209" y="198"/>
                    <a:pt x="206" y="201"/>
                    <a:pt x="205" y="203"/>
                  </a:cubicBezTo>
                  <a:cubicBezTo>
                    <a:pt x="205" y="203"/>
                    <a:pt x="204" y="203"/>
                    <a:pt x="204" y="203"/>
                  </a:cubicBezTo>
                  <a:cubicBezTo>
                    <a:pt x="204" y="205"/>
                    <a:pt x="196" y="211"/>
                    <a:pt x="194" y="212"/>
                  </a:cubicBezTo>
                  <a:cubicBezTo>
                    <a:pt x="194" y="217"/>
                    <a:pt x="162" y="230"/>
                    <a:pt x="158" y="232"/>
                  </a:cubicBezTo>
                  <a:cubicBezTo>
                    <a:pt x="139" y="237"/>
                    <a:pt x="139" y="237"/>
                    <a:pt x="132" y="238"/>
                  </a:cubicBezTo>
                  <a:cubicBezTo>
                    <a:pt x="125" y="238"/>
                    <a:pt x="118" y="238"/>
                    <a:pt x="110" y="2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478" y="133"/>
              <a:ext cx="1130" cy="1116"/>
            </a:xfrm>
            <a:custGeom>
              <a:avLst/>
              <a:gdLst>
                <a:gd name="T0" fmla="*/ 87 w 234"/>
                <a:gd name="T1" fmla="*/ 227 h 231"/>
                <a:gd name="T2" fmla="*/ 52 w 234"/>
                <a:gd name="T3" fmla="*/ 211 h 231"/>
                <a:gd name="T4" fmla="*/ 43 w 234"/>
                <a:gd name="T5" fmla="*/ 204 h 231"/>
                <a:gd name="T6" fmla="*/ 4 w 234"/>
                <a:gd name="T7" fmla="*/ 89 h 231"/>
                <a:gd name="T8" fmla="*/ 23 w 234"/>
                <a:gd name="T9" fmla="*/ 49 h 231"/>
                <a:gd name="T10" fmla="*/ 24 w 234"/>
                <a:gd name="T11" fmla="*/ 59 h 231"/>
                <a:gd name="T12" fmla="*/ 25 w 234"/>
                <a:gd name="T13" fmla="*/ 63 h 231"/>
                <a:gd name="T14" fmla="*/ 29 w 234"/>
                <a:gd name="T15" fmla="*/ 61 h 231"/>
                <a:gd name="T16" fmla="*/ 30 w 234"/>
                <a:gd name="T17" fmla="*/ 69 h 231"/>
                <a:gd name="T18" fmla="*/ 41 w 234"/>
                <a:gd name="T19" fmla="*/ 69 h 231"/>
                <a:gd name="T20" fmla="*/ 35 w 234"/>
                <a:gd name="T21" fmla="*/ 65 h 231"/>
                <a:gd name="T22" fmla="*/ 42 w 234"/>
                <a:gd name="T23" fmla="*/ 66 h 231"/>
                <a:gd name="T24" fmla="*/ 50 w 234"/>
                <a:gd name="T25" fmla="*/ 67 h 231"/>
                <a:gd name="T26" fmla="*/ 38 w 234"/>
                <a:gd name="T27" fmla="*/ 138 h 231"/>
                <a:gd name="T28" fmla="*/ 56 w 234"/>
                <a:gd name="T29" fmla="*/ 171 h 231"/>
                <a:gd name="T30" fmla="*/ 59 w 234"/>
                <a:gd name="T31" fmla="*/ 174 h 231"/>
                <a:gd name="T32" fmla="*/ 123 w 234"/>
                <a:gd name="T33" fmla="*/ 198 h 231"/>
                <a:gd name="T34" fmla="*/ 193 w 234"/>
                <a:gd name="T35" fmla="*/ 151 h 231"/>
                <a:gd name="T36" fmla="*/ 198 w 234"/>
                <a:gd name="T37" fmla="*/ 96 h 231"/>
                <a:gd name="T38" fmla="*/ 179 w 234"/>
                <a:gd name="T39" fmla="*/ 60 h 231"/>
                <a:gd name="T40" fmla="*/ 174 w 234"/>
                <a:gd name="T41" fmla="*/ 56 h 231"/>
                <a:gd name="T42" fmla="*/ 148 w 234"/>
                <a:gd name="T43" fmla="*/ 39 h 231"/>
                <a:gd name="T44" fmla="*/ 84 w 234"/>
                <a:gd name="T45" fmla="*/ 40 h 231"/>
                <a:gd name="T46" fmla="*/ 50 w 234"/>
                <a:gd name="T47" fmla="*/ 67 h 231"/>
                <a:gd name="T48" fmla="*/ 49 w 234"/>
                <a:gd name="T49" fmla="*/ 61 h 231"/>
                <a:gd name="T50" fmla="*/ 46 w 234"/>
                <a:gd name="T51" fmla="*/ 59 h 231"/>
                <a:gd name="T52" fmla="*/ 43 w 234"/>
                <a:gd name="T53" fmla="*/ 57 h 231"/>
                <a:gd name="T54" fmla="*/ 45 w 234"/>
                <a:gd name="T55" fmla="*/ 52 h 231"/>
                <a:gd name="T56" fmla="*/ 50 w 234"/>
                <a:gd name="T57" fmla="*/ 57 h 231"/>
                <a:gd name="T58" fmla="*/ 49 w 234"/>
                <a:gd name="T59" fmla="*/ 55 h 231"/>
                <a:gd name="T60" fmla="*/ 38 w 234"/>
                <a:gd name="T61" fmla="*/ 51 h 231"/>
                <a:gd name="T62" fmla="*/ 34 w 234"/>
                <a:gd name="T63" fmla="*/ 44 h 231"/>
                <a:gd name="T64" fmla="*/ 35 w 234"/>
                <a:gd name="T65" fmla="*/ 48 h 231"/>
                <a:gd name="T66" fmla="*/ 23 w 234"/>
                <a:gd name="T67" fmla="*/ 47 h 231"/>
                <a:gd name="T68" fmla="*/ 55 w 234"/>
                <a:gd name="T69" fmla="*/ 18 h 231"/>
                <a:gd name="T70" fmla="*/ 183 w 234"/>
                <a:gd name="T71" fmla="*/ 20 h 231"/>
                <a:gd name="T72" fmla="*/ 208 w 234"/>
                <a:gd name="T73" fmla="*/ 42 h 231"/>
                <a:gd name="T74" fmla="*/ 234 w 234"/>
                <a:gd name="T75" fmla="*/ 126 h 231"/>
                <a:gd name="T76" fmla="*/ 216 w 234"/>
                <a:gd name="T77" fmla="*/ 178 h 231"/>
                <a:gd name="T78" fmla="*/ 205 w 234"/>
                <a:gd name="T79" fmla="*/ 192 h 231"/>
                <a:gd name="T80" fmla="*/ 148 w 234"/>
                <a:gd name="T81" fmla="*/ 227 h 231"/>
                <a:gd name="T82" fmla="*/ 111 w 234"/>
                <a:gd name="T8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4" h="231">
                  <a:moveTo>
                    <a:pt x="111" y="231"/>
                  </a:moveTo>
                  <a:cubicBezTo>
                    <a:pt x="97" y="229"/>
                    <a:pt x="97" y="229"/>
                    <a:pt x="87" y="227"/>
                  </a:cubicBezTo>
                  <a:cubicBezTo>
                    <a:pt x="81" y="225"/>
                    <a:pt x="75" y="223"/>
                    <a:pt x="68" y="220"/>
                  </a:cubicBezTo>
                  <a:cubicBezTo>
                    <a:pt x="63" y="217"/>
                    <a:pt x="58" y="214"/>
                    <a:pt x="52" y="211"/>
                  </a:cubicBezTo>
                  <a:cubicBezTo>
                    <a:pt x="50" y="209"/>
                    <a:pt x="47" y="206"/>
                    <a:pt x="44" y="206"/>
                  </a:cubicBezTo>
                  <a:cubicBezTo>
                    <a:pt x="43" y="205"/>
                    <a:pt x="43" y="205"/>
                    <a:pt x="43" y="204"/>
                  </a:cubicBezTo>
                  <a:cubicBezTo>
                    <a:pt x="25" y="189"/>
                    <a:pt x="13" y="171"/>
                    <a:pt x="6" y="149"/>
                  </a:cubicBezTo>
                  <a:cubicBezTo>
                    <a:pt x="0" y="129"/>
                    <a:pt x="1" y="110"/>
                    <a:pt x="4" y="89"/>
                  </a:cubicBezTo>
                  <a:cubicBezTo>
                    <a:pt x="8" y="75"/>
                    <a:pt x="13" y="62"/>
                    <a:pt x="21" y="50"/>
                  </a:cubicBezTo>
                  <a:cubicBezTo>
                    <a:pt x="22" y="49"/>
                    <a:pt x="22" y="49"/>
                    <a:pt x="23" y="49"/>
                  </a:cubicBezTo>
                  <a:cubicBezTo>
                    <a:pt x="25" y="53"/>
                    <a:pt x="25" y="56"/>
                    <a:pt x="30" y="58"/>
                  </a:cubicBezTo>
                  <a:cubicBezTo>
                    <a:pt x="28" y="58"/>
                    <a:pt x="26" y="59"/>
                    <a:pt x="24" y="59"/>
                  </a:cubicBezTo>
                  <a:cubicBezTo>
                    <a:pt x="24" y="59"/>
                    <a:pt x="24" y="60"/>
                    <a:pt x="23" y="61"/>
                  </a:cubicBezTo>
                  <a:cubicBezTo>
                    <a:pt x="24" y="62"/>
                    <a:pt x="24" y="62"/>
                    <a:pt x="25" y="63"/>
                  </a:cubicBezTo>
                  <a:cubicBezTo>
                    <a:pt x="27" y="63"/>
                    <a:pt x="27" y="63"/>
                    <a:pt x="29" y="62"/>
                  </a:cubicBezTo>
                  <a:cubicBezTo>
                    <a:pt x="29" y="62"/>
                    <a:pt x="29" y="62"/>
                    <a:pt x="29" y="61"/>
                  </a:cubicBezTo>
                  <a:cubicBezTo>
                    <a:pt x="29" y="61"/>
                    <a:pt x="30" y="61"/>
                    <a:pt x="31" y="61"/>
                  </a:cubicBezTo>
                  <a:cubicBezTo>
                    <a:pt x="30" y="64"/>
                    <a:pt x="27" y="66"/>
                    <a:pt x="30" y="69"/>
                  </a:cubicBezTo>
                  <a:cubicBezTo>
                    <a:pt x="33" y="71"/>
                    <a:pt x="37" y="71"/>
                    <a:pt x="41" y="71"/>
                  </a:cubicBezTo>
                  <a:cubicBezTo>
                    <a:pt x="41" y="70"/>
                    <a:pt x="41" y="70"/>
                    <a:pt x="41" y="69"/>
                  </a:cubicBezTo>
                  <a:cubicBezTo>
                    <a:pt x="39" y="68"/>
                    <a:pt x="37" y="67"/>
                    <a:pt x="35" y="67"/>
                  </a:cubicBezTo>
                  <a:cubicBezTo>
                    <a:pt x="35" y="66"/>
                    <a:pt x="35" y="65"/>
                    <a:pt x="35" y="65"/>
                  </a:cubicBezTo>
                  <a:cubicBezTo>
                    <a:pt x="36" y="65"/>
                    <a:pt x="38" y="64"/>
                    <a:pt x="39" y="64"/>
                  </a:cubicBezTo>
                  <a:cubicBezTo>
                    <a:pt x="40" y="67"/>
                    <a:pt x="41" y="65"/>
                    <a:pt x="42" y="66"/>
                  </a:cubicBezTo>
                  <a:cubicBezTo>
                    <a:pt x="43" y="66"/>
                    <a:pt x="43" y="67"/>
                    <a:pt x="43" y="67"/>
                  </a:cubicBezTo>
                  <a:cubicBezTo>
                    <a:pt x="45" y="67"/>
                    <a:pt x="48" y="67"/>
                    <a:pt x="50" y="67"/>
                  </a:cubicBezTo>
                  <a:cubicBezTo>
                    <a:pt x="49" y="70"/>
                    <a:pt x="47" y="72"/>
                    <a:pt x="40" y="86"/>
                  </a:cubicBezTo>
                  <a:cubicBezTo>
                    <a:pt x="34" y="104"/>
                    <a:pt x="34" y="120"/>
                    <a:pt x="38" y="138"/>
                  </a:cubicBezTo>
                  <a:cubicBezTo>
                    <a:pt x="39" y="142"/>
                    <a:pt x="40" y="146"/>
                    <a:pt x="42" y="150"/>
                  </a:cubicBezTo>
                  <a:cubicBezTo>
                    <a:pt x="44" y="154"/>
                    <a:pt x="52" y="170"/>
                    <a:pt x="56" y="171"/>
                  </a:cubicBezTo>
                  <a:cubicBezTo>
                    <a:pt x="56" y="171"/>
                    <a:pt x="56" y="172"/>
                    <a:pt x="57" y="172"/>
                  </a:cubicBezTo>
                  <a:cubicBezTo>
                    <a:pt x="58" y="172"/>
                    <a:pt x="58" y="173"/>
                    <a:pt x="59" y="174"/>
                  </a:cubicBezTo>
                  <a:cubicBezTo>
                    <a:pt x="63" y="177"/>
                    <a:pt x="67" y="181"/>
                    <a:pt x="71" y="184"/>
                  </a:cubicBezTo>
                  <a:cubicBezTo>
                    <a:pt x="88" y="194"/>
                    <a:pt x="104" y="198"/>
                    <a:pt x="123" y="198"/>
                  </a:cubicBezTo>
                  <a:cubicBezTo>
                    <a:pt x="136" y="196"/>
                    <a:pt x="148" y="193"/>
                    <a:pt x="159" y="187"/>
                  </a:cubicBezTo>
                  <a:cubicBezTo>
                    <a:pt x="174" y="177"/>
                    <a:pt x="185" y="166"/>
                    <a:pt x="193" y="151"/>
                  </a:cubicBezTo>
                  <a:cubicBezTo>
                    <a:pt x="194" y="147"/>
                    <a:pt x="196" y="143"/>
                    <a:pt x="197" y="139"/>
                  </a:cubicBezTo>
                  <a:cubicBezTo>
                    <a:pt x="201" y="124"/>
                    <a:pt x="200" y="111"/>
                    <a:pt x="198" y="96"/>
                  </a:cubicBezTo>
                  <a:cubicBezTo>
                    <a:pt x="194" y="84"/>
                    <a:pt x="189" y="72"/>
                    <a:pt x="180" y="63"/>
                  </a:cubicBezTo>
                  <a:cubicBezTo>
                    <a:pt x="180" y="62"/>
                    <a:pt x="179" y="61"/>
                    <a:pt x="179" y="60"/>
                  </a:cubicBezTo>
                  <a:cubicBezTo>
                    <a:pt x="177" y="60"/>
                    <a:pt x="176" y="58"/>
                    <a:pt x="175" y="57"/>
                  </a:cubicBezTo>
                  <a:cubicBezTo>
                    <a:pt x="175" y="57"/>
                    <a:pt x="174" y="56"/>
                    <a:pt x="174" y="56"/>
                  </a:cubicBezTo>
                  <a:cubicBezTo>
                    <a:pt x="174" y="56"/>
                    <a:pt x="174" y="56"/>
                    <a:pt x="174" y="56"/>
                  </a:cubicBezTo>
                  <a:cubicBezTo>
                    <a:pt x="174" y="52"/>
                    <a:pt x="151" y="41"/>
                    <a:pt x="148" y="39"/>
                  </a:cubicBezTo>
                  <a:cubicBezTo>
                    <a:pt x="130" y="33"/>
                    <a:pt x="115" y="33"/>
                    <a:pt x="96" y="36"/>
                  </a:cubicBezTo>
                  <a:cubicBezTo>
                    <a:pt x="92" y="37"/>
                    <a:pt x="88" y="39"/>
                    <a:pt x="84" y="40"/>
                  </a:cubicBezTo>
                  <a:cubicBezTo>
                    <a:pt x="73" y="46"/>
                    <a:pt x="56" y="55"/>
                    <a:pt x="52" y="67"/>
                  </a:cubicBezTo>
                  <a:cubicBezTo>
                    <a:pt x="51" y="67"/>
                    <a:pt x="51" y="67"/>
                    <a:pt x="50" y="67"/>
                  </a:cubicBezTo>
                  <a:cubicBezTo>
                    <a:pt x="50" y="65"/>
                    <a:pt x="50" y="64"/>
                    <a:pt x="50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48" y="59"/>
                    <a:pt x="47" y="59"/>
                    <a:pt x="46" y="59"/>
                  </a:cubicBezTo>
                  <a:cubicBezTo>
                    <a:pt x="46" y="58"/>
                    <a:pt x="46" y="58"/>
                    <a:pt x="46" y="57"/>
                  </a:cubicBezTo>
                  <a:cubicBezTo>
                    <a:pt x="45" y="57"/>
                    <a:pt x="44" y="57"/>
                    <a:pt x="43" y="57"/>
                  </a:cubicBezTo>
                  <a:cubicBezTo>
                    <a:pt x="42" y="55"/>
                    <a:pt x="42" y="55"/>
                    <a:pt x="43" y="52"/>
                  </a:cubicBezTo>
                  <a:cubicBezTo>
                    <a:pt x="43" y="52"/>
                    <a:pt x="44" y="52"/>
                    <a:pt x="45" y="52"/>
                  </a:cubicBezTo>
                  <a:cubicBezTo>
                    <a:pt x="46" y="53"/>
                    <a:pt x="46" y="53"/>
                    <a:pt x="47" y="57"/>
                  </a:cubicBezTo>
                  <a:cubicBezTo>
                    <a:pt x="48" y="57"/>
                    <a:pt x="49" y="57"/>
                    <a:pt x="50" y="57"/>
                  </a:cubicBezTo>
                  <a:cubicBezTo>
                    <a:pt x="50" y="56"/>
                    <a:pt x="50" y="56"/>
                    <a:pt x="5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8" y="48"/>
                    <a:pt x="45" y="45"/>
                    <a:pt x="39" y="47"/>
                  </a:cubicBezTo>
                  <a:cubicBezTo>
                    <a:pt x="38" y="49"/>
                    <a:pt x="38" y="50"/>
                    <a:pt x="38" y="51"/>
                  </a:cubicBezTo>
                  <a:cubicBezTo>
                    <a:pt x="37" y="49"/>
                    <a:pt x="37" y="48"/>
                    <a:pt x="37" y="45"/>
                  </a:cubicBezTo>
                  <a:cubicBezTo>
                    <a:pt x="36" y="44"/>
                    <a:pt x="36" y="44"/>
                    <a:pt x="34" y="44"/>
                  </a:cubicBezTo>
                  <a:cubicBezTo>
                    <a:pt x="33" y="45"/>
                    <a:pt x="33" y="46"/>
                    <a:pt x="34" y="47"/>
                  </a:cubicBezTo>
                  <a:cubicBezTo>
                    <a:pt x="34" y="47"/>
                    <a:pt x="34" y="48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1" y="47"/>
                    <a:pt x="26" y="50"/>
                    <a:pt x="23" y="47"/>
                  </a:cubicBezTo>
                  <a:cubicBezTo>
                    <a:pt x="34" y="34"/>
                    <a:pt x="34" y="34"/>
                    <a:pt x="40" y="28"/>
                  </a:cubicBezTo>
                  <a:cubicBezTo>
                    <a:pt x="45" y="25"/>
                    <a:pt x="50" y="21"/>
                    <a:pt x="55" y="18"/>
                  </a:cubicBezTo>
                  <a:cubicBezTo>
                    <a:pt x="79" y="4"/>
                    <a:pt x="100" y="0"/>
                    <a:pt x="128" y="1"/>
                  </a:cubicBezTo>
                  <a:cubicBezTo>
                    <a:pt x="148" y="3"/>
                    <a:pt x="165" y="10"/>
                    <a:pt x="183" y="20"/>
                  </a:cubicBezTo>
                  <a:cubicBezTo>
                    <a:pt x="187" y="24"/>
                    <a:pt x="199" y="31"/>
                    <a:pt x="202" y="37"/>
                  </a:cubicBezTo>
                  <a:cubicBezTo>
                    <a:pt x="204" y="37"/>
                    <a:pt x="205" y="42"/>
                    <a:pt x="208" y="42"/>
                  </a:cubicBezTo>
                  <a:cubicBezTo>
                    <a:pt x="222" y="63"/>
                    <a:pt x="230" y="82"/>
                    <a:pt x="233" y="107"/>
                  </a:cubicBezTo>
                  <a:cubicBezTo>
                    <a:pt x="234" y="113"/>
                    <a:pt x="234" y="119"/>
                    <a:pt x="234" y="126"/>
                  </a:cubicBezTo>
                  <a:cubicBezTo>
                    <a:pt x="234" y="126"/>
                    <a:pt x="234" y="126"/>
                    <a:pt x="233" y="126"/>
                  </a:cubicBezTo>
                  <a:cubicBezTo>
                    <a:pt x="231" y="146"/>
                    <a:pt x="225" y="161"/>
                    <a:pt x="216" y="178"/>
                  </a:cubicBezTo>
                  <a:cubicBezTo>
                    <a:pt x="206" y="191"/>
                    <a:pt x="206" y="191"/>
                    <a:pt x="206" y="192"/>
                  </a:cubicBezTo>
                  <a:cubicBezTo>
                    <a:pt x="206" y="192"/>
                    <a:pt x="205" y="192"/>
                    <a:pt x="205" y="192"/>
                  </a:cubicBezTo>
                  <a:cubicBezTo>
                    <a:pt x="194" y="203"/>
                    <a:pt x="189" y="207"/>
                    <a:pt x="189" y="208"/>
                  </a:cubicBezTo>
                  <a:cubicBezTo>
                    <a:pt x="175" y="216"/>
                    <a:pt x="163" y="222"/>
                    <a:pt x="148" y="227"/>
                  </a:cubicBezTo>
                  <a:cubicBezTo>
                    <a:pt x="141" y="228"/>
                    <a:pt x="135" y="229"/>
                    <a:pt x="129" y="231"/>
                  </a:cubicBezTo>
                  <a:cubicBezTo>
                    <a:pt x="123" y="231"/>
                    <a:pt x="117" y="231"/>
                    <a:pt x="111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381" y="1249"/>
              <a:ext cx="5" cy="1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772" y="1070"/>
              <a:ext cx="92" cy="97"/>
            </a:xfrm>
            <a:custGeom>
              <a:avLst/>
              <a:gdLst>
                <a:gd name="T0" fmla="*/ 8 w 19"/>
                <a:gd name="T1" fmla="*/ 20 h 20"/>
                <a:gd name="T2" fmla="*/ 0 w 19"/>
                <a:gd name="T3" fmla="*/ 15 h 20"/>
                <a:gd name="T4" fmla="*/ 1 w 19"/>
                <a:gd name="T5" fmla="*/ 12 h 20"/>
                <a:gd name="T6" fmla="*/ 3 w 19"/>
                <a:gd name="T7" fmla="*/ 12 h 20"/>
                <a:gd name="T8" fmla="*/ 2 w 19"/>
                <a:gd name="T9" fmla="*/ 13 h 20"/>
                <a:gd name="T10" fmla="*/ 6 w 19"/>
                <a:gd name="T11" fmla="*/ 16 h 20"/>
                <a:gd name="T12" fmla="*/ 9 w 19"/>
                <a:gd name="T13" fmla="*/ 10 h 20"/>
                <a:gd name="T14" fmla="*/ 4 w 19"/>
                <a:gd name="T15" fmla="*/ 10 h 20"/>
                <a:gd name="T16" fmla="*/ 4 w 19"/>
                <a:gd name="T17" fmla="*/ 9 h 20"/>
                <a:gd name="T18" fmla="*/ 7 w 19"/>
                <a:gd name="T19" fmla="*/ 4 h 20"/>
                <a:gd name="T20" fmla="*/ 8 w 19"/>
                <a:gd name="T21" fmla="*/ 4 h 20"/>
                <a:gd name="T22" fmla="*/ 9 w 19"/>
                <a:gd name="T23" fmla="*/ 8 h 20"/>
                <a:gd name="T24" fmla="*/ 11 w 19"/>
                <a:gd name="T25" fmla="*/ 7 h 20"/>
                <a:gd name="T26" fmla="*/ 14 w 19"/>
                <a:gd name="T27" fmla="*/ 2 h 20"/>
                <a:gd name="T28" fmla="*/ 13 w 19"/>
                <a:gd name="T29" fmla="*/ 0 h 20"/>
                <a:gd name="T30" fmla="*/ 19 w 19"/>
                <a:gd name="T31" fmla="*/ 3 h 20"/>
                <a:gd name="T32" fmla="*/ 17 w 19"/>
                <a:gd name="T33" fmla="*/ 4 h 20"/>
                <a:gd name="T34" fmla="*/ 9 w 19"/>
                <a:gd name="T35" fmla="*/ 18 h 20"/>
                <a:gd name="T36" fmla="*/ 10 w 19"/>
                <a:gd name="T37" fmla="*/ 20 h 20"/>
                <a:gd name="T38" fmla="*/ 8 w 19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0">
                  <a:moveTo>
                    <a:pt x="8" y="20"/>
                  </a:moveTo>
                  <a:cubicBezTo>
                    <a:pt x="5" y="18"/>
                    <a:pt x="3" y="17"/>
                    <a:pt x="0" y="15"/>
                  </a:cubicBezTo>
                  <a:cubicBezTo>
                    <a:pt x="0" y="14"/>
                    <a:pt x="1" y="13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3" y="15"/>
                    <a:pt x="4" y="15"/>
                    <a:pt x="6" y="16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8" y="8"/>
                    <a:pt x="6" y="9"/>
                    <a:pt x="4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5" y="7"/>
                    <a:pt x="6" y="6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6"/>
                    <a:pt x="8" y="7"/>
                    <a:pt x="9" y="8"/>
                  </a:cubicBezTo>
                  <a:cubicBezTo>
                    <a:pt x="9" y="8"/>
                    <a:pt x="10" y="8"/>
                    <a:pt x="11" y="7"/>
                  </a:cubicBezTo>
                  <a:cubicBezTo>
                    <a:pt x="12" y="6"/>
                    <a:pt x="13" y="4"/>
                    <a:pt x="14" y="2"/>
                  </a:cubicBezTo>
                  <a:cubicBezTo>
                    <a:pt x="13" y="2"/>
                    <a:pt x="13" y="1"/>
                    <a:pt x="13" y="0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2" y="11"/>
                    <a:pt x="12" y="11"/>
                    <a:pt x="9" y="18"/>
                  </a:cubicBezTo>
                  <a:cubicBezTo>
                    <a:pt x="9" y="18"/>
                    <a:pt x="9" y="19"/>
                    <a:pt x="10" y="20"/>
                  </a:cubicBezTo>
                  <a:cubicBezTo>
                    <a:pt x="9" y="20"/>
                    <a:pt x="9" y="20"/>
                    <a:pt x="8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226" y="1017"/>
              <a:ext cx="131" cy="150"/>
            </a:xfrm>
            <a:custGeom>
              <a:avLst/>
              <a:gdLst>
                <a:gd name="T0" fmla="*/ 8 w 27"/>
                <a:gd name="T1" fmla="*/ 31 h 31"/>
                <a:gd name="T2" fmla="*/ 7 w 27"/>
                <a:gd name="T3" fmla="*/ 27 h 31"/>
                <a:gd name="T4" fmla="*/ 8 w 27"/>
                <a:gd name="T5" fmla="*/ 27 h 31"/>
                <a:gd name="T6" fmla="*/ 13 w 27"/>
                <a:gd name="T7" fmla="*/ 28 h 31"/>
                <a:gd name="T8" fmla="*/ 3 w 27"/>
                <a:gd name="T9" fmla="*/ 22 h 31"/>
                <a:gd name="T10" fmla="*/ 8 w 27"/>
                <a:gd name="T11" fmla="*/ 10 h 31"/>
                <a:gd name="T12" fmla="*/ 14 w 27"/>
                <a:gd name="T13" fmla="*/ 6 h 31"/>
                <a:gd name="T14" fmla="*/ 13 w 27"/>
                <a:gd name="T15" fmla="*/ 9 h 31"/>
                <a:gd name="T16" fmla="*/ 17 w 27"/>
                <a:gd name="T17" fmla="*/ 11 h 31"/>
                <a:gd name="T18" fmla="*/ 21 w 27"/>
                <a:gd name="T19" fmla="*/ 8 h 31"/>
                <a:gd name="T20" fmla="*/ 19 w 27"/>
                <a:gd name="T21" fmla="*/ 4 h 31"/>
                <a:gd name="T22" fmla="*/ 18 w 27"/>
                <a:gd name="T23" fmla="*/ 4 h 31"/>
                <a:gd name="T24" fmla="*/ 18 w 27"/>
                <a:gd name="T25" fmla="*/ 3 h 31"/>
                <a:gd name="T26" fmla="*/ 22 w 27"/>
                <a:gd name="T27" fmla="*/ 0 h 31"/>
                <a:gd name="T28" fmla="*/ 27 w 27"/>
                <a:gd name="T29" fmla="*/ 21 h 31"/>
                <a:gd name="T30" fmla="*/ 9 w 27"/>
                <a:gd name="T31" fmla="*/ 11 h 31"/>
                <a:gd name="T32" fmla="*/ 10 w 27"/>
                <a:gd name="T33" fmla="*/ 15 h 31"/>
                <a:gd name="T34" fmla="*/ 8 w 27"/>
                <a:gd name="T35" fmla="*/ 13 h 31"/>
                <a:gd name="T36" fmla="*/ 3 w 27"/>
                <a:gd name="T37" fmla="*/ 13 h 31"/>
                <a:gd name="T38" fmla="*/ 4 w 27"/>
                <a:gd name="T39" fmla="*/ 19 h 31"/>
                <a:gd name="T40" fmla="*/ 15 w 27"/>
                <a:gd name="T41" fmla="*/ 28 h 31"/>
                <a:gd name="T42" fmla="*/ 8 w 27"/>
                <a:gd name="T4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31">
                  <a:moveTo>
                    <a:pt x="8" y="31"/>
                  </a:moveTo>
                  <a:cubicBezTo>
                    <a:pt x="7" y="28"/>
                    <a:pt x="7" y="28"/>
                    <a:pt x="7" y="27"/>
                  </a:cubicBezTo>
                  <a:cubicBezTo>
                    <a:pt x="7" y="27"/>
                    <a:pt x="8" y="27"/>
                    <a:pt x="8" y="27"/>
                  </a:cubicBezTo>
                  <a:cubicBezTo>
                    <a:pt x="9" y="29"/>
                    <a:pt x="10" y="29"/>
                    <a:pt x="13" y="28"/>
                  </a:cubicBezTo>
                  <a:cubicBezTo>
                    <a:pt x="16" y="20"/>
                    <a:pt x="7" y="23"/>
                    <a:pt x="3" y="22"/>
                  </a:cubicBezTo>
                  <a:cubicBezTo>
                    <a:pt x="0" y="17"/>
                    <a:pt x="0" y="10"/>
                    <a:pt x="8" y="10"/>
                  </a:cubicBezTo>
                  <a:cubicBezTo>
                    <a:pt x="10" y="8"/>
                    <a:pt x="11" y="7"/>
                    <a:pt x="14" y="6"/>
                  </a:cubicBezTo>
                  <a:cubicBezTo>
                    <a:pt x="13" y="7"/>
                    <a:pt x="13" y="8"/>
                    <a:pt x="13" y="9"/>
                  </a:cubicBezTo>
                  <a:cubicBezTo>
                    <a:pt x="14" y="9"/>
                    <a:pt x="15" y="10"/>
                    <a:pt x="17" y="11"/>
                  </a:cubicBezTo>
                  <a:cubicBezTo>
                    <a:pt x="20" y="9"/>
                    <a:pt x="20" y="9"/>
                    <a:pt x="21" y="8"/>
                  </a:cubicBezTo>
                  <a:cubicBezTo>
                    <a:pt x="20" y="6"/>
                    <a:pt x="20" y="5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1" y="7"/>
                    <a:pt x="25" y="15"/>
                    <a:pt x="27" y="21"/>
                  </a:cubicBezTo>
                  <a:cubicBezTo>
                    <a:pt x="20" y="19"/>
                    <a:pt x="16" y="11"/>
                    <a:pt x="9" y="11"/>
                  </a:cubicBezTo>
                  <a:cubicBezTo>
                    <a:pt x="9" y="12"/>
                    <a:pt x="10" y="13"/>
                    <a:pt x="10" y="15"/>
                  </a:cubicBezTo>
                  <a:cubicBezTo>
                    <a:pt x="9" y="15"/>
                    <a:pt x="8" y="14"/>
                    <a:pt x="8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2" y="16"/>
                    <a:pt x="3" y="17"/>
                    <a:pt x="4" y="19"/>
                  </a:cubicBezTo>
                  <a:cubicBezTo>
                    <a:pt x="13" y="19"/>
                    <a:pt x="15" y="19"/>
                    <a:pt x="15" y="28"/>
                  </a:cubicBezTo>
                  <a:cubicBezTo>
                    <a:pt x="12" y="30"/>
                    <a:pt x="11" y="30"/>
                    <a:pt x="8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734" y="1027"/>
              <a:ext cx="72" cy="106"/>
            </a:xfrm>
            <a:custGeom>
              <a:avLst/>
              <a:gdLst>
                <a:gd name="T0" fmla="*/ 4 w 15"/>
                <a:gd name="T1" fmla="*/ 22 h 22"/>
                <a:gd name="T2" fmla="*/ 0 w 15"/>
                <a:gd name="T3" fmla="*/ 19 h 22"/>
                <a:gd name="T4" fmla="*/ 0 w 15"/>
                <a:gd name="T5" fmla="*/ 18 h 22"/>
                <a:gd name="T6" fmla="*/ 1 w 15"/>
                <a:gd name="T7" fmla="*/ 18 h 22"/>
                <a:gd name="T8" fmla="*/ 11 w 15"/>
                <a:gd name="T9" fmla="*/ 6 h 22"/>
                <a:gd name="T10" fmla="*/ 11 w 15"/>
                <a:gd name="T11" fmla="*/ 4 h 22"/>
                <a:gd name="T12" fmla="*/ 6 w 15"/>
                <a:gd name="T13" fmla="*/ 2 h 22"/>
                <a:gd name="T14" fmla="*/ 6 w 15"/>
                <a:gd name="T15" fmla="*/ 4 h 22"/>
                <a:gd name="T16" fmla="*/ 3 w 15"/>
                <a:gd name="T17" fmla="*/ 4 h 22"/>
                <a:gd name="T18" fmla="*/ 6 w 15"/>
                <a:gd name="T19" fmla="*/ 0 h 22"/>
                <a:gd name="T20" fmla="*/ 15 w 15"/>
                <a:gd name="T21" fmla="*/ 5 h 22"/>
                <a:gd name="T22" fmla="*/ 15 w 15"/>
                <a:gd name="T23" fmla="*/ 7 h 22"/>
                <a:gd name="T24" fmla="*/ 5 w 15"/>
                <a:gd name="T25" fmla="*/ 19 h 22"/>
                <a:gd name="T26" fmla="*/ 5 w 15"/>
                <a:gd name="T27" fmla="*/ 22 h 22"/>
                <a:gd name="T28" fmla="*/ 4 w 15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2">
                  <a:moveTo>
                    <a:pt x="4" y="22"/>
                  </a:moveTo>
                  <a:cubicBezTo>
                    <a:pt x="2" y="20"/>
                    <a:pt x="2" y="20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5"/>
                    <a:pt x="8" y="10"/>
                    <a:pt x="11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9" y="3"/>
                    <a:pt x="8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4" y="3"/>
                    <a:pt x="5" y="1"/>
                    <a:pt x="6" y="0"/>
                  </a:cubicBezTo>
                  <a:cubicBezTo>
                    <a:pt x="10" y="0"/>
                    <a:pt x="12" y="4"/>
                    <a:pt x="15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2" y="7"/>
                    <a:pt x="7" y="16"/>
                    <a:pt x="5" y="19"/>
                  </a:cubicBezTo>
                  <a:cubicBezTo>
                    <a:pt x="5" y="20"/>
                    <a:pt x="5" y="21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333" y="1095"/>
              <a:ext cx="4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318" y="1070"/>
              <a:ext cx="24" cy="25"/>
            </a:xfrm>
            <a:custGeom>
              <a:avLst/>
              <a:gdLst>
                <a:gd name="T0" fmla="*/ 5 w 5"/>
                <a:gd name="T1" fmla="*/ 5 h 5"/>
                <a:gd name="T2" fmla="*/ 0 w 5"/>
                <a:gd name="T3" fmla="*/ 1 h 5"/>
                <a:gd name="T4" fmla="*/ 2 w 5"/>
                <a:gd name="T5" fmla="*/ 0 h 5"/>
                <a:gd name="T6" fmla="*/ 5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cubicBezTo>
                    <a:pt x="2" y="3"/>
                    <a:pt x="2" y="3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4" y="0"/>
                    <a:pt x="5" y="4"/>
                    <a:pt x="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652" y="303"/>
              <a:ext cx="787" cy="782"/>
            </a:xfrm>
            <a:custGeom>
              <a:avLst/>
              <a:gdLst>
                <a:gd name="T0" fmla="*/ 80 w 163"/>
                <a:gd name="T1" fmla="*/ 162 h 162"/>
                <a:gd name="T2" fmla="*/ 64 w 163"/>
                <a:gd name="T3" fmla="*/ 160 h 162"/>
                <a:gd name="T4" fmla="*/ 2 w 163"/>
                <a:gd name="T5" fmla="*/ 99 h 162"/>
                <a:gd name="T6" fmla="*/ 3 w 163"/>
                <a:gd name="T7" fmla="*/ 62 h 162"/>
                <a:gd name="T8" fmla="*/ 18 w 163"/>
                <a:gd name="T9" fmla="*/ 30 h 162"/>
                <a:gd name="T10" fmla="*/ 19 w 163"/>
                <a:gd name="T11" fmla="*/ 29 h 162"/>
                <a:gd name="T12" fmla="*/ 57 w 163"/>
                <a:gd name="T13" fmla="*/ 4 h 162"/>
                <a:gd name="T14" fmla="*/ 76 w 163"/>
                <a:gd name="T15" fmla="*/ 0 h 162"/>
                <a:gd name="T16" fmla="*/ 116 w 163"/>
                <a:gd name="T17" fmla="*/ 8 h 162"/>
                <a:gd name="T18" fmla="*/ 128 w 163"/>
                <a:gd name="T19" fmla="*/ 15 h 162"/>
                <a:gd name="T20" fmla="*/ 159 w 163"/>
                <a:gd name="T21" fmla="*/ 57 h 162"/>
                <a:gd name="T22" fmla="*/ 160 w 163"/>
                <a:gd name="T23" fmla="*/ 102 h 162"/>
                <a:gd name="T24" fmla="*/ 145 w 163"/>
                <a:gd name="T25" fmla="*/ 132 h 162"/>
                <a:gd name="T26" fmla="*/ 144 w 163"/>
                <a:gd name="T27" fmla="*/ 133 h 162"/>
                <a:gd name="T28" fmla="*/ 137 w 163"/>
                <a:gd name="T29" fmla="*/ 140 h 162"/>
                <a:gd name="T30" fmla="*/ 111 w 163"/>
                <a:gd name="T31" fmla="*/ 156 h 162"/>
                <a:gd name="T32" fmla="*/ 100 w 163"/>
                <a:gd name="T33" fmla="*/ 150 h 162"/>
                <a:gd name="T34" fmla="*/ 100 w 163"/>
                <a:gd name="T35" fmla="*/ 149 h 162"/>
                <a:gd name="T36" fmla="*/ 103 w 163"/>
                <a:gd name="T37" fmla="*/ 147 h 162"/>
                <a:gd name="T38" fmla="*/ 104 w 163"/>
                <a:gd name="T39" fmla="*/ 147 h 162"/>
                <a:gd name="T40" fmla="*/ 101 w 163"/>
                <a:gd name="T41" fmla="*/ 109 h 162"/>
                <a:gd name="T42" fmla="*/ 104 w 163"/>
                <a:gd name="T43" fmla="*/ 96 h 162"/>
                <a:gd name="T44" fmla="*/ 106 w 163"/>
                <a:gd name="T45" fmla="*/ 84 h 162"/>
                <a:gd name="T46" fmla="*/ 108 w 163"/>
                <a:gd name="T47" fmla="*/ 63 h 162"/>
                <a:gd name="T48" fmla="*/ 96 w 163"/>
                <a:gd name="T49" fmla="*/ 30 h 162"/>
                <a:gd name="T50" fmla="*/ 89 w 163"/>
                <a:gd name="T51" fmla="*/ 27 h 162"/>
                <a:gd name="T52" fmla="*/ 89 w 163"/>
                <a:gd name="T53" fmla="*/ 26 h 162"/>
                <a:gd name="T54" fmla="*/ 85 w 163"/>
                <a:gd name="T55" fmla="*/ 25 h 162"/>
                <a:gd name="T56" fmla="*/ 88 w 163"/>
                <a:gd name="T57" fmla="*/ 5 h 162"/>
                <a:gd name="T58" fmla="*/ 75 w 163"/>
                <a:gd name="T59" fmla="*/ 1 h 162"/>
                <a:gd name="T60" fmla="*/ 69 w 163"/>
                <a:gd name="T61" fmla="*/ 4 h 162"/>
                <a:gd name="T62" fmla="*/ 70 w 163"/>
                <a:gd name="T63" fmla="*/ 25 h 162"/>
                <a:gd name="T64" fmla="*/ 65 w 163"/>
                <a:gd name="T65" fmla="*/ 28 h 162"/>
                <a:gd name="T66" fmla="*/ 64 w 163"/>
                <a:gd name="T67" fmla="*/ 25 h 162"/>
                <a:gd name="T68" fmla="*/ 65 w 163"/>
                <a:gd name="T69" fmla="*/ 24 h 162"/>
                <a:gd name="T70" fmla="*/ 60 w 163"/>
                <a:gd name="T71" fmla="*/ 19 h 162"/>
                <a:gd name="T72" fmla="*/ 59 w 163"/>
                <a:gd name="T73" fmla="*/ 25 h 162"/>
                <a:gd name="T74" fmla="*/ 61 w 163"/>
                <a:gd name="T75" fmla="*/ 32 h 162"/>
                <a:gd name="T76" fmla="*/ 51 w 163"/>
                <a:gd name="T77" fmla="*/ 62 h 162"/>
                <a:gd name="T78" fmla="*/ 50 w 163"/>
                <a:gd name="T79" fmla="*/ 69 h 162"/>
                <a:gd name="T80" fmla="*/ 56 w 163"/>
                <a:gd name="T81" fmla="*/ 95 h 162"/>
                <a:gd name="T82" fmla="*/ 55 w 163"/>
                <a:gd name="T83" fmla="*/ 110 h 162"/>
                <a:gd name="T84" fmla="*/ 57 w 163"/>
                <a:gd name="T85" fmla="*/ 117 h 162"/>
                <a:gd name="T86" fmla="*/ 60 w 163"/>
                <a:gd name="T87" fmla="*/ 131 h 162"/>
                <a:gd name="T88" fmla="*/ 60 w 163"/>
                <a:gd name="T89" fmla="*/ 148 h 162"/>
                <a:gd name="T90" fmla="*/ 64 w 163"/>
                <a:gd name="T91" fmla="*/ 149 h 162"/>
                <a:gd name="T92" fmla="*/ 65 w 163"/>
                <a:gd name="T93" fmla="*/ 158 h 162"/>
                <a:gd name="T94" fmla="*/ 72 w 163"/>
                <a:gd name="T95" fmla="*/ 152 h 162"/>
                <a:gd name="T96" fmla="*/ 71 w 163"/>
                <a:gd name="T97" fmla="*/ 149 h 162"/>
                <a:gd name="T98" fmla="*/ 79 w 163"/>
                <a:gd name="T99" fmla="*/ 149 h 162"/>
                <a:gd name="T100" fmla="*/ 89 w 163"/>
                <a:gd name="T101" fmla="*/ 150 h 162"/>
                <a:gd name="T102" fmla="*/ 89 w 163"/>
                <a:gd name="T103" fmla="*/ 154 h 162"/>
                <a:gd name="T104" fmla="*/ 106 w 163"/>
                <a:gd name="T105" fmla="*/ 158 h 162"/>
                <a:gd name="T106" fmla="*/ 80 w 163"/>
                <a:gd name="T10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3" h="162">
                  <a:moveTo>
                    <a:pt x="80" y="162"/>
                  </a:moveTo>
                  <a:cubicBezTo>
                    <a:pt x="74" y="161"/>
                    <a:pt x="69" y="160"/>
                    <a:pt x="64" y="160"/>
                  </a:cubicBezTo>
                  <a:cubicBezTo>
                    <a:pt x="33" y="150"/>
                    <a:pt x="11" y="132"/>
                    <a:pt x="2" y="99"/>
                  </a:cubicBezTo>
                  <a:cubicBezTo>
                    <a:pt x="0" y="86"/>
                    <a:pt x="0" y="75"/>
                    <a:pt x="3" y="62"/>
                  </a:cubicBezTo>
                  <a:cubicBezTo>
                    <a:pt x="6" y="50"/>
                    <a:pt x="11" y="40"/>
                    <a:pt x="18" y="30"/>
                  </a:cubicBezTo>
                  <a:cubicBezTo>
                    <a:pt x="19" y="30"/>
                    <a:pt x="19" y="29"/>
                    <a:pt x="19" y="29"/>
                  </a:cubicBezTo>
                  <a:cubicBezTo>
                    <a:pt x="27" y="16"/>
                    <a:pt x="44" y="9"/>
                    <a:pt x="57" y="4"/>
                  </a:cubicBezTo>
                  <a:cubicBezTo>
                    <a:pt x="63" y="2"/>
                    <a:pt x="70" y="1"/>
                    <a:pt x="76" y="0"/>
                  </a:cubicBezTo>
                  <a:cubicBezTo>
                    <a:pt x="91" y="0"/>
                    <a:pt x="102" y="3"/>
                    <a:pt x="116" y="8"/>
                  </a:cubicBezTo>
                  <a:cubicBezTo>
                    <a:pt x="120" y="10"/>
                    <a:pt x="124" y="12"/>
                    <a:pt x="128" y="15"/>
                  </a:cubicBezTo>
                  <a:cubicBezTo>
                    <a:pt x="143" y="26"/>
                    <a:pt x="153" y="40"/>
                    <a:pt x="159" y="57"/>
                  </a:cubicBezTo>
                  <a:cubicBezTo>
                    <a:pt x="163" y="73"/>
                    <a:pt x="163" y="86"/>
                    <a:pt x="160" y="102"/>
                  </a:cubicBezTo>
                  <a:cubicBezTo>
                    <a:pt x="157" y="111"/>
                    <a:pt x="153" y="124"/>
                    <a:pt x="145" y="132"/>
                  </a:cubicBezTo>
                  <a:cubicBezTo>
                    <a:pt x="145" y="132"/>
                    <a:pt x="144" y="133"/>
                    <a:pt x="144" y="133"/>
                  </a:cubicBezTo>
                  <a:cubicBezTo>
                    <a:pt x="143" y="133"/>
                    <a:pt x="137" y="140"/>
                    <a:pt x="137" y="140"/>
                  </a:cubicBezTo>
                  <a:cubicBezTo>
                    <a:pt x="129" y="147"/>
                    <a:pt x="120" y="152"/>
                    <a:pt x="111" y="156"/>
                  </a:cubicBezTo>
                  <a:cubicBezTo>
                    <a:pt x="109" y="154"/>
                    <a:pt x="103" y="151"/>
                    <a:pt x="100" y="150"/>
                  </a:cubicBezTo>
                  <a:cubicBezTo>
                    <a:pt x="100" y="150"/>
                    <a:pt x="100" y="149"/>
                    <a:pt x="100" y="149"/>
                  </a:cubicBezTo>
                  <a:cubicBezTo>
                    <a:pt x="102" y="149"/>
                    <a:pt x="102" y="148"/>
                    <a:pt x="103" y="147"/>
                  </a:cubicBezTo>
                  <a:cubicBezTo>
                    <a:pt x="103" y="147"/>
                    <a:pt x="104" y="147"/>
                    <a:pt x="104" y="147"/>
                  </a:cubicBezTo>
                  <a:cubicBezTo>
                    <a:pt x="105" y="135"/>
                    <a:pt x="102" y="121"/>
                    <a:pt x="101" y="109"/>
                  </a:cubicBezTo>
                  <a:cubicBezTo>
                    <a:pt x="104" y="104"/>
                    <a:pt x="105" y="102"/>
                    <a:pt x="104" y="96"/>
                  </a:cubicBezTo>
                  <a:cubicBezTo>
                    <a:pt x="105" y="92"/>
                    <a:pt x="104" y="87"/>
                    <a:pt x="106" y="84"/>
                  </a:cubicBezTo>
                  <a:cubicBezTo>
                    <a:pt x="107" y="77"/>
                    <a:pt x="113" y="69"/>
                    <a:pt x="108" y="63"/>
                  </a:cubicBezTo>
                  <a:cubicBezTo>
                    <a:pt x="105" y="52"/>
                    <a:pt x="103" y="40"/>
                    <a:pt x="96" y="30"/>
                  </a:cubicBezTo>
                  <a:cubicBezTo>
                    <a:pt x="94" y="29"/>
                    <a:pt x="91" y="28"/>
                    <a:pt x="89" y="27"/>
                  </a:cubicBezTo>
                  <a:cubicBezTo>
                    <a:pt x="89" y="27"/>
                    <a:pt x="89" y="27"/>
                    <a:pt x="89" y="26"/>
                  </a:cubicBezTo>
                  <a:cubicBezTo>
                    <a:pt x="88" y="26"/>
                    <a:pt x="86" y="25"/>
                    <a:pt x="85" y="25"/>
                  </a:cubicBezTo>
                  <a:cubicBezTo>
                    <a:pt x="85" y="18"/>
                    <a:pt x="86" y="11"/>
                    <a:pt x="88" y="5"/>
                  </a:cubicBezTo>
                  <a:cubicBezTo>
                    <a:pt x="83" y="3"/>
                    <a:pt x="80" y="1"/>
                    <a:pt x="75" y="1"/>
                  </a:cubicBezTo>
                  <a:cubicBezTo>
                    <a:pt x="75" y="2"/>
                    <a:pt x="75" y="2"/>
                    <a:pt x="69" y="4"/>
                  </a:cubicBezTo>
                  <a:cubicBezTo>
                    <a:pt x="69" y="11"/>
                    <a:pt x="70" y="18"/>
                    <a:pt x="70" y="25"/>
                  </a:cubicBezTo>
                  <a:cubicBezTo>
                    <a:pt x="67" y="27"/>
                    <a:pt x="67" y="27"/>
                    <a:pt x="65" y="28"/>
                  </a:cubicBezTo>
                  <a:cubicBezTo>
                    <a:pt x="64" y="27"/>
                    <a:pt x="64" y="26"/>
                    <a:pt x="64" y="25"/>
                  </a:cubicBezTo>
                  <a:cubicBezTo>
                    <a:pt x="64" y="25"/>
                    <a:pt x="65" y="24"/>
                    <a:pt x="65" y="24"/>
                  </a:cubicBezTo>
                  <a:cubicBezTo>
                    <a:pt x="65" y="21"/>
                    <a:pt x="63" y="19"/>
                    <a:pt x="60" y="19"/>
                  </a:cubicBezTo>
                  <a:cubicBezTo>
                    <a:pt x="59" y="21"/>
                    <a:pt x="59" y="23"/>
                    <a:pt x="59" y="25"/>
                  </a:cubicBezTo>
                  <a:cubicBezTo>
                    <a:pt x="62" y="26"/>
                    <a:pt x="61" y="30"/>
                    <a:pt x="61" y="32"/>
                  </a:cubicBezTo>
                  <a:cubicBezTo>
                    <a:pt x="51" y="37"/>
                    <a:pt x="51" y="52"/>
                    <a:pt x="51" y="62"/>
                  </a:cubicBezTo>
                  <a:cubicBezTo>
                    <a:pt x="50" y="65"/>
                    <a:pt x="50" y="65"/>
                    <a:pt x="50" y="69"/>
                  </a:cubicBezTo>
                  <a:cubicBezTo>
                    <a:pt x="55" y="77"/>
                    <a:pt x="51" y="87"/>
                    <a:pt x="56" y="95"/>
                  </a:cubicBezTo>
                  <a:cubicBezTo>
                    <a:pt x="56" y="100"/>
                    <a:pt x="55" y="105"/>
                    <a:pt x="55" y="110"/>
                  </a:cubicBezTo>
                  <a:cubicBezTo>
                    <a:pt x="56" y="112"/>
                    <a:pt x="57" y="115"/>
                    <a:pt x="57" y="117"/>
                  </a:cubicBezTo>
                  <a:cubicBezTo>
                    <a:pt x="57" y="122"/>
                    <a:pt x="57" y="127"/>
                    <a:pt x="60" y="131"/>
                  </a:cubicBezTo>
                  <a:cubicBezTo>
                    <a:pt x="60" y="145"/>
                    <a:pt x="60" y="145"/>
                    <a:pt x="60" y="148"/>
                  </a:cubicBezTo>
                  <a:cubicBezTo>
                    <a:pt x="61" y="148"/>
                    <a:pt x="62" y="149"/>
                    <a:pt x="64" y="149"/>
                  </a:cubicBezTo>
                  <a:cubicBezTo>
                    <a:pt x="62" y="153"/>
                    <a:pt x="62" y="155"/>
                    <a:pt x="65" y="158"/>
                  </a:cubicBezTo>
                  <a:cubicBezTo>
                    <a:pt x="70" y="159"/>
                    <a:pt x="72" y="157"/>
                    <a:pt x="72" y="152"/>
                  </a:cubicBezTo>
                  <a:cubicBezTo>
                    <a:pt x="71" y="150"/>
                    <a:pt x="71" y="150"/>
                    <a:pt x="71" y="149"/>
                  </a:cubicBezTo>
                  <a:cubicBezTo>
                    <a:pt x="74" y="150"/>
                    <a:pt x="76" y="152"/>
                    <a:pt x="79" y="149"/>
                  </a:cubicBezTo>
                  <a:cubicBezTo>
                    <a:pt x="83" y="151"/>
                    <a:pt x="85" y="149"/>
                    <a:pt x="89" y="150"/>
                  </a:cubicBezTo>
                  <a:cubicBezTo>
                    <a:pt x="89" y="151"/>
                    <a:pt x="89" y="153"/>
                    <a:pt x="89" y="154"/>
                  </a:cubicBezTo>
                  <a:cubicBezTo>
                    <a:pt x="91" y="155"/>
                    <a:pt x="93" y="155"/>
                    <a:pt x="106" y="158"/>
                  </a:cubicBezTo>
                  <a:cubicBezTo>
                    <a:pt x="97" y="160"/>
                    <a:pt x="89" y="161"/>
                    <a:pt x="80" y="1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333" y="993"/>
              <a:ext cx="101" cy="97"/>
            </a:xfrm>
            <a:custGeom>
              <a:avLst/>
              <a:gdLst>
                <a:gd name="T0" fmla="*/ 12 w 21"/>
                <a:gd name="T1" fmla="*/ 20 h 20"/>
                <a:gd name="T2" fmla="*/ 10 w 21"/>
                <a:gd name="T3" fmla="*/ 16 h 20"/>
                <a:gd name="T4" fmla="*/ 12 w 21"/>
                <a:gd name="T5" fmla="*/ 17 h 20"/>
                <a:gd name="T6" fmla="*/ 14 w 21"/>
                <a:gd name="T7" fmla="*/ 15 h 20"/>
                <a:gd name="T8" fmla="*/ 5 w 21"/>
                <a:gd name="T9" fmla="*/ 6 h 20"/>
                <a:gd name="T10" fmla="*/ 0 w 21"/>
                <a:gd name="T11" fmla="*/ 4 h 20"/>
                <a:gd name="T12" fmla="*/ 6 w 21"/>
                <a:gd name="T13" fmla="*/ 0 h 20"/>
                <a:gd name="T14" fmla="*/ 5 w 21"/>
                <a:gd name="T15" fmla="*/ 2 h 20"/>
                <a:gd name="T16" fmla="*/ 16 w 21"/>
                <a:gd name="T17" fmla="*/ 13 h 20"/>
                <a:gd name="T18" fmla="*/ 18 w 21"/>
                <a:gd name="T19" fmla="*/ 12 h 20"/>
                <a:gd name="T20" fmla="*/ 17 w 21"/>
                <a:gd name="T21" fmla="*/ 8 h 20"/>
                <a:gd name="T22" fmla="*/ 19 w 21"/>
                <a:gd name="T23" fmla="*/ 8 h 20"/>
                <a:gd name="T24" fmla="*/ 21 w 21"/>
                <a:gd name="T25" fmla="*/ 11 h 20"/>
                <a:gd name="T26" fmla="*/ 12 w 21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0">
                  <a:moveTo>
                    <a:pt x="12" y="20"/>
                  </a:moveTo>
                  <a:cubicBezTo>
                    <a:pt x="11" y="19"/>
                    <a:pt x="9" y="18"/>
                    <a:pt x="10" y="16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3" y="17"/>
                    <a:pt x="13" y="16"/>
                    <a:pt x="14" y="15"/>
                  </a:cubicBezTo>
                  <a:cubicBezTo>
                    <a:pt x="12" y="13"/>
                    <a:pt x="7" y="7"/>
                    <a:pt x="5" y="6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8" y="6"/>
                    <a:pt x="13" y="9"/>
                    <a:pt x="16" y="13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1"/>
                    <a:pt x="18" y="10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10"/>
                    <a:pt x="20" y="11"/>
                    <a:pt x="21" y="11"/>
                  </a:cubicBezTo>
                  <a:cubicBezTo>
                    <a:pt x="21" y="14"/>
                    <a:pt x="14" y="18"/>
                    <a:pt x="12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637" y="979"/>
              <a:ext cx="111" cy="96"/>
            </a:xfrm>
            <a:custGeom>
              <a:avLst/>
              <a:gdLst>
                <a:gd name="T0" fmla="*/ 10 w 23"/>
                <a:gd name="T1" fmla="*/ 20 h 20"/>
                <a:gd name="T2" fmla="*/ 12 w 23"/>
                <a:gd name="T3" fmla="*/ 2 h 20"/>
                <a:gd name="T4" fmla="*/ 23 w 23"/>
                <a:gd name="T5" fmla="*/ 6 h 20"/>
                <a:gd name="T6" fmla="*/ 10 w 23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10" y="20"/>
                  </a:moveTo>
                  <a:cubicBezTo>
                    <a:pt x="0" y="15"/>
                    <a:pt x="4" y="7"/>
                    <a:pt x="12" y="2"/>
                  </a:cubicBezTo>
                  <a:cubicBezTo>
                    <a:pt x="18" y="1"/>
                    <a:pt x="19" y="0"/>
                    <a:pt x="23" y="6"/>
                  </a:cubicBezTo>
                  <a:cubicBezTo>
                    <a:pt x="23" y="15"/>
                    <a:pt x="18" y="19"/>
                    <a:pt x="10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632" y="964"/>
              <a:ext cx="106" cy="102"/>
            </a:xfrm>
            <a:custGeom>
              <a:avLst/>
              <a:gdLst>
                <a:gd name="T0" fmla="*/ 10 w 22"/>
                <a:gd name="T1" fmla="*/ 21 h 21"/>
                <a:gd name="T2" fmla="*/ 22 w 22"/>
                <a:gd name="T3" fmla="*/ 9 h 21"/>
                <a:gd name="T4" fmla="*/ 10 w 22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10" y="21"/>
                  </a:moveTo>
                  <a:cubicBezTo>
                    <a:pt x="0" y="16"/>
                    <a:pt x="17" y="0"/>
                    <a:pt x="22" y="9"/>
                  </a:cubicBezTo>
                  <a:cubicBezTo>
                    <a:pt x="22" y="16"/>
                    <a:pt x="17" y="20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956" y="1027"/>
              <a:ext cx="38" cy="34"/>
            </a:xfrm>
            <a:custGeom>
              <a:avLst/>
              <a:gdLst>
                <a:gd name="T0" fmla="*/ 2 w 8"/>
                <a:gd name="T1" fmla="*/ 7 h 7"/>
                <a:gd name="T2" fmla="*/ 2 w 8"/>
                <a:gd name="T3" fmla="*/ 0 h 7"/>
                <a:gd name="T4" fmla="*/ 8 w 8"/>
                <a:gd name="T5" fmla="*/ 4 h 7"/>
                <a:gd name="T6" fmla="*/ 6 w 8"/>
                <a:gd name="T7" fmla="*/ 7 h 7"/>
                <a:gd name="T8" fmla="*/ 2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2" y="7"/>
                  </a:moveTo>
                  <a:cubicBezTo>
                    <a:pt x="0" y="5"/>
                    <a:pt x="0" y="3"/>
                    <a:pt x="2" y="0"/>
                  </a:cubicBezTo>
                  <a:cubicBezTo>
                    <a:pt x="4" y="1"/>
                    <a:pt x="7" y="1"/>
                    <a:pt x="8" y="4"/>
                  </a:cubicBezTo>
                  <a:cubicBezTo>
                    <a:pt x="7" y="5"/>
                    <a:pt x="7" y="6"/>
                    <a:pt x="6" y="7"/>
                  </a:cubicBezTo>
                  <a:cubicBezTo>
                    <a:pt x="5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086" y="1027"/>
              <a:ext cx="87" cy="29"/>
            </a:xfrm>
            <a:custGeom>
              <a:avLst/>
              <a:gdLst>
                <a:gd name="T0" fmla="*/ 14 w 18"/>
                <a:gd name="T1" fmla="*/ 6 h 6"/>
                <a:gd name="T2" fmla="*/ 0 w 18"/>
                <a:gd name="T3" fmla="*/ 4 h 6"/>
                <a:gd name="T4" fmla="*/ 0 w 18"/>
                <a:gd name="T5" fmla="*/ 1 h 6"/>
                <a:gd name="T6" fmla="*/ 14 w 18"/>
                <a:gd name="T7" fmla="*/ 4 h 6"/>
                <a:gd name="T8" fmla="*/ 18 w 18"/>
                <a:gd name="T9" fmla="*/ 5 h 6"/>
                <a:gd name="T10" fmla="*/ 14 w 18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6">
                  <a:moveTo>
                    <a:pt x="14" y="6"/>
                  </a:moveTo>
                  <a:cubicBezTo>
                    <a:pt x="9" y="5"/>
                    <a:pt x="5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6" y="0"/>
                    <a:pt x="9" y="0"/>
                    <a:pt x="14" y="4"/>
                  </a:cubicBezTo>
                  <a:cubicBezTo>
                    <a:pt x="17" y="5"/>
                    <a:pt x="17" y="5"/>
                    <a:pt x="18" y="5"/>
                  </a:cubicBezTo>
                  <a:cubicBezTo>
                    <a:pt x="17" y="6"/>
                    <a:pt x="15" y="6"/>
                    <a:pt x="1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724" y="1051"/>
              <a:ext cx="5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4738" y="1037"/>
              <a:ext cx="1" cy="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371" y="955"/>
              <a:ext cx="92" cy="82"/>
            </a:xfrm>
            <a:custGeom>
              <a:avLst/>
              <a:gdLst>
                <a:gd name="T0" fmla="*/ 14 w 19"/>
                <a:gd name="T1" fmla="*/ 17 h 17"/>
                <a:gd name="T2" fmla="*/ 15 w 19"/>
                <a:gd name="T3" fmla="*/ 15 h 17"/>
                <a:gd name="T4" fmla="*/ 0 w 19"/>
                <a:gd name="T5" fmla="*/ 6 h 17"/>
                <a:gd name="T6" fmla="*/ 4 w 19"/>
                <a:gd name="T7" fmla="*/ 0 h 17"/>
                <a:gd name="T8" fmla="*/ 4 w 19"/>
                <a:gd name="T9" fmla="*/ 3 h 17"/>
                <a:gd name="T10" fmla="*/ 17 w 19"/>
                <a:gd name="T11" fmla="*/ 13 h 17"/>
                <a:gd name="T12" fmla="*/ 19 w 19"/>
                <a:gd name="T13" fmla="*/ 12 h 17"/>
                <a:gd name="T14" fmla="*/ 14 w 19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7">
                  <a:moveTo>
                    <a:pt x="14" y="17"/>
                  </a:moveTo>
                  <a:cubicBezTo>
                    <a:pt x="14" y="17"/>
                    <a:pt x="14" y="16"/>
                    <a:pt x="15" y="15"/>
                  </a:cubicBezTo>
                  <a:cubicBezTo>
                    <a:pt x="12" y="13"/>
                    <a:pt x="4" y="4"/>
                    <a:pt x="0" y="6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8" y="6"/>
                    <a:pt x="12" y="9"/>
                    <a:pt x="17" y="13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8" y="14"/>
                    <a:pt x="17" y="17"/>
                    <a:pt x="1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990" y="670"/>
              <a:ext cx="72" cy="357"/>
            </a:xfrm>
            <a:custGeom>
              <a:avLst/>
              <a:gdLst>
                <a:gd name="T0" fmla="*/ 5 w 15"/>
                <a:gd name="T1" fmla="*/ 74 h 74"/>
                <a:gd name="T2" fmla="*/ 4 w 15"/>
                <a:gd name="T3" fmla="*/ 73 h 74"/>
                <a:gd name="T4" fmla="*/ 4 w 15"/>
                <a:gd name="T5" fmla="*/ 27 h 74"/>
                <a:gd name="T6" fmla="*/ 5 w 15"/>
                <a:gd name="T7" fmla="*/ 23 h 74"/>
                <a:gd name="T8" fmla="*/ 5 w 15"/>
                <a:gd name="T9" fmla="*/ 23 h 74"/>
                <a:gd name="T10" fmla="*/ 4 w 15"/>
                <a:gd name="T11" fmla="*/ 24 h 74"/>
                <a:gd name="T12" fmla="*/ 0 w 15"/>
                <a:gd name="T13" fmla="*/ 9 h 74"/>
                <a:gd name="T14" fmla="*/ 9 w 15"/>
                <a:gd name="T15" fmla="*/ 0 h 74"/>
                <a:gd name="T16" fmla="*/ 6 w 15"/>
                <a:gd name="T17" fmla="*/ 23 h 74"/>
                <a:gd name="T18" fmla="*/ 7 w 15"/>
                <a:gd name="T19" fmla="*/ 22 h 74"/>
                <a:gd name="T20" fmla="*/ 7 w 15"/>
                <a:gd name="T21" fmla="*/ 74 h 74"/>
                <a:gd name="T22" fmla="*/ 5 w 15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4">
                  <a:moveTo>
                    <a:pt x="5" y="74"/>
                  </a:moveTo>
                  <a:cubicBezTo>
                    <a:pt x="5" y="73"/>
                    <a:pt x="5" y="73"/>
                    <a:pt x="4" y="73"/>
                  </a:cubicBezTo>
                  <a:cubicBezTo>
                    <a:pt x="4" y="57"/>
                    <a:pt x="4" y="42"/>
                    <a:pt x="4" y="27"/>
                  </a:cubicBezTo>
                  <a:cubicBezTo>
                    <a:pt x="5" y="25"/>
                    <a:pt x="5" y="24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23"/>
                    <a:pt x="4" y="24"/>
                  </a:cubicBezTo>
                  <a:cubicBezTo>
                    <a:pt x="2" y="19"/>
                    <a:pt x="1" y="14"/>
                    <a:pt x="0" y="9"/>
                  </a:cubicBezTo>
                  <a:cubicBezTo>
                    <a:pt x="4" y="7"/>
                    <a:pt x="6" y="4"/>
                    <a:pt x="9" y="0"/>
                  </a:cubicBezTo>
                  <a:cubicBezTo>
                    <a:pt x="15" y="5"/>
                    <a:pt x="3" y="17"/>
                    <a:pt x="6" y="23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7" y="39"/>
                    <a:pt x="7" y="56"/>
                    <a:pt x="7" y="74"/>
                  </a:cubicBezTo>
                  <a:cubicBezTo>
                    <a:pt x="7" y="74"/>
                    <a:pt x="6" y="74"/>
                    <a:pt x="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043" y="757"/>
              <a:ext cx="14" cy="265"/>
            </a:xfrm>
            <a:custGeom>
              <a:avLst/>
              <a:gdLst>
                <a:gd name="T0" fmla="*/ 0 w 3"/>
                <a:gd name="T1" fmla="*/ 55 h 55"/>
                <a:gd name="T2" fmla="*/ 1 w 3"/>
                <a:gd name="T3" fmla="*/ 10 h 55"/>
                <a:gd name="T4" fmla="*/ 2 w 3"/>
                <a:gd name="T5" fmla="*/ 0 h 55"/>
                <a:gd name="T6" fmla="*/ 3 w 3"/>
                <a:gd name="T7" fmla="*/ 3 h 55"/>
                <a:gd name="T8" fmla="*/ 3 w 3"/>
                <a:gd name="T9" fmla="*/ 45 h 55"/>
                <a:gd name="T10" fmla="*/ 3 w 3"/>
                <a:gd name="T11" fmla="*/ 55 h 55"/>
                <a:gd name="T12" fmla="*/ 0 w 3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5">
                  <a:moveTo>
                    <a:pt x="0" y="55"/>
                  </a:moveTo>
                  <a:cubicBezTo>
                    <a:pt x="0" y="40"/>
                    <a:pt x="1" y="25"/>
                    <a:pt x="1" y="10"/>
                  </a:cubicBezTo>
                  <a:cubicBezTo>
                    <a:pt x="0" y="9"/>
                    <a:pt x="1" y="2"/>
                    <a:pt x="2" y="0"/>
                  </a:cubicBezTo>
                  <a:cubicBezTo>
                    <a:pt x="2" y="1"/>
                    <a:pt x="2" y="2"/>
                    <a:pt x="3" y="3"/>
                  </a:cubicBezTo>
                  <a:cubicBezTo>
                    <a:pt x="3" y="17"/>
                    <a:pt x="3" y="31"/>
                    <a:pt x="3" y="45"/>
                  </a:cubicBezTo>
                  <a:cubicBezTo>
                    <a:pt x="3" y="49"/>
                    <a:pt x="3" y="51"/>
                    <a:pt x="3" y="55"/>
                  </a:cubicBezTo>
                  <a:cubicBezTo>
                    <a:pt x="2" y="55"/>
                    <a:pt x="1" y="55"/>
                    <a:pt x="0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4555" y="858"/>
              <a:ext cx="155" cy="164"/>
            </a:xfrm>
            <a:custGeom>
              <a:avLst/>
              <a:gdLst>
                <a:gd name="T0" fmla="*/ 15 w 32"/>
                <a:gd name="T1" fmla="*/ 34 h 34"/>
                <a:gd name="T2" fmla="*/ 14 w 32"/>
                <a:gd name="T3" fmla="*/ 20 h 34"/>
                <a:gd name="T4" fmla="*/ 19 w 32"/>
                <a:gd name="T5" fmla="*/ 21 h 34"/>
                <a:gd name="T6" fmla="*/ 22 w 32"/>
                <a:gd name="T7" fmla="*/ 10 h 34"/>
                <a:gd name="T8" fmla="*/ 6 w 32"/>
                <a:gd name="T9" fmla="*/ 17 h 34"/>
                <a:gd name="T10" fmla="*/ 7 w 32"/>
                <a:gd name="T11" fmla="*/ 19 h 34"/>
                <a:gd name="T12" fmla="*/ 1 w 32"/>
                <a:gd name="T13" fmla="*/ 9 h 34"/>
                <a:gd name="T14" fmla="*/ 5 w 32"/>
                <a:gd name="T15" fmla="*/ 7 h 34"/>
                <a:gd name="T16" fmla="*/ 5 w 32"/>
                <a:gd name="T17" fmla="*/ 9 h 34"/>
                <a:gd name="T18" fmla="*/ 3 w 32"/>
                <a:gd name="T19" fmla="*/ 10 h 34"/>
                <a:gd name="T20" fmla="*/ 6 w 32"/>
                <a:gd name="T21" fmla="*/ 14 h 34"/>
                <a:gd name="T22" fmla="*/ 11 w 32"/>
                <a:gd name="T23" fmla="*/ 12 h 34"/>
                <a:gd name="T24" fmla="*/ 11 w 32"/>
                <a:gd name="T25" fmla="*/ 11 h 34"/>
                <a:gd name="T26" fmla="*/ 10 w 32"/>
                <a:gd name="T27" fmla="*/ 9 h 34"/>
                <a:gd name="T28" fmla="*/ 7 w 32"/>
                <a:gd name="T29" fmla="*/ 8 h 34"/>
                <a:gd name="T30" fmla="*/ 7 w 32"/>
                <a:gd name="T31" fmla="*/ 7 h 34"/>
                <a:gd name="T32" fmla="*/ 13 w 32"/>
                <a:gd name="T33" fmla="*/ 6 h 34"/>
                <a:gd name="T34" fmla="*/ 12 w 32"/>
                <a:gd name="T35" fmla="*/ 7 h 34"/>
                <a:gd name="T36" fmla="*/ 14 w 32"/>
                <a:gd name="T37" fmla="*/ 10 h 34"/>
                <a:gd name="T38" fmla="*/ 20 w 32"/>
                <a:gd name="T39" fmla="*/ 8 h 34"/>
                <a:gd name="T40" fmla="*/ 20 w 32"/>
                <a:gd name="T41" fmla="*/ 5 h 34"/>
                <a:gd name="T42" fmla="*/ 19 w 32"/>
                <a:gd name="T43" fmla="*/ 5 h 34"/>
                <a:gd name="T44" fmla="*/ 18 w 32"/>
                <a:gd name="T45" fmla="*/ 3 h 34"/>
                <a:gd name="T46" fmla="*/ 14 w 32"/>
                <a:gd name="T47" fmla="*/ 4 h 34"/>
                <a:gd name="T48" fmla="*/ 19 w 32"/>
                <a:gd name="T49" fmla="*/ 1 h 34"/>
                <a:gd name="T50" fmla="*/ 25 w 32"/>
                <a:gd name="T51" fmla="*/ 13 h 34"/>
                <a:gd name="T52" fmla="*/ 21 w 32"/>
                <a:gd name="T53" fmla="*/ 23 h 34"/>
                <a:gd name="T54" fmla="*/ 28 w 32"/>
                <a:gd name="T55" fmla="*/ 19 h 34"/>
                <a:gd name="T56" fmla="*/ 27 w 32"/>
                <a:gd name="T57" fmla="*/ 17 h 34"/>
                <a:gd name="T58" fmla="*/ 32 w 32"/>
                <a:gd name="T59" fmla="*/ 23 h 34"/>
                <a:gd name="T60" fmla="*/ 16 w 32"/>
                <a:gd name="T61" fmla="*/ 31 h 34"/>
                <a:gd name="T62" fmla="*/ 15 w 32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34">
                  <a:moveTo>
                    <a:pt x="15" y="34"/>
                  </a:moveTo>
                  <a:cubicBezTo>
                    <a:pt x="11" y="28"/>
                    <a:pt x="6" y="24"/>
                    <a:pt x="14" y="20"/>
                  </a:cubicBezTo>
                  <a:cubicBezTo>
                    <a:pt x="17" y="20"/>
                    <a:pt x="17" y="20"/>
                    <a:pt x="19" y="21"/>
                  </a:cubicBezTo>
                  <a:cubicBezTo>
                    <a:pt x="20" y="19"/>
                    <a:pt x="24" y="13"/>
                    <a:pt x="22" y="10"/>
                  </a:cubicBezTo>
                  <a:cubicBezTo>
                    <a:pt x="16" y="11"/>
                    <a:pt x="11" y="15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4" y="19"/>
                    <a:pt x="0" y="11"/>
                    <a:pt x="1" y="9"/>
                  </a:cubicBezTo>
                  <a:cubicBezTo>
                    <a:pt x="2" y="8"/>
                    <a:pt x="4" y="8"/>
                    <a:pt x="5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4" y="9"/>
                    <a:pt x="4" y="9"/>
                    <a:pt x="3" y="10"/>
                  </a:cubicBezTo>
                  <a:cubicBezTo>
                    <a:pt x="3" y="11"/>
                    <a:pt x="4" y="13"/>
                    <a:pt x="6" y="14"/>
                  </a:cubicBezTo>
                  <a:cubicBezTo>
                    <a:pt x="7" y="13"/>
                    <a:pt x="9" y="13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0" y="9"/>
                    <a:pt x="10" y="9"/>
                  </a:cubicBezTo>
                  <a:cubicBezTo>
                    <a:pt x="9" y="9"/>
                    <a:pt x="8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9" y="6"/>
                    <a:pt x="11" y="5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2" y="9"/>
                    <a:pt x="12" y="10"/>
                    <a:pt x="14" y="10"/>
                  </a:cubicBezTo>
                  <a:cubicBezTo>
                    <a:pt x="16" y="10"/>
                    <a:pt x="18" y="9"/>
                    <a:pt x="20" y="8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3"/>
                    <a:pt x="15" y="3"/>
                    <a:pt x="14" y="4"/>
                  </a:cubicBezTo>
                  <a:cubicBezTo>
                    <a:pt x="14" y="2"/>
                    <a:pt x="17" y="0"/>
                    <a:pt x="19" y="1"/>
                  </a:cubicBezTo>
                  <a:cubicBezTo>
                    <a:pt x="21" y="5"/>
                    <a:pt x="23" y="9"/>
                    <a:pt x="25" y="13"/>
                  </a:cubicBezTo>
                  <a:cubicBezTo>
                    <a:pt x="25" y="14"/>
                    <a:pt x="25" y="14"/>
                    <a:pt x="21" y="23"/>
                  </a:cubicBezTo>
                  <a:cubicBezTo>
                    <a:pt x="23" y="24"/>
                    <a:pt x="26" y="21"/>
                    <a:pt x="28" y="19"/>
                  </a:cubicBezTo>
                  <a:cubicBezTo>
                    <a:pt x="27" y="18"/>
                    <a:pt x="27" y="18"/>
                    <a:pt x="27" y="17"/>
                  </a:cubicBezTo>
                  <a:cubicBezTo>
                    <a:pt x="30" y="18"/>
                    <a:pt x="31" y="21"/>
                    <a:pt x="32" y="23"/>
                  </a:cubicBezTo>
                  <a:cubicBezTo>
                    <a:pt x="26" y="22"/>
                    <a:pt x="21" y="28"/>
                    <a:pt x="16" y="31"/>
                  </a:cubicBezTo>
                  <a:cubicBezTo>
                    <a:pt x="16" y="32"/>
                    <a:pt x="16" y="32"/>
                    <a:pt x="15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4961" y="810"/>
              <a:ext cx="43" cy="212"/>
            </a:xfrm>
            <a:custGeom>
              <a:avLst/>
              <a:gdLst>
                <a:gd name="T0" fmla="*/ 2 w 9"/>
                <a:gd name="T1" fmla="*/ 44 h 44"/>
                <a:gd name="T2" fmla="*/ 1 w 9"/>
                <a:gd name="T3" fmla="*/ 43 h 44"/>
                <a:gd name="T4" fmla="*/ 0 w 9"/>
                <a:gd name="T5" fmla="*/ 11 h 44"/>
                <a:gd name="T6" fmla="*/ 2 w 9"/>
                <a:gd name="T7" fmla="*/ 6 h 44"/>
                <a:gd name="T8" fmla="*/ 2 w 9"/>
                <a:gd name="T9" fmla="*/ 9 h 44"/>
                <a:gd name="T10" fmla="*/ 6 w 9"/>
                <a:gd name="T11" fmla="*/ 0 h 44"/>
                <a:gd name="T12" fmla="*/ 6 w 9"/>
                <a:gd name="T13" fmla="*/ 43 h 44"/>
                <a:gd name="T14" fmla="*/ 2 w 9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4">
                  <a:moveTo>
                    <a:pt x="2" y="44"/>
                  </a:moveTo>
                  <a:cubicBezTo>
                    <a:pt x="2" y="43"/>
                    <a:pt x="1" y="43"/>
                    <a:pt x="1" y="43"/>
                  </a:cubicBezTo>
                  <a:cubicBezTo>
                    <a:pt x="0" y="30"/>
                    <a:pt x="0" y="30"/>
                    <a:pt x="0" y="11"/>
                  </a:cubicBezTo>
                  <a:cubicBezTo>
                    <a:pt x="1" y="7"/>
                    <a:pt x="1" y="7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4" y="6"/>
                    <a:pt x="2" y="1"/>
                    <a:pt x="6" y="0"/>
                  </a:cubicBezTo>
                  <a:cubicBezTo>
                    <a:pt x="7" y="14"/>
                    <a:pt x="9" y="30"/>
                    <a:pt x="6" y="43"/>
                  </a:cubicBezTo>
                  <a:cubicBezTo>
                    <a:pt x="5" y="43"/>
                    <a:pt x="4" y="43"/>
                    <a:pt x="2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086" y="713"/>
              <a:ext cx="24" cy="309"/>
            </a:xfrm>
            <a:custGeom>
              <a:avLst/>
              <a:gdLst>
                <a:gd name="T0" fmla="*/ 2 w 5"/>
                <a:gd name="T1" fmla="*/ 64 h 64"/>
                <a:gd name="T2" fmla="*/ 0 w 5"/>
                <a:gd name="T3" fmla="*/ 62 h 64"/>
                <a:gd name="T4" fmla="*/ 0 w 5"/>
                <a:gd name="T5" fmla="*/ 0 h 64"/>
                <a:gd name="T6" fmla="*/ 2 w 5"/>
                <a:gd name="T7" fmla="*/ 24 h 64"/>
                <a:gd name="T8" fmla="*/ 3 w 5"/>
                <a:gd name="T9" fmla="*/ 24 h 64"/>
                <a:gd name="T10" fmla="*/ 4 w 5"/>
                <a:gd name="T11" fmla="*/ 19 h 64"/>
                <a:gd name="T12" fmla="*/ 5 w 5"/>
                <a:gd name="T13" fmla="*/ 55 h 64"/>
                <a:gd name="T14" fmla="*/ 2 w 5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4">
                  <a:moveTo>
                    <a:pt x="2" y="64"/>
                  </a:moveTo>
                  <a:cubicBezTo>
                    <a:pt x="1" y="63"/>
                    <a:pt x="1" y="62"/>
                    <a:pt x="0" y="62"/>
                  </a:cubicBezTo>
                  <a:cubicBezTo>
                    <a:pt x="0" y="41"/>
                    <a:pt x="0" y="21"/>
                    <a:pt x="0" y="0"/>
                  </a:cubicBezTo>
                  <a:cubicBezTo>
                    <a:pt x="2" y="8"/>
                    <a:pt x="2" y="16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3"/>
                    <a:pt x="4" y="21"/>
                    <a:pt x="4" y="19"/>
                  </a:cubicBezTo>
                  <a:cubicBezTo>
                    <a:pt x="4" y="31"/>
                    <a:pt x="5" y="43"/>
                    <a:pt x="5" y="55"/>
                  </a:cubicBezTo>
                  <a:cubicBezTo>
                    <a:pt x="5" y="58"/>
                    <a:pt x="5" y="62"/>
                    <a:pt x="2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028" y="887"/>
              <a:ext cx="10" cy="130"/>
            </a:xfrm>
            <a:custGeom>
              <a:avLst/>
              <a:gdLst>
                <a:gd name="T0" fmla="*/ 1 w 2"/>
                <a:gd name="T1" fmla="*/ 27 h 27"/>
                <a:gd name="T2" fmla="*/ 0 w 2"/>
                <a:gd name="T3" fmla="*/ 0 h 27"/>
                <a:gd name="T4" fmla="*/ 1 w 2"/>
                <a:gd name="T5" fmla="*/ 2 h 27"/>
                <a:gd name="T6" fmla="*/ 2 w 2"/>
                <a:gd name="T7" fmla="*/ 0 h 27"/>
                <a:gd name="T8" fmla="*/ 1 w 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7">
                  <a:moveTo>
                    <a:pt x="1" y="27"/>
                  </a:moveTo>
                  <a:cubicBezTo>
                    <a:pt x="0" y="10"/>
                    <a:pt x="0" y="1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9"/>
                    <a:pt x="2" y="18"/>
                    <a:pt x="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062" y="684"/>
              <a:ext cx="24" cy="333"/>
            </a:xfrm>
            <a:custGeom>
              <a:avLst/>
              <a:gdLst>
                <a:gd name="T0" fmla="*/ 1 w 5"/>
                <a:gd name="T1" fmla="*/ 69 h 69"/>
                <a:gd name="T2" fmla="*/ 0 w 5"/>
                <a:gd name="T3" fmla="*/ 1 h 69"/>
                <a:gd name="T4" fmla="*/ 3 w 5"/>
                <a:gd name="T5" fmla="*/ 0 h 69"/>
                <a:gd name="T6" fmla="*/ 4 w 5"/>
                <a:gd name="T7" fmla="*/ 69 h 69"/>
                <a:gd name="T8" fmla="*/ 2 w 5"/>
                <a:gd name="T9" fmla="*/ 17 h 69"/>
                <a:gd name="T10" fmla="*/ 1 w 5"/>
                <a:gd name="T11" fmla="*/ 17 h 69"/>
                <a:gd name="T12" fmla="*/ 1 w 5"/>
                <a:gd name="T13" fmla="*/ 68 h 69"/>
                <a:gd name="T14" fmla="*/ 1 w 5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9">
                  <a:moveTo>
                    <a:pt x="1" y="69"/>
                  </a:moveTo>
                  <a:cubicBezTo>
                    <a:pt x="0" y="46"/>
                    <a:pt x="0" y="23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23"/>
                    <a:pt x="5" y="46"/>
                    <a:pt x="4" y="69"/>
                  </a:cubicBezTo>
                  <a:cubicBezTo>
                    <a:pt x="3" y="39"/>
                    <a:pt x="3" y="39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52"/>
                    <a:pt x="1" y="52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5106" y="728"/>
              <a:ext cx="38" cy="289"/>
            </a:xfrm>
            <a:custGeom>
              <a:avLst/>
              <a:gdLst>
                <a:gd name="T0" fmla="*/ 4 w 8"/>
                <a:gd name="T1" fmla="*/ 60 h 60"/>
                <a:gd name="T2" fmla="*/ 3 w 8"/>
                <a:gd name="T3" fmla="*/ 59 h 60"/>
                <a:gd name="T4" fmla="*/ 1 w 8"/>
                <a:gd name="T5" fmla="*/ 0 h 60"/>
                <a:gd name="T6" fmla="*/ 2 w 8"/>
                <a:gd name="T7" fmla="*/ 8 h 60"/>
                <a:gd name="T8" fmla="*/ 5 w 8"/>
                <a:gd name="T9" fmla="*/ 16 h 60"/>
                <a:gd name="T10" fmla="*/ 8 w 8"/>
                <a:gd name="T11" fmla="*/ 59 h 60"/>
                <a:gd name="T12" fmla="*/ 4 w 8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0">
                  <a:moveTo>
                    <a:pt x="4" y="60"/>
                  </a:moveTo>
                  <a:cubicBezTo>
                    <a:pt x="4" y="60"/>
                    <a:pt x="3" y="59"/>
                    <a:pt x="3" y="59"/>
                  </a:cubicBezTo>
                  <a:cubicBezTo>
                    <a:pt x="2" y="21"/>
                    <a:pt x="0" y="4"/>
                    <a:pt x="1" y="0"/>
                  </a:cubicBezTo>
                  <a:cubicBezTo>
                    <a:pt x="1" y="0"/>
                    <a:pt x="1" y="0"/>
                    <a:pt x="2" y="8"/>
                  </a:cubicBezTo>
                  <a:cubicBezTo>
                    <a:pt x="4" y="12"/>
                    <a:pt x="4" y="12"/>
                    <a:pt x="5" y="16"/>
                  </a:cubicBezTo>
                  <a:cubicBezTo>
                    <a:pt x="6" y="30"/>
                    <a:pt x="7" y="45"/>
                    <a:pt x="8" y="59"/>
                  </a:cubicBezTo>
                  <a:cubicBezTo>
                    <a:pt x="7" y="60"/>
                    <a:pt x="5" y="60"/>
                    <a:pt x="4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4941" y="853"/>
              <a:ext cx="15" cy="159"/>
            </a:xfrm>
            <a:custGeom>
              <a:avLst/>
              <a:gdLst>
                <a:gd name="T0" fmla="*/ 0 w 3"/>
                <a:gd name="T1" fmla="*/ 33 h 33"/>
                <a:gd name="T2" fmla="*/ 1 w 3"/>
                <a:gd name="T3" fmla="*/ 7 h 33"/>
                <a:gd name="T4" fmla="*/ 3 w 3"/>
                <a:gd name="T5" fmla="*/ 0 h 33"/>
                <a:gd name="T6" fmla="*/ 2 w 3"/>
                <a:gd name="T7" fmla="*/ 33 h 33"/>
                <a:gd name="T8" fmla="*/ 0 w 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3">
                  <a:moveTo>
                    <a:pt x="0" y="33"/>
                  </a:moveTo>
                  <a:cubicBezTo>
                    <a:pt x="1" y="25"/>
                    <a:pt x="1" y="16"/>
                    <a:pt x="1" y="7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2" y="7"/>
                    <a:pt x="2" y="7"/>
                    <a:pt x="2" y="33"/>
                  </a:cubicBezTo>
                  <a:cubicBezTo>
                    <a:pt x="1" y="33"/>
                    <a:pt x="1" y="33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4994" y="1008"/>
              <a:ext cx="5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5429" y="1008"/>
              <a:ext cx="1" cy="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5400" y="853"/>
              <a:ext cx="135" cy="150"/>
            </a:xfrm>
            <a:custGeom>
              <a:avLst/>
              <a:gdLst>
                <a:gd name="T0" fmla="*/ 14 w 28"/>
                <a:gd name="T1" fmla="*/ 31 h 31"/>
                <a:gd name="T2" fmla="*/ 12 w 28"/>
                <a:gd name="T3" fmla="*/ 29 h 31"/>
                <a:gd name="T4" fmla="*/ 12 w 28"/>
                <a:gd name="T5" fmla="*/ 27 h 31"/>
                <a:gd name="T6" fmla="*/ 17 w 28"/>
                <a:gd name="T7" fmla="*/ 24 h 31"/>
                <a:gd name="T8" fmla="*/ 13 w 28"/>
                <a:gd name="T9" fmla="*/ 22 h 31"/>
                <a:gd name="T10" fmla="*/ 0 w 28"/>
                <a:gd name="T11" fmla="*/ 21 h 31"/>
                <a:gd name="T12" fmla="*/ 0 w 28"/>
                <a:gd name="T13" fmla="*/ 16 h 31"/>
                <a:gd name="T14" fmla="*/ 5 w 28"/>
                <a:gd name="T15" fmla="*/ 10 h 31"/>
                <a:gd name="T16" fmla="*/ 16 w 28"/>
                <a:gd name="T17" fmla="*/ 9 h 31"/>
                <a:gd name="T18" fmla="*/ 7 w 28"/>
                <a:gd name="T19" fmla="*/ 6 h 31"/>
                <a:gd name="T20" fmla="*/ 10 w 28"/>
                <a:gd name="T21" fmla="*/ 0 h 31"/>
                <a:gd name="T22" fmla="*/ 11 w 28"/>
                <a:gd name="T23" fmla="*/ 3 h 31"/>
                <a:gd name="T24" fmla="*/ 27 w 28"/>
                <a:gd name="T25" fmla="*/ 9 h 31"/>
                <a:gd name="T26" fmla="*/ 28 w 28"/>
                <a:gd name="T27" fmla="*/ 9 h 31"/>
                <a:gd name="T28" fmla="*/ 16 w 28"/>
                <a:gd name="T29" fmla="*/ 17 h 31"/>
                <a:gd name="T30" fmla="*/ 15 w 28"/>
                <a:gd name="T31" fmla="*/ 12 h 31"/>
                <a:gd name="T32" fmla="*/ 5 w 28"/>
                <a:gd name="T33" fmla="*/ 13 h 31"/>
                <a:gd name="T34" fmla="*/ 5 w 28"/>
                <a:gd name="T35" fmla="*/ 14 h 31"/>
                <a:gd name="T36" fmla="*/ 7 w 28"/>
                <a:gd name="T37" fmla="*/ 15 h 31"/>
                <a:gd name="T38" fmla="*/ 8 w 28"/>
                <a:gd name="T39" fmla="*/ 16 h 31"/>
                <a:gd name="T40" fmla="*/ 2 w 28"/>
                <a:gd name="T41" fmla="*/ 17 h 31"/>
                <a:gd name="T42" fmla="*/ 2 w 28"/>
                <a:gd name="T43" fmla="*/ 20 h 31"/>
                <a:gd name="T44" fmla="*/ 7 w 28"/>
                <a:gd name="T45" fmla="*/ 22 h 31"/>
                <a:gd name="T46" fmla="*/ 14 w 28"/>
                <a:gd name="T4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31">
                  <a:moveTo>
                    <a:pt x="14" y="31"/>
                  </a:moveTo>
                  <a:cubicBezTo>
                    <a:pt x="13" y="30"/>
                    <a:pt x="12" y="30"/>
                    <a:pt x="12" y="29"/>
                  </a:cubicBezTo>
                  <a:cubicBezTo>
                    <a:pt x="12" y="29"/>
                    <a:pt x="12" y="28"/>
                    <a:pt x="12" y="27"/>
                  </a:cubicBezTo>
                  <a:cubicBezTo>
                    <a:pt x="15" y="29"/>
                    <a:pt x="17" y="28"/>
                    <a:pt x="17" y="24"/>
                  </a:cubicBezTo>
                  <a:cubicBezTo>
                    <a:pt x="15" y="23"/>
                    <a:pt x="15" y="23"/>
                    <a:pt x="13" y="22"/>
                  </a:cubicBezTo>
                  <a:cubicBezTo>
                    <a:pt x="7" y="25"/>
                    <a:pt x="4" y="28"/>
                    <a:pt x="0" y="21"/>
                  </a:cubicBezTo>
                  <a:cubicBezTo>
                    <a:pt x="0" y="19"/>
                    <a:pt x="0" y="18"/>
                    <a:pt x="0" y="16"/>
                  </a:cubicBezTo>
                  <a:cubicBezTo>
                    <a:pt x="2" y="14"/>
                    <a:pt x="3" y="12"/>
                    <a:pt x="5" y="10"/>
                  </a:cubicBezTo>
                  <a:cubicBezTo>
                    <a:pt x="14" y="9"/>
                    <a:pt x="14" y="9"/>
                    <a:pt x="16" y="9"/>
                  </a:cubicBezTo>
                  <a:cubicBezTo>
                    <a:pt x="13" y="7"/>
                    <a:pt x="10" y="4"/>
                    <a:pt x="7" y="6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1"/>
                    <a:pt x="11" y="2"/>
                    <a:pt x="11" y="3"/>
                  </a:cubicBezTo>
                  <a:cubicBezTo>
                    <a:pt x="14" y="4"/>
                    <a:pt x="23" y="11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5" y="15"/>
                    <a:pt x="23" y="21"/>
                    <a:pt x="16" y="17"/>
                  </a:cubicBezTo>
                  <a:cubicBezTo>
                    <a:pt x="16" y="15"/>
                    <a:pt x="15" y="14"/>
                    <a:pt x="15" y="12"/>
                  </a:cubicBezTo>
                  <a:cubicBezTo>
                    <a:pt x="12" y="13"/>
                    <a:pt x="8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4"/>
                    <a:pt x="7" y="14"/>
                    <a:pt x="7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5" y="16"/>
                    <a:pt x="4" y="15"/>
                    <a:pt x="2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4" y="22"/>
                    <a:pt x="5" y="22"/>
                    <a:pt x="7" y="22"/>
                  </a:cubicBezTo>
                  <a:cubicBezTo>
                    <a:pt x="9" y="14"/>
                    <a:pt x="27" y="24"/>
                    <a:pt x="14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4603" y="955"/>
              <a:ext cx="49" cy="43"/>
            </a:xfrm>
            <a:custGeom>
              <a:avLst/>
              <a:gdLst>
                <a:gd name="T0" fmla="*/ 4 w 10"/>
                <a:gd name="T1" fmla="*/ 9 h 9"/>
                <a:gd name="T2" fmla="*/ 10 w 10"/>
                <a:gd name="T3" fmla="*/ 5 h 9"/>
                <a:gd name="T4" fmla="*/ 4 w 10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4" y="9"/>
                  </a:moveTo>
                  <a:cubicBezTo>
                    <a:pt x="0" y="3"/>
                    <a:pt x="6" y="0"/>
                    <a:pt x="10" y="5"/>
                  </a:cubicBezTo>
                  <a:cubicBezTo>
                    <a:pt x="6" y="8"/>
                    <a:pt x="6" y="8"/>
                    <a:pt x="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482" y="897"/>
              <a:ext cx="34" cy="29"/>
            </a:xfrm>
            <a:custGeom>
              <a:avLst/>
              <a:gdLst>
                <a:gd name="T0" fmla="*/ 2 w 7"/>
                <a:gd name="T1" fmla="*/ 6 h 6"/>
                <a:gd name="T2" fmla="*/ 0 w 7"/>
                <a:gd name="T3" fmla="*/ 0 h 6"/>
                <a:gd name="T4" fmla="*/ 7 w 7"/>
                <a:gd name="T5" fmla="*/ 3 h 6"/>
                <a:gd name="T6" fmla="*/ 6 w 7"/>
                <a:gd name="T7" fmla="*/ 6 h 6"/>
                <a:gd name="T8" fmla="*/ 2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0" y="5"/>
                    <a:pt x="0" y="3"/>
                    <a:pt x="0" y="0"/>
                  </a:cubicBezTo>
                  <a:cubicBezTo>
                    <a:pt x="2" y="1"/>
                    <a:pt x="5" y="2"/>
                    <a:pt x="7" y="3"/>
                  </a:cubicBezTo>
                  <a:cubicBezTo>
                    <a:pt x="7" y="4"/>
                    <a:pt x="6" y="5"/>
                    <a:pt x="6" y="6"/>
                  </a:cubicBezTo>
                  <a:cubicBezTo>
                    <a:pt x="4" y="6"/>
                    <a:pt x="3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4937" y="824"/>
              <a:ext cx="29" cy="92"/>
            </a:xfrm>
            <a:custGeom>
              <a:avLst/>
              <a:gdLst>
                <a:gd name="T0" fmla="*/ 0 w 6"/>
                <a:gd name="T1" fmla="*/ 19 h 19"/>
                <a:gd name="T2" fmla="*/ 6 w 6"/>
                <a:gd name="T3" fmla="*/ 0 h 19"/>
                <a:gd name="T4" fmla="*/ 2 w 6"/>
                <a:gd name="T5" fmla="*/ 8 h 19"/>
                <a:gd name="T6" fmla="*/ 0 w 6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9">
                  <a:moveTo>
                    <a:pt x="0" y="19"/>
                  </a:moveTo>
                  <a:cubicBezTo>
                    <a:pt x="0" y="13"/>
                    <a:pt x="0" y="4"/>
                    <a:pt x="6" y="0"/>
                  </a:cubicBezTo>
                  <a:cubicBezTo>
                    <a:pt x="5" y="3"/>
                    <a:pt x="3" y="5"/>
                    <a:pt x="2" y="8"/>
                  </a:cubicBezTo>
                  <a:cubicBezTo>
                    <a:pt x="1" y="12"/>
                    <a:pt x="0" y="16"/>
                    <a:pt x="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4623" y="911"/>
              <a:ext cx="4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4526" y="785"/>
              <a:ext cx="116" cy="97"/>
            </a:xfrm>
            <a:custGeom>
              <a:avLst/>
              <a:gdLst>
                <a:gd name="T0" fmla="*/ 4 w 24"/>
                <a:gd name="T1" fmla="*/ 20 h 20"/>
                <a:gd name="T2" fmla="*/ 3 w 24"/>
                <a:gd name="T3" fmla="*/ 16 h 20"/>
                <a:gd name="T4" fmla="*/ 14 w 24"/>
                <a:gd name="T5" fmla="*/ 4 h 20"/>
                <a:gd name="T6" fmla="*/ 2 w 24"/>
                <a:gd name="T7" fmla="*/ 7 h 20"/>
                <a:gd name="T8" fmla="*/ 2 w 24"/>
                <a:gd name="T9" fmla="*/ 9 h 20"/>
                <a:gd name="T10" fmla="*/ 1 w 24"/>
                <a:gd name="T11" fmla="*/ 8 h 20"/>
                <a:gd name="T12" fmla="*/ 0 w 24"/>
                <a:gd name="T13" fmla="*/ 4 h 20"/>
                <a:gd name="T14" fmla="*/ 2 w 24"/>
                <a:gd name="T15" fmla="*/ 5 h 20"/>
                <a:gd name="T16" fmla="*/ 20 w 24"/>
                <a:gd name="T17" fmla="*/ 0 h 20"/>
                <a:gd name="T18" fmla="*/ 9 w 24"/>
                <a:gd name="T19" fmla="*/ 15 h 20"/>
                <a:gd name="T20" fmla="*/ 21 w 24"/>
                <a:gd name="T21" fmla="*/ 10 h 20"/>
                <a:gd name="T22" fmla="*/ 23 w 24"/>
                <a:gd name="T23" fmla="*/ 10 h 20"/>
                <a:gd name="T24" fmla="*/ 24 w 24"/>
                <a:gd name="T25" fmla="*/ 14 h 20"/>
                <a:gd name="T26" fmla="*/ 22 w 24"/>
                <a:gd name="T27" fmla="*/ 15 h 20"/>
                <a:gd name="T28" fmla="*/ 22 w 24"/>
                <a:gd name="T29" fmla="*/ 14 h 20"/>
                <a:gd name="T30" fmla="*/ 5 w 24"/>
                <a:gd name="T31" fmla="*/ 18 h 20"/>
                <a:gd name="T32" fmla="*/ 5 w 24"/>
                <a:gd name="T33" fmla="*/ 20 h 20"/>
                <a:gd name="T34" fmla="*/ 4 w 24"/>
                <a:gd name="T3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0">
                  <a:moveTo>
                    <a:pt x="4" y="20"/>
                  </a:moveTo>
                  <a:cubicBezTo>
                    <a:pt x="4" y="19"/>
                    <a:pt x="4" y="18"/>
                    <a:pt x="3" y="16"/>
                  </a:cubicBezTo>
                  <a:cubicBezTo>
                    <a:pt x="7" y="12"/>
                    <a:pt x="10" y="8"/>
                    <a:pt x="14" y="4"/>
                  </a:cubicBezTo>
                  <a:cubicBezTo>
                    <a:pt x="10" y="4"/>
                    <a:pt x="6" y="6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19" y="0"/>
                    <a:pt x="19" y="0"/>
                    <a:pt x="20" y="0"/>
                  </a:cubicBezTo>
                  <a:cubicBezTo>
                    <a:pt x="20" y="5"/>
                    <a:pt x="12" y="12"/>
                    <a:pt x="9" y="15"/>
                  </a:cubicBezTo>
                  <a:cubicBezTo>
                    <a:pt x="13" y="14"/>
                    <a:pt x="20" y="14"/>
                    <a:pt x="21" y="10"/>
                  </a:cubicBezTo>
                  <a:cubicBezTo>
                    <a:pt x="22" y="10"/>
                    <a:pt x="22" y="10"/>
                    <a:pt x="23" y="1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4" y="15"/>
                    <a:pt x="14" y="15"/>
                    <a:pt x="5" y="18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5" y="20"/>
                    <a:pt x="5" y="20"/>
                    <a:pt x="4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5028" y="872"/>
              <a:ext cx="5" cy="10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5038" y="737"/>
              <a:ext cx="10" cy="145"/>
            </a:xfrm>
            <a:custGeom>
              <a:avLst/>
              <a:gdLst>
                <a:gd name="T0" fmla="*/ 0 w 2"/>
                <a:gd name="T1" fmla="*/ 30 h 30"/>
                <a:gd name="T2" fmla="*/ 1 w 2"/>
                <a:gd name="T3" fmla="*/ 0 h 30"/>
                <a:gd name="T4" fmla="*/ 0 w 2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0">
                  <a:moveTo>
                    <a:pt x="0" y="30"/>
                  </a:moveTo>
                  <a:cubicBezTo>
                    <a:pt x="0" y="20"/>
                    <a:pt x="0" y="10"/>
                    <a:pt x="1" y="0"/>
                  </a:cubicBezTo>
                  <a:cubicBezTo>
                    <a:pt x="1" y="10"/>
                    <a:pt x="2" y="21"/>
                    <a:pt x="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5449" y="795"/>
              <a:ext cx="111" cy="82"/>
            </a:xfrm>
            <a:custGeom>
              <a:avLst/>
              <a:gdLst>
                <a:gd name="T0" fmla="*/ 17 w 23"/>
                <a:gd name="T1" fmla="*/ 17 h 17"/>
                <a:gd name="T2" fmla="*/ 15 w 23"/>
                <a:gd name="T3" fmla="*/ 15 h 17"/>
                <a:gd name="T4" fmla="*/ 20 w 23"/>
                <a:gd name="T5" fmla="*/ 10 h 17"/>
                <a:gd name="T6" fmla="*/ 13 w 23"/>
                <a:gd name="T7" fmla="*/ 12 h 17"/>
                <a:gd name="T8" fmla="*/ 14 w 23"/>
                <a:gd name="T9" fmla="*/ 12 h 17"/>
                <a:gd name="T10" fmla="*/ 14 w 23"/>
                <a:gd name="T11" fmla="*/ 13 h 17"/>
                <a:gd name="T12" fmla="*/ 7 w 23"/>
                <a:gd name="T13" fmla="*/ 12 h 17"/>
                <a:gd name="T14" fmla="*/ 7 w 23"/>
                <a:gd name="T15" fmla="*/ 11 h 17"/>
                <a:gd name="T16" fmla="*/ 10 w 23"/>
                <a:gd name="T17" fmla="*/ 10 h 17"/>
                <a:gd name="T18" fmla="*/ 10 w 23"/>
                <a:gd name="T19" fmla="*/ 7 h 17"/>
                <a:gd name="T20" fmla="*/ 4 w 23"/>
                <a:gd name="T21" fmla="*/ 5 h 17"/>
                <a:gd name="T22" fmla="*/ 3 w 23"/>
                <a:gd name="T23" fmla="*/ 11 h 17"/>
                <a:gd name="T24" fmla="*/ 5 w 23"/>
                <a:gd name="T25" fmla="*/ 13 h 17"/>
                <a:gd name="T26" fmla="*/ 0 w 23"/>
                <a:gd name="T27" fmla="*/ 11 h 17"/>
                <a:gd name="T28" fmla="*/ 3 w 23"/>
                <a:gd name="T29" fmla="*/ 0 h 17"/>
                <a:gd name="T30" fmla="*/ 4 w 23"/>
                <a:gd name="T31" fmla="*/ 0 h 17"/>
                <a:gd name="T32" fmla="*/ 4 w 23"/>
                <a:gd name="T33" fmla="*/ 2 h 17"/>
                <a:gd name="T34" fmla="*/ 21 w 23"/>
                <a:gd name="T35" fmla="*/ 7 h 17"/>
                <a:gd name="T36" fmla="*/ 21 w 23"/>
                <a:gd name="T37" fmla="*/ 6 h 17"/>
                <a:gd name="T38" fmla="*/ 23 w 23"/>
                <a:gd name="T39" fmla="*/ 6 h 17"/>
                <a:gd name="T40" fmla="*/ 20 w 23"/>
                <a:gd name="T41" fmla="*/ 17 h 17"/>
                <a:gd name="T42" fmla="*/ 17 w 23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7" y="16"/>
                    <a:pt x="16" y="15"/>
                    <a:pt x="15" y="15"/>
                  </a:cubicBezTo>
                  <a:cubicBezTo>
                    <a:pt x="18" y="14"/>
                    <a:pt x="19" y="13"/>
                    <a:pt x="20" y="10"/>
                  </a:cubicBezTo>
                  <a:cubicBezTo>
                    <a:pt x="15" y="8"/>
                    <a:pt x="12" y="6"/>
                    <a:pt x="13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3"/>
                    <a:pt x="9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1" y="9"/>
                    <a:pt x="11" y="9"/>
                    <a:pt x="10" y="7"/>
                  </a:cubicBezTo>
                  <a:cubicBezTo>
                    <a:pt x="6" y="6"/>
                    <a:pt x="6" y="6"/>
                    <a:pt x="4" y="5"/>
                  </a:cubicBezTo>
                  <a:cubicBezTo>
                    <a:pt x="3" y="7"/>
                    <a:pt x="3" y="8"/>
                    <a:pt x="3" y="11"/>
                  </a:cubicBezTo>
                  <a:cubicBezTo>
                    <a:pt x="4" y="11"/>
                    <a:pt x="4" y="12"/>
                    <a:pt x="5" y="13"/>
                  </a:cubicBezTo>
                  <a:cubicBezTo>
                    <a:pt x="3" y="12"/>
                    <a:pt x="2" y="12"/>
                    <a:pt x="0" y="11"/>
                  </a:cubicBezTo>
                  <a:cubicBezTo>
                    <a:pt x="1" y="8"/>
                    <a:pt x="1" y="8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19" y="6"/>
                    <a:pt x="19" y="6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3" y="6"/>
                  </a:cubicBezTo>
                  <a:cubicBezTo>
                    <a:pt x="22" y="9"/>
                    <a:pt x="21" y="13"/>
                    <a:pt x="20" y="17"/>
                  </a:cubicBezTo>
                  <a:cubicBezTo>
                    <a:pt x="19" y="17"/>
                    <a:pt x="18" y="17"/>
                    <a:pt x="1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4550" y="868"/>
              <a:ext cx="5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922" y="761"/>
              <a:ext cx="72" cy="107"/>
            </a:xfrm>
            <a:custGeom>
              <a:avLst/>
              <a:gdLst>
                <a:gd name="T0" fmla="*/ 2 w 15"/>
                <a:gd name="T1" fmla="*/ 22 h 22"/>
                <a:gd name="T2" fmla="*/ 1 w 15"/>
                <a:gd name="T3" fmla="*/ 2 h 22"/>
                <a:gd name="T4" fmla="*/ 6 w 15"/>
                <a:gd name="T5" fmla="*/ 12 h 22"/>
                <a:gd name="T6" fmla="*/ 7 w 15"/>
                <a:gd name="T7" fmla="*/ 11 h 22"/>
                <a:gd name="T8" fmla="*/ 6 w 15"/>
                <a:gd name="T9" fmla="*/ 5 h 22"/>
                <a:gd name="T10" fmla="*/ 11 w 15"/>
                <a:gd name="T11" fmla="*/ 6 h 22"/>
                <a:gd name="T12" fmla="*/ 15 w 15"/>
                <a:gd name="T13" fmla="*/ 0 h 22"/>
                <a:gd name="T14" fmla="*/ 6 w 15"/>
                <a:gd name="T15" fmla="*/ 14 h 22"/>
                <a:gd name="T16" fmla="*/ 2 w 15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2">
                  <a:moveTo>
                    <a:pt x="2" y="22"/>
                  </a:moveTo>
                  <a:cubicBezTo>
                    <a:pt x="0" y="15"/>
                    <a:pt x="1" y="10"/>
                    <a:pt x="1" y="2"/>
                  </a:cubicBezTo>
                  <a:cubicBezTo>
                    <a:pt x="5" y="3"/>
                    <a:pt x="6" y="8"/>
                    <a:pt x="6" y="12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8"/>
                    <a:pt x="8" y="8"/>
                    <a:pt x="6" y="5"/>
                  </a:cubicBezTo>
                  <a:cubicBezTo>
                    <a:pt x="8" y="6"/>
                    <a:pt x="8" y="6"/>
                    <a:pt x="11" y="6"/>
                  </a:cubicBezTo>
                  <a:cubicBezTo>
                    <a:pt x="13" y="3"/>
                    <a:pt x="13" y="3"/>
                    <a:pt x="15" y="0"/>
                  </a:cubicBezTo>
                  <a:cubicBezTo>
                    <a:pt x="15" y="5"/>
                    <a:pt x="9" y="10"/>
                    <a:pt x="6" y="14"/>
                  </a:cubicBezTo>
                  <a:cubicBezTo>
                    <a:pt x="5" y="16"/>
                    <a:pt x="4" y="19"/>
                    <a:pt x="2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994" y="805"/>
              <a:ext cx="5" cy="34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0 h 7"/>
                <a:gd name="T4" fmla="*/ 1 w 1"/>
                <a:gd name="T5" fmla="*/ 0 h 7"/>
                <a:gd name="T6" fmla="*/ 1 w 1"/>
                <a:gd name="T7" fmla="*/ 7 h 7"/>
                <a:gd name="T8" fmla="*/ 0 w 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5101" y="621"/>
              <a:ext cx="67" cy="189"/>
            </a:xfrm>
            <a:custGeom>
              <a:avLst/>
              <a:gdLst>
                <a:gd name="T0" fmla="*/ 8 w 14"/>
                <a:gd name="T1" fmla="*/ 39 h 39"/>
                <a:gd name="T2" fmla="*/ 4 w 14"/>
                <a:gd name="T3" fmla="*/ 30 h 39"/>
                <a:gd name="T4" fmla="*/ 5 w 14"/>
                <a:gd name="T5" fmla="*/ 3 h 39"/>
                <a:gd name="T6" fmla="*/ 0 w 14"/>
                <a:gd name="T7" fmla="*/ 0 h 39"/>
                <a:gd name="T8" fmla="*/ 0 w 14"/>
                <a:gd name="T9" fmla="*/ 0 h 39"/>
                <a:gd name="T10" fmla="*/ 5 w 14"/>
                <a:gd name="T11" fmla="*/ 0 h 39"/>
                <a:gd name="T12" fmla="*/ 10 w 14"/>
                <a:gd name="T13" fmla="*/ 25 h 39"/>
                <a:gd name="T14" fmla="*/ 7 w 14"/>
                <a:gd name="T15" fmla="*/ 11 h 39"/>
                <a:gd name="T16" fmla="*/ 8 w 14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9">
                  <a:moveTo>
                    <a:pt x="8" y="39"/>
                  </a:moveTo>
                  <a:cubicBezTo>
                    <a:pt x="7" y="36"/>
                    <a:pt x="6" y="33"/>
                    <a:pt x="4" y="30"/>
                  </a:cubicBezTo>
                  <a:cubicBezTo>
                    <a:pt x="4" y="21"/>
                    <a:pt x="5" y="12"/>
                    <a:pt x="5" y="3"/>
                  </a:cubicBezTo>
                  <a:cubicBezTo>
                    <a:pt x="3" y="1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9" y="9"/>
                    <a:pt x="10" y="16"/>
                    <a:pt x="10" y="25"/>
                  </a:cubicBezTo>
                  <a:cubicBezTo>
                    <a:pt x="10" y="22"/>
                    <a:pt x="9" y="12"/>
                    <a:pt x="7" y="11"/>
                  </a:cubicBezTo>
                  <a:cubicBezTo>
                    <a:pt x="5" y="16"/>
                    <a:pt x="14" y="36"/>
                    <a:pt x="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5468" y="732"/>
              <a:ext cx="106" cy="73"/>
            </a:xfrm>
            <a:custGeom>
              <a:avLst/>
              <a:gdLst>
                <a:gd name="T0" fmla="*/ 18 w 22"/>
                <a:gd name="T1" fmla="*/ 15 h 15"/>
                <a:gd name="T2" fmla="*/ 0 w 22"/>
                <a:gd name="T3" fmla="*/ 6 h 15"/>
                <a:gd name="T4" fmla="*/ 0 w 22"/>
                <a:gd name="T5" fmla="*/ 4 h 15"/>
                <a:gd name="T6" fmla="*/ 20 w 22"/>
                <a:gd name="T7" fmla="*/ 2 h 15"/>
                <a:gd name="T8" fmla="*/ 20 w 22"/>
                <a:gd name="T9" fmla="*/ 0 h 15"/>
                <a:gd name="T10" fmla="*/ 22 w 22"/>
                <a:gd name="T11" fmla="*/ 0 h 15"/>
                <a:gd name="T12" fmla="*/ 21 w 22"/>
                <a:gd name="T13" fmla="*/ 6 h 15"/>
                <a:gd name="T14" fmla="*/ 19 w 22"/>
                <a:gd name="T15" fmla="*/ 5 h 15"/>
                <a:gd name="T16" fmla="*/ 7 w 22"/>
                <a:gd name="T17" fmla="*/ 6 h 15"/>
                <a:gd name="T18" fmla="*/ 7 w 22"/>
                <a:gd name="T19" fmla="*/ 7 h 15"/>
                <a:gd name="T20" fmla="*/ 18 w 22"/>
                <a:gd name="T21" fmla="*/ 12 h 15"/>
                <a:gd name="T22" fmla="*/ 19 w 22"/>
                <a:gd name="T23" fmla="*/ 10 h 15"/>
                <a:gd name="T24" fmla="*/ 20 w 22"/>
                <a:gd name="T25" fmla="*/ 10 h 15"/>
                <a:gd name="T26" fmla="*/ 20 w 22"/>
                <a:gd name="T27" fmla="*/ 15 h 15"/>
                <a:gd name="T28" fmla="*/ 18 w 22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5">
                  <a:moveTo>
                    <a:pt x="18" y="15"/>
                  </a:moveTo>
                  <a:cubicBezTo>
                    <a:pt x="17" y="12"/>
                    <a:pt x="4" y="8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7" y="3"/>
                    <a:pt x="13" y="3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1" y="2"/>
                    <a:pt x="21" y="4"/>
                    <a:pt x="21" y="6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15" y="5"/>
                    <a:pt x="11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11" y="9"/>
                    <a:pt x="14" y="10"/>
                    <a:pt x="18" y="12"/>
                  </a:cubicBezTo>
                  <a:cubicBezTo>
                    <a:pt x="18" y="11"/>
                    <a:pt x="19" y="11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4"/>
                    <a:pt x="20" y="15"/>
                  </a:cubicBezTo>
                  <a:cubicBezTo>
                    <a:pt x="19" y="15"/>
                    <a:pt x="19" y="15"/>
                    <a:pt x="18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980" y="776"/>
              <a:ext cx="19" cy="29"/>
            </a:xfrm>
            <a:custGeom>
              <a:avLst/>
              <a:gdLst>
                <a:gd name="T0" fmla="*/ 0 w 4"/>
                <a:gd name="T1" fmla="*/ 6 h 6"/>
                <a:gd name="T2" fmla="*/ 3 w 4"/>
                <a:gd name="T3" fmla="*/ 0 h 6"/>
                <a:gd name="T4" fmla="*/ 4 w 4"/>
                <a:gd name="T5" fmla="*/ 3 h 6"/>
                <a:gd name="T6" fmla="*/ 0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2" y="4"/>
                    <a:pt x="1" y="5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5106" y="800"/>
              <a:ext cx="1" cy="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4516" y="723"/>
              <a:ext cx="97" cy="62"/>
            </a:xfrm>
            <a:custGeom>
              <a:avLst/>
              <a:gdLst>
                <a:gd name="T0" fmla="*/ 1 w 20"/>
                <a:gd name="T1" fmla="*/ 13 h 13"/>
                <a:gd name="T2" fmla="*/ 0 w 20"/>
                <a:gd name="T3" fmla="*/ 0 h 13"/>
                <a:gd name="T4" fmla="*/ 4 w 20"/>
                <a:gd name="T5" fmla="*/ 0 h 13"/>
                <a:gd name="T6" fmla="*/ 5 w 20"/>
                <a:gd name="T7" fmla="*/ 2 h 13"/>
                <a:gd name="T8" fmla="*/ 2 w 20"/>
                <a:gd name="T9" fmla="*/ 2 h 13"/>
                <a:gd name="T10" fmla="*/ 2 w 20"/>
                <a:gd name="T11" fmla="*/ 5 h 13"/>
                <a:gd name="T12" fmla="*/ 19 w 20"/>
                <a:gd name="T13" fmla="*/ 1 h 13"/>
                <a:gd name="T14" fmla="*/ 20 w 20"/>
                <a:gd name="T15" fmla="*/ 7 h 13"/>
                <a:gd name="T16" fmla="*/ 2 w 20"/>
                <a:gd name="T17" fmla="*/ 8 h 13"/>
                <a:gd name="T18" fmla="*/ 3 w 20"/>
                <a:gd name="T19" fmla="*/ 11 h 13"/>
                <a:gd name="T20" fmla="*/ 6 w 20"/>
                <a:gd name="T21" fmla="*/ 11 h 13"/>
                <a:gd name="T22" fmla="*/ 6 w 20"/>
                <a:gd name="T23" fmla="*/ 12 h 13"/>
                <a:gd name="T24" fmla="*/ 1 w 20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3">
                  <a:moveTo>
                    <a:pt x="1" y="13"/>
                  </a:move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1"/>
                    <a:pt x="4" y="1"/>
                    <a:pt x="5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4" y="5"/>
                    <a:pt x="17" y="5"/>
                    <a:pt x="19" y="1"/>
                  </a:cubicBezTo>
                  <a:cubicBezTo>
                    <a:pt x="20" y="3"/>
                    <a:pt x="20" y="5"/>
                    <a:pt x="20" y="7"/>
                  </a:cubicBezTo>
                  <a:cubicBezTo>
                    <a:pt x="16" y="5"/>
                    <a:pt x="7" y="7"/>
                    <a:pt x="2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4" y="13"/>
                    <a:pt x="2" y="13"/>
                    <a:pt x="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4917" y="684"/>
              <a:ext cx="73" cy="101"/>
            </a:xfrm>
            <a:custGeom>
              <a:avLst/>
              <a:gdLst>
                <a:gd name="T0" fmla="*/ 9 w 15"/>
                <a:gd name="T1" fmla="*/ 21 h 21"/>
                <a:gd name="T2" fmla="*/ 0 w 15"/>
                <a:gd name="T3" fmla="*/ 0 h 21"/>
                <a:gd name="T4" fmla="*/ 5 w 15"/>
                <a:gd name="T5" fmla="*/ 14 h 21"/>
                <a:gd name="T6" fmla="*/ 15 w 15"/>
                <a:gd name="T7" fmla="*/ 12 h 21"/>
                <a:gd name="T8" fmla="*/ 12 w 15"/>
                <a:gd name="T9" fmla="*/ 21 h 21"/>
                <a:gd name="T10" fmla="*/ 9 w 15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1">
                  <a:moveTo>
                    <a:pt x="9" y="21"/>
                  </a:moveTo>
                  <a:cubicBezTo>
                    <a:pt x="3" y="14"/>
                    <a:pt x="0" y="9"/>
                    <a:pt x="0" y="0"/>
                  </a:cubicBezTo>
                  <a:cubicBezTo>
                    <a:pt x="4" y="12"/>
                    <a:pt x="4" y="12"/>
                    <a:pt x="5" y="14"/>
                  </a:cubicBezTo>
                  <a:cubicBezTo>
                    <a:pt x="10" y="14"/>
                    <a:pt x="12" y="16"/>
                    <a:pt x="15" y="12"/>
                  </a:cubicBezTo>
                  <a:cubicBezTo>
                    <a:pt x="15" y="13"/>
                    <a:pt x="14" y="19"/>
                    <a:pt x="12" y="21"/>
                  </a:cubicBezTo>
                  <a:cubicBezTo>
                    <a:pt x="11" y="21"/>
                    <a:pt x="10" y="21"/>
                    <a:pt x="9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4922" y="742"/>
              <a:ext cx="5" cy="10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5052" y="728"/>
              <a:ext cx="5" cy="24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0 h 5"/>
                <a:gd name="T4" fmla="*/ 1 w 1"/>
                <a:gd name="T5" fmla="*/ 0 h 5"/>
                <a:gd name="T6" fmla="*/ 1 w 1"/>
                <a:gd name="T7" fmla="*/ 5 h 5"/>
                <a:gd name="T8" fmla="*/ 0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4932" y="713"/>
              <a:ext cx="19" cy="34"/>
            </a:xfrm>
            <a:custGeom>
              <a:avLst/>
              <a:gdLst>
                <a:gd name="T0" fmla="*/ 4 w 4"/>
                <a:gd name="T1" fmla="*/ 7 h 7"/>
                <a:gd name="T2" fmla="*/ 0 w 4"/>
                <a:gd name="T3" fmla="*/ 0 h 7"/>
                <a:gd name="T4" fmla="*/ 4 w 4"/>
                <a:gd name="T5" fmla="*/ 7 h 7"/>
                <a:gd name="T6" fmla="*/ 4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cubicBezTo>
                    <a:pt x="3" y="6"/>
                    <a:pt x="0" y="1"/>
                    <a:pt x="0" y="0"/>
                  </a:cubicBezTo>
                  <a:cubicBezTo>
                    <a:pt x="3" y="4"/>
                    <a:pt x="4" y="5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4937" y="684"/>
              <a:ext cx="33" cy="58"/>
            </a:xfrm>
            <a:custGeom>
              <a:avLst/>
              <a:gdLst>
                <a:gd name="T0" fmla="*/ 4 w 7"/>
                <a:gd name="T1" fmla="*/ 12 h 12"/>
                <a:gd name="T2" fmla="*/ 3 w 7"/>
                <a:gd name="T3" fmla="*/ 6 h 12"/>
                <a:gd name="T4" fmla="*/ 1 w 7"/>
                <a:gd name="T5" fmla="*/ 0 h 12"/>
                <a:gd name="T6" fmla="*/ 7 w 7"/>
                <a:gd name="T7" fmla="*/ 5 h 12"/>
                <a:gd name="T8" fmla="*/ 4 w 7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4" y="10"/>
                    <a:pt x="4" y="8"/>
                    <a:pt x="3" y="6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3" y="3"/>
                    <a:pt x="4" y="4"/>
                    <a:pt x="7" y="5"/>
                  </a:cubicBezTo>
                  <a:cubicBezTo>
                    <a:pt x="6" y="7"/>
                    <a:pt x="5" y="9"/>
                    <a:pt x="4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4966" y="723"/>
              <a:ext cx="4" cy="9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4932" y="694"/>
              <a:ext cx="14" cy="34"/>
            </a:xfrm>
            <a:custGeom>
              <a:avLst/>
              <a:gdLst>
                <a:gd name="T0" fmla="*/ 3 w 3"/>
                <a:gd name="T1" fmla="*/ 7 h 7"/>
                <a:gd name="T2" fmla="*/ 2 w 3"/>
                <a:gd name="T3" fmla="*/ 3 h 7"/>
                <a:gd name="T4" fmla="*/ 3 w 3"/>
                <a:gd name="T5" fmla="*/ 4 h 7"/>
                <a:gd name="T6" fmla="*/ 3 w 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7"/>
                  </a:moveTo>
                  <a:cubicBezTo>
                    <a:pt x="0" y="0"/>
                    <a:pt x="0" y="0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3" y="5"/>
                    <a:pt x="3" y="6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4970" y="703"/>
              <a:ext cx="15" cy="20"/>
            </a:xfrm>
            <a:custGeom>
              <a:avLst/>
              <a:gdLst>
                <a:gd name="T0" fmla="*/ 0 w 3"/>
                <a:gd name="T1" fmla="*/ 4 h 4"/>
                <a:gd name="T2" fmla="*/ 2 w 3"/>
                <a:gd name="T3" fmla="*/ 0 h 4"/>
                <a:gd name="T4" fmla="*/ 3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5473" y="689"/>
              <a:ext cx="101" cy="34"/>
            </a:xfrm>
            <a:custGeom>
              <a:avLst/>
              <a:gdLst>
                <a:gd name="T0" fmla="*/ 20 w 21"/>
                <a:gd name="T1" fmla="*/ 7 h 7"/>
                <a:gd name="T2" fmla="*/ 19 w 21"/>
                <a:gd name="T3" fmla="*/ 6 h 7"/>
                <a:gd name="T4" fmla="*/ 2 w 21"/>
                <a:gd name="T5" fmla="*/ 5 h 7"/>
                <a:gd name="T6" fmla="*/ 2 w 21"/>
                <a:gd name="T7" fmla="*/ 6 h 7"/>
                <a:gd name="T8" fmla="*/ 0 w 21"/>
                <a:gd name="T9" fmla="*/ 6 h 7"/>
                <a:gd name="T10" fmla="*/ 1 w 21"/>
                <a:gd name="T11" fmla="*/ 0 h 7"/>
                <a:gd name="T12" fmla="*/ 2 w 21"/>
                <a:gd name="T13" fmla="*/ 0 h 7"/>
                <a:gd name="T14" fmla="*/ 2 w 21"/>
                <a:gd name="T15" fmla="*/ 2 h 7"/>
                <a:gd name="T16" fmla="*/ 19 w 21"/>
                <a:gd name="T17" fmla="*/ 2 h 7"/>
                <a:gd name="T18" fmla="*/ 20 w 21"/>
                <a:gd name="T19" fmla="*/ 0 h 7"/>
                <a:gd name="T20" fmla="*/ 21 w 21"/>
                <a:gd name="T21" fmla="*/ 0 h 7"/>
                <a:gd name="T22" fmla="*/ 21 w 21"/>
                <a:gd name="T23" fmla="*/ 7 h 7"/>
                <a:gd name="T24" fmla="*/ 20 w 21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7">
                  <a:moveTo>
                    <a:pt x="20" y="7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4" y="5"/>
                    <a:pt x="4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8" y="2"/>
                    <a:pt x="14" y="2"/>
                    <a:pt x="19" y="2"/>
                  </a:cubicBezTo>
                  <a:cubicBezTo>
                    <a:pt x="19" y="1"/>
                    <a:pt x="20" y="1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3"/>
                    <a:pt x="21" y="5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4516" y="679"/>
              <a:ext cx="97" cy="34"/>
            </a:xfrm>
            <a:custGeom>
              <a:avLst/>
              <a:gdLst>
                <a:gd name="T0" fmla="*/ 0 w 20"/>
                <a:gd name="T1" fmla="*/ 7 h 7"/>
                <a:gd name="T2" fmla="*/ 0 w 20"/>
                <a:gd name="T3" fmla="*/ 1 h 7"/>
                <a:gd name="T4" fmla="*/ 1 w 20"/>
                <a:gd name="T5" fmla="*/ 1 h 7"/>
                <a:gd name="T6" fmla="*/ 1 w 20"/>
                <a:gd name="T7" fmla="*/ 2 h 7"/>
                <a:gd name="T8" fmla="*/ 18 w 20"/>
                <a:gd name="T9" fmla="*/ 2 h 7"/>
                <a:gd name="T10" fmla="*/ 19 w 20"/>
                <a:gd name="T11" fmla="*/ 0 h 7"/>
                <a:gd name="T12" fmla="*/ 20 w 20"/>
                <a:gd name="T13" fmla="*/ 7 h 7"/>
                <a:gd name="T14" fmla="*/ 18 w 20"/>
                <a:gd name="T15" fmla="*/ 7 h 7"/>
                <a:gd name="T16" fmla="*/ 18 w 20"/>
                <a:gd name="T17" fmla="*/ 5 h 7"/>
                <a:gd name="T18" fmla="*/ 2 w 20"/>
                <a:gd name="T19" fmla="*/ 5 h 7"/>
                <a:gd name="T20" fmla="*/ 0 w 20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7">
                  <a:moveTo>
                    <a:pt x="0" y="7"/>
                  </a:moveTo>
                  <a:cubicBezTo>
                    <a:pt x="0" y="5"/>
                    <a:pt x="0" y="3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7" y="2"/>
                    <a:pt x="12" y="2"/>
                    <a:pt x="18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20" y="3"/>
                    <a:pt x="20" y="5"/>
                    <a:pt x="20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3" y="5"/>
                    <a:pt x="7" y="5"/>
                    <a:pt x="2" y="5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5086" y="679"/>
              <a:ext cx="5" cy="29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0 h 6"/>
                <a:gd name="T4" fmla="*/ 1 w 1"/>
                <a:gd name="T5" fmla="*/ 0 h 6"/>
                <a:gd name="T6" fmla="*/ 1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5135" y="602"/>
              <a:ext cx="48" cy="106"/>
            </a:xfrm>
            <a:custGeom>
              <a:avLst/>
              <a:gdLst>
                <a:gd name="T0" fmla="*/ 4 w 10"/>
                <a:gd name="T1" fmla="*/ 22 h 22"/>
                <a:gd name="T2" fmla="*/ 0 w 10"/>
                <a:gd name="T3" fmla="*/ 5 h 22"/>
                <a:gd name="T4" fmla="*/ 2 w 10"/>
                <a:gd name="T5" fmla="*/ 4 h 22"/>
                <a:gd name="T6" fmla="*/ 2 w 10"/>
                <a:gd name="T7" fmla="*/ 1 h 22"/>
                <a:gd name="T8" fmla="*/ 1 w 10"/>
                <a:gd name="T9" fmla="*/ 0 h 22"/>
                <a:gd name="T10" fmla="*/ 3 w 10"/>
                <a:gd name="T11" fmla="*/ 1 h 22"/>
                <a:gd name="T12" fmla="*/ 6 w 10"/>
                <a:gd name="T13" fmla="*/ 15 h 22"/>
                <a:gd name="T14" fmla="*/ 7 w 10"/>
                <a:gd name="T15" fmla="*/ 9 h 22"/>
                <a:gd name="T16" fmla="*/ 5 w 10"/>
                <a:gd name="T17" fmla="*/ 5 h 22"/>
                <a:gd name="T18" fmla="*/ 4 w 10"/>
                <a:gd name="T19" fmla="*/ 5 h 22"/>
                <a:gd name="T20" fmla="*/ 5 w 10"/>
                <a:gd name="T21" fmla="*/ 21 h 22"/>
                <a:gd name="T22" fmla="*/ 4 w 1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2">
                  <a:moveTo>
                    <a:pt x="4" y="22"/>
                  </a:moveTo>
                  <a:cubicBezTo>
                    <a:pt x="3" y="16"/>
                    <a:pt x="2" y="10"/>
                    <a:pt x="0" y="5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6" y="5"/>
                    <a:pt x="10" y="10"/>
                    <a:pt x="6" y="15"/>
                  </a:cubicBezTo>
                  <a:cubicBezTo>
                    <a:pt x="6" y="12"/>
                    <a:pt x="6" y="11"/>
                    <a:pt x="7" y="9"/>
                  </a:cubicBezTo>
                  <a:cubicBezTo>
                    <a:pt x="6" y="8"/>
                    <a:pt x="6" y="6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10"/>
                    <a:pt x="5" y="15"/>
                    <a:pt x="5" y="21"/>
                  </a:cubicBezTo>
                  <a:cubicBezTo>
                    <a:pt x="5" y="21"/>
                    <a:pt x="4" y="21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4994" y="694"/>
              <a:ext cx="5" cy="9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4951" y="689"/>
              <a:ext cx="24" cy="14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1 h 3"/>
                <a:gd name="T4" fmla="*/ 4 w 5"/>
                <a:gd name="T5" fmla="*/ 0 h 3"/>
                <a:gd name="T6" fmla="*/ 5 w 5"/>
                <a:gd name="T7" fmla="*/ 1 h 3"/>
                <a:gd name="T8" fmla="*/ 2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4980" y="679"/>
              <a:ext cx="14" cy="15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1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5115" y="674"/>
              <a:ext cx="5" cy="15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3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4898" y="558"/>
              <a:ext cx="121" cy="131"/>
            </a:xfrm>
            <a:custGeom>
              <a:avLst/>
              <a:gdLst>
                <a:gd name="T0" fmla="*/ 13 w 25"/>
                <a:gd name="T1" fmla="*/ 27 h 27"/>
                <a:gd name="T2" fmla="*/ 3 w 25"/>
                <a:gd name="T3" fmla="*/ 21 h 27"/>
                <a:gd name="T4" fmla="*/ 0 w 25"/>
                <a:gd name="T5" fmla="*/ 14 h 27"/>
                <a:gd name="T6" fmla="*/ 5 w 25"/>
                <a:gd name="T7" fmla="*/ 0 h 27"/>
                <a:gd name="T8" fmla="*/ 3 w 25"/>
                <a:gd name="T9" fmla="*/ 12 h 27"/>
                <a:gd name="T10" fmla="*/ 5 w 25"/>
                <a:gd name="T11" fmla="*/ 16 h 27"/>
                <a:gd name="T12" fmla="*/ 1 w 25"/>
                <a:gd name="T13" fmla="*/ 14 h 27"/>
                <a:gd name="T14" fmla="*/ 12 w 25"/>
                <a:gd name="T15" fmla="*/ 23 h 27"/>
                <a:gd name="T16" fmla="*/ 12 w 25"/>
                <a:gd name="T17" fmla="*/ 25 h 27"/>
                <a:gd name="T18" fmla="*/ 14 w 25"/>
                <a:gd name="T19" fmla="*/ 26 h 27"/>
                <a:gd name="T20" fmla="*/ 25 w 25"/>
                <a:gd name="T21" fmla="*/ 21 h 27"/>
                <a:gd name="T22" fmla="*/ 13 w 25"/>
                <a:gd name="T2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6" y="23"/>
                    <a:pt x="4" y="21"/>
                    <a:pt x="3" y="21"/>
                  </a:cubicBezTo>
                  <a:cubicBezTo>
                    <a:pt x="3" y="19"/>
                    <a:pt x="0" y="18"/>
                    <a:pt x="0" y="14"/>
                  </a:cubicBezTo>
                  <a:cubicBezTo>
                    <a:pt x="2" y="9"/>
                    <a:pt x="3" y="5"/>
                    <a:pt x="5" y="0"/>
                  </a:cubicBezTo>
                  <a:cubicBezTo>
                    <a:pt x="5" y="1"/>
                    <a:pt x="3" y="10"/>
                    <a:pt x="3" y="12"/>
                  </a:cubicBezTo>
                  <a:cubicBezTo>
                    <a:pt x="4" y="13"/>
                    <a:pt x="4" y="14"/>
                    <a:pt x="5" y="16"/>
                  </a:cubicBezTo>
                  <a:cubicBezTo>
                    <a:pt x="3" y="15"/>
                    <a:pt x="2" y="14"/>
                    <a:pt x="1" y="14"/>
                  </a:cubicBezTo>
                  <a:cubicBezTo>
                    <a:pt x="1" y="19"/>
                    <a:pt x="7" y="22"/>
                    <a:pt x="12" y="23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3" y="25"/>
                    <a:pt x="13" y="25"/>
                    <a:pt x="14" y="26"/>
                  </a:cubicBezTo>
                  <a:cubicBezTo>
                    <a:pt x="15" y="23"/>
                    <a:pt x="22" y="20"/>
                    <a:pt x="25" y="21"/>
                  </a:cubicBezTo>
                  <a:cubicBezTo>
                    <a:pt x="20" y="22"/>
                    <a:pt x="18" y="25"/>
                    <a:pt x="13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4999" y="679"/>
              <a:ext cx="15" cy="1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2 w 3"/>
                <a:gd name="T5" fmla="*/ 2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0"/>
                    <a:pt x="1" y="0"/>
                    <a:pt x="3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5106" y="650"/>
              <a:ext cx="4" cy="29"/>
            </a:xfrm>
            <a:custGeom>
              <a:avLst/>
              <a:gdLst>
                <a:gd name="T0" fmla="*/ 0 w 1"/>
                <a:gd name="T1" fmla="*/ 6 h 6"/>
                <a:gd name="T2" fmla="*/ 1 w 1"/>
                <a:gd name="T3" fmla="*/ 0 h 6"/>
                <a:gd name="T4" fmla="*/ 0 w 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0" y="5"/>
                    <a:pt x="0" y="5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5468" y="597"/>
              <a:ext cx="106" cy="82"/>
            </a:xfrm>
            <a:custGeom>
              <a:avLst/>
              <a:gdLst>
                <a:gd name="T0" fmla="*/ 2 w 22"/>
                <a:gd name="T1" fmla="*/ 17 h 17"/>
                <a:gd name="T2" fmla="*/ 2 w 22"/>
                <a:gd name="T3" fmla="*/ 15 h 17"/>
                <a:gd name="T4" fmla="*/ 15 w 22"/>
                <a:gd name="T5" fmla="*/ 4 h 17"/>
                <a:gd name="T6" fmla="*/ 1 w 22"/>
                <a:gd name="T7" fmla="*/ 7 h 17"/>
                <a:gd name="T8" fmla="*/ 0 w 22"/>
                <a:gd name="T9" fmla="*/ 2 h 17"/>
                <a:gd name="T10" fmla="*/ 1 w 22"/>
                <a:gd name="T11" fmla="*/ 2 h 17"/>
                <a:gd name="T12" fmla="*/ 2 w 22"/>
                <a:gd name="T13" fmla="*/ 3 h 17"/>
                <a:gd name="T14" fmla="*/ 19 w 22"/>
                <a:gd name="T15" fmla="*/ 1 h 17"/>
                <a:gd name="T16" fmla="*/ 19 w 22"/>
                <a:gd name="T17" fmla="*/ 0 h 17"/>
                <a:gd name="T18" fmla="*/ 20 w 22"/>
                <a:gd name="T19" fmla="*/ 0 h 17"/>
                <a:gd name="T20" fmla="*/ 20 w 22"/>
                <a:gd name="T21" fmla="*/ 4 h 17"/>
                <a:gd name="T22" fmla="*/ 8 w 22"/>
                <a:gd name="T23" fmla="*/ 14 h 17"/>
                <a:gd name="T24" fmla="*/ 21 w 22"/>
                <a:gd name="T25" fmla="*/ 11 h 17"/>
                <a:gd name="T26" fmla="*/ 22 w 22"/>
                <a:gd name="T27" fmla="*/ 11 h 17"/>
                <a:gd name="T28" fmla="*/ 22 w 22"/>
                <a:gd name="T29" fmla="*/ 16 h 17"/>
                <a:gd name="T30" fmla="*/ 2 w 22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7">
                  <a:moveTo>
                    <a:pt x="2" y="17"/>
                  </a:moveTo>
                  <a:cubicBezTo>
                    <a:pt x="2" y="16"/>
                    <a:pt x="2" y="16"/>
                    <a:pt x="2" y="15"/>
                  </a:cubicBezTo>
                  <a:cubicBezTo>
                    <a:pt x="6" y="11"/>
                    <a:pt x="11" y="8"/>
                    <a:pt x="15" y="4"/>
                  </a:cubicBezTo>
                  <a:cubicBezTo>
                    <a:pt x="13" y="2"/>
                    <a:pt x="3" y="4"/>
                    <a:pt x="1" y="7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0" y="3"/>
                    <a:pt x="10" y="3"/>
                    <a:pt x="19" y="1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16" y="7"/>
                    <a:pt x="12" y="11"/>
                    <a:pt x="8" y="14"/>
                  </a:cubicBezTo>
                  <a:cubicBezTo>
                    <a:pt x="11" y="14"/>
                    <a:pt x="18" y="15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3"/>
                    <a:pt x="22" y="14"/>
                    <a:pt x="22" y="16"/>
                  </a:cubicBezTo>
                  <a:cubicBezTo>
                    <a:pt x="17" y="14"/>
                    <a:pt x="7" y="17"/>
                    <a:pt x="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4516" y="583"/>
              <a:ext cx="107" cy="96"/>
            </a:xfrm>
            <a:custGeom>
              <a:avLst/>
              <a:gdLst>
                <a:gd name="T0" fmla="*/ 18 w 22"/>
                <a:gd name="T1" fmla="*/ 20 h 20"/>
                <a:gd name="T2" fmla="*/ 18 w 22"/>
                <a:gd name="T3" fmla="*/ 18 h 20"/>
                <a:gd name="T4" fmla="*/ 1 w 22"/>
                <a:gd name="T5" fmla="*/ 16 h 20"/>
                <a:gd name="T6" fmla="*/ 1 w 22"/>
                <a:gd name="T7" fmla="*/ 17 h 20"/>
                <a:gd name="T8" fmla="*/ 0 w 22"/>
                <a:gd name="T9" fmla="*/ 17 h 20"/>
                <a:gd name="T10" fmla="*/ 0 w 22"/>
                <a:gd name="T11" fmla="*/ 13 h 20"/>
                <a:gd name="T12" fmla="*/ 16 w 22"/>
                <a:gd name="T13" fmla="*/ 6 h 20"/>
                <a:gd name="T14" fmla="*/ 3 w 22"/>
                <a:gd name="T15" fmla="*/ 5 h 20"/>
                <a:gd name="T16" fmla="*/ 2 w 22"/>
                <a:gd name="T17" fmla="*/ 6 h 20"/>
                <a:gd name="T18" fmla="*/ 1 w 22"/>
                <a:gd name="T19" fmla="*/ 6 h 20"/>
                <a:gd name="T20" fmla="*/ 2 w 22"/>
                <a:gd name="T21" fmla="*/ 1 h 20"/>
                <a:gd name="T22" fmla="*/ 3 w 22"/>
                <a:gd name="T23" fmla="*/ 0 h 20"/>
                <a:gd name="T24" fmla="*/ 3 w 22"/>
                <a:gd name="T25" fmla="*/ 2 h 20"/>
                <a:gd name="T26" fmla="*/ 22 w 22"/>
                <a:gd name="T27" fmla="*/ 5 h 20"/>
                <a:gd name="T28" fmla="*/ 22 w 22"/>
                <a:gd name="T29" fmla="*/ 6 h 20"/>
                <a:gd name="T30" fmla="*/ 6 w 22"/>
                <a:gd name="T31" fmla="*/ 14 h 20"/>
                <a:gd name="T32" fmla="*/ 6 w 22"/>
                <a:gd name="T33" fmla="*/ 15 h 20"/>
                <a:gd name="T34" fmla="*/ 18 w 22"/>
                <a:gd name="T35" fmla="*/ 16 h 20"/>
                <a:gd name="T36" fmla="*/ 19 w 22"/>
                <a:gd name="T37" fmla="*/ 15 h 20"/>
                <a:gd name="T38" fmla="*/ 20 w 22"/>
                <a:gd name="T39" fmla="*/ 15 h 20"/>
                <a:gd name="T40" fmla="*/ 20 w 22"/>
                <a:gd name="T41" fmla="*/ 20 h 20"/>
                <a:gd name="T42" fmla="*/ 18 w 22"/>
                <a:gd name="T4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0">
                  <a:moveTo>
                    <a:pt x="18" y="20"/>
                  </a:moveTo>
                  <a:cubicBezTo>
                    <a:pt x="18" y="19"/>
                    <a:pt x="18" y="18"/>
                    <a:pt x="18" y="18"/>
                  </a:cubicBezTo>
                  <a:cubicBezTo>
                    <a:pt x="13" y="17"/>
                    <a:pt x="7" y="17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5" y="11"/>
                    <a:pt x="10" y="8"/>
                    <a:pt x="16" y="6"/>
                  </a:cubicBezTo>
                  <a:cubicBezTo>
                    <a:pt x="11" y="6"/>
                    <a:pt x="7" y="4"/>
                    <a:pt x="3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4"/>
                    <a:pt x="2" y="3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9" y="3"/>
                    <a:pt x="15" y="4"/>
                    <a:pt x="22" y="5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0" y="9"/>
                    <a:pt x="10" y="12"/>
                    <a:pt x="6" y="14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16" y="16"/>
                    <a:pt x="16" y="16"/>
                    <a:pt x="18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0" y="17"/>
                    <a:pt x="20" y="18"/>
                    <a:pt x="20" y="20"/>
                  </a:cubicBezTo>
                  <a:cubicBezTo>
                    <a:pt x="19" y="20"/>
                    <a:pt x="19" y="20"/>
                    <a:pt x="18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5014" y="665"/>
              <a:ext cx="9" cy="9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2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5052" y="636"/>
              <a:ext cx="49" cy="38"/>
            </a:xfrm>
            <a:custGeom>
              <a:avLst/>
              <a:gdLst>
                <a:gd name="T0" fmla="*/ 6 w 10"/>
                <a:gd name="T1" fmla="*/ 8 h 8"/>
                <a:gd name="T2" fmla="*/ 6 w 10"/>
                <a:gd name="T3" fmla="*/ 6 h 8"/>
                <a:gd name="T4" fmla="*/ 4 w 10"/>
                <a:gd name="T5" fmla="*/ 7 h 8"/>
                <a:gd name="T6" fmla="*/ 3 w 10"/>
                <a:gd name="T7" fmla="*/ 6 h 8"/>
                <a:gd name="T8" fmla="*/ 3 w 10"/>
                <a:gd name="T9" fmla="*/ 6 h 8"/>
                <a:gd name="T10" fmla="*/ 0 w 10"/>
                <a:gd name="T11" fmla="*/ 7 h 8"/>
                <a:gd name="T12" fmla="*/ 3 w 10"/>
                <a:gd name="T13" fmla="*/ 1 h 8"/>
                <a:gd name="T14" fmla="*/ 2 w 10"/>
                <a:gd name="T15" fmla="*/ 1 h 8"/>
                <a:gd name="T16" fmla="*/ 2 w 10"/>
                <a:gd name="T17" fmla="*/ 0 h 8"/>
                <a:gd name="T18" fmla="*/ 10 w 10"/>
                <a:gd name="T19" fmla="*/ 0 h 8"/>
                <a:gd name="T20" fmla="*/ 6 w 10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8">
                  <a:moveTo>
                    <a:pt x="6" y="8"/>
                  </a:moveTo>
                  <a:cubicBezTo>
                    <a:pt x="6" y="8"/>
                    <a:pt x="6" y="7"/>
                    <a:pt x="6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2" y="5"/>
                    <a:pt x="2" y="3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0" y="4"/>
                    <a:pt x="9" y="6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4956" y="670"/>
              <a:ext cx="5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5115" y="655"/>
              <a:ext cx="5" cy="15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3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4932" y="645"/>
              <a:ext cx="48" cy="20"/>
            </a:xfrm>
            <a:custGeom>
              <a:avLst/>
              <a:gdLst>
                <a:gd name="T0" fmla="*/ 4 w 10"/>
                <a:gd name="T1" fmla="*/ 4 h 4"/>
                <a:gd name="T2" fmla="*/ 0 w 10"/>
                <a:gd name="T3" fmla="*/ 0 h 4"/>
                <a:gd name="T4" fmla="*/ 2 w 10"/>
                <a:gd name="T5" fmla="*/ 0 h 4"/>
                <a:gd name="T6" fmla="*/ 3 w 10"/>
                <a:gd name="T7" fmla="*/ 1 h 4"/>
                <a:gd name="T8" fmla="*/ 10 w 10"/>
                <a:gd name="T9" fmla="*/ 0 h 4"/>
                <a:gd name="T10" fmla="*/ 8 w 10"/>
                <a:gd name="T11" fmla="*/ 4 h 4"/>
                <a:gd name="T12" fmla="*/ 4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4" y="4"/>
                  </a:moveTo>
                  <a:cubicBezTo>
                    <a:pt x="3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6" y="1"/>
                    <a:pt x="8" y="1"/>
                    <a:pt x="10" y="0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7" y="4"/>
                    <a:pt x="5" y="4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4980" y="645"/>
              <a:ext cx="24" cy="20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0 h 4"/>
                <a:gd name="T4" fmla="*/ 5 w 5"/>
                <a:gd name="T5" fmla="*/ 1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3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4912" y="641"/>
              <a:ext cx="29" cy="19"/>
            </a:xfrm>
            <a:custGeom>
              <a:avLst/>
              <a:gdLst>
                <a:gd name="T0" fmla="*/ 5 w 6"/>
                <a:gd name="T1" fmla="*/ 4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3"/>
                    <a:pt x="2" y="2"/>
                    <a:pt x="0" y="0"/>
                  </a:cubicBezTo>
                  <a:cubicBezTo>
                    <a:pt x="3" y="0"/>
                    <a:pt x="3" y="3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5014" y="554"/>
              <a:ext cx="92" cy="106"/>
            </a:xfrm>
            <a:custGeom>
              <a:avLst/>
              <a:gdLst>
                <a:gd name="T0" fmla="*/ 7 w 19"/>
                <a:gd name="T1" fmla="*/ 22 h 22"/>
                <a:gd name="T2" fmla="*/ 0 w 19"/>
                <a:gd name="T3" fmla="*/ 17 h 22"/>
                <a:gd name="T4" fmla="*/ 9 w 19"/>
                <a:gd name="T5" fmla="*/ 0 h 22"/>
                <a:gd name="T6" fmla="*/ 19 w 19"/>
                <a:gd name="T7" fmla="*/ 4 h 22"/>
                <a:gd name="T8" fmla="*/ 15 w 19"/>
                <a:gd name="T9" fmla="*/ 15 h 22"/>
                <a:gd name="T10" fmla="*/ 6 w 19"/>
                <a:gd name="T11" fmla="*/ 18 h 22"/>
                <a:gd name="T12" fmla="*/ 7 w 19"/>
                <a:gd name="T13" fmla="*/ 19 h 22"/>
                <a:gd name="T14" fmla="*/ 10 w 19"/>
                <a:gd name="T15" fmla="*/ 19 h 22"/>
                <a:gd name="T16" fmla="*/ 9 w 19"/>
                <a:gd name="T17" fmla="*/ 22 h 22"/>
                <a:gd name="T18" fmla="*/ 7 w 19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2">
                  <a:moveTo>
                    <a:pt x="7" y="22"/>
                  </a:moveTo>
                  <a:cubicBezTo>
                    <a:pt x="1" y="19"/>
                    <a:pt x="1" y="19"/>
                    <a:pt x="0" y="17"/>
                  </a:cubicBezTo>
                  <a:cubicBezTo>
                    <a:pt x="3" y="12"/>
                    <a:pt x="7" y="6"/>
                    <a:pt x="9" y="0"/>
                  </a:cubicBezTo>
                  <a:cubicBezTo>
                    <a:pt x="12" y="0"/>
                    <a:pt x="17" y="3"/>
                    <a:pt x="19" y="4"/>
                  </a:cubicBezTo>
                  <a:cubicBezTo>
                    <a:pt x="19" y="8"/>
                    <a:pt x="16" y="12"/>
                    <a:pt x="15" y="15"/>
                  </a:cubicBezTo>
                  <a:cubicBezTo>
                    <a:pt x="11" y="15"/>
                    <a:pt x="10" y="15"/>
                    <a:pt x="6" y="18"/>
                  </a:cubicBezTo>
                  <a:cubicBezTo>
                    <a:pt x="6" y="18"/>
                    <a:pt x="7" y="1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8" y="22"/>
                    <a:pt x="7" y="22"/>
                    <a:pt x="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4937" y="616"/>
              <a:ext cx="24" cy="25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4 h 5"/>
                <a:gd name="T4" fmla="*/ 2 w 5"/>
                <a:gd name="T5" fmla="*/ 4 h 5"/>
                <a:gd name="T6" fmla="*/ 1 w 5"/>
                <a:gd name="T7" fmla="*/ 2 h 5"/>
                <a:gd name="T8" fmla="*/ 0 w 5"/>
                <a:gd name="T9" fmla="*/ 2 h 5"/>
                <a:gd name="T10" fmla="*/ 0 w 5"/>
                <a:gd name="T11" fmla="*/ 0 h 5"/>
                <a:gd name="T12" fmla="*/ 5 w 5"/>
                <a:gd name="T13" fmla="*/ 5 h 5"/>
                <a:gd name="T14" fmla="*/ 3 w 5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5" y="4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5168" y="621"/>
              <a:ext cx="10" cy="15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0 h 3"/>
                <a:gd name="T4" fmla="*/ 2 w 2"/>
                <a:gd name="T5" fmla="*/ 0 h 3"/>
                <a:gd name="T6" fmla="*/ 2 w 2"/>
                <a:gd name="T7" fmla="*/ 3 h 3"/>
                <a:gd name="T8" fmla="*/ 1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4917" y="515"/>
              <a:ext cx="39" cy="116"/>
            </a:xfrm>
            <a:custGeom>
              <a:avLst/>
              <a:gdLst>
                <a:gd name="T0" fmla="*/ 2 w 8"/>
                <a:gd name="T1" fmla="*/ 24 h 24"/>
                <a:gd name="T2" fmla="*/ 2 w 8"/>
                <a:gd name="T3" fmla="*/ 16 h 24"/>
                <a:gd name="T4" fmla="*/ 3 w 8"/>
                <a:gd name="T5" fmla="*/ 11 h 24"/>
                <a:gd name="T6" fmla="*/ 8 w 8"/>
                <a:gd name="T7" fmla="*/ 0 h 24"/>
                <a:gd name="T8" fmla="*/ 3 w 8"/>
                <a:gd name="T9" fmla="*/ 13 h 24"/>
                <a:gd name="T10" fmla="*/ 3 w 8"/>
                <a:gd name="T11" fmla="*/ 19 h 24"/>
                <a:gd name="T12" fmla="*/ 3 w 8"/>
                <a:gd name="T13" fmla="*/ 24 h 24"/>
                <a:gd name="T14" fmla="*/ 2 w 8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4">
                  <a:moveTo>
                    <a:pt x="2" y="24"/>
                  </a:moveTo>
                  <a:cubicBezTo>
                    <a:pt x="0" y="21"/>
                    <a:pt x="3" y="19"/>
                    <a:pt x="2" y="16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5" y="9"/>
                    <a:pt x="7" y="2"/>
                    <a:pt x="8" y="0"/>
                  </a:cubicBezTo>
                  <a:cubicBezTo>
                    <a:pt x="7" y="4"/>
                    <a:pt x="6" y="10"/>
                    <a:pt x="3" y="13"/>
                  </a:cubicBezTo>
                  <a:cubicBezTo>
                    <a:pt x="3" y="15"/>
                    <a:pt x="3" y="17"/>
                    <a:pt x="3" y="19"/>
                  </a:cubicBezTo>
                  <a:cubicBezTo>
                    <a:pt x="3" y="21"/>
                    <a:pt x="2" y="22"/>
                    <a:pt x="3" y="24"/>
                  </a:cubicBezTo>
                  <a:cubicBezTo>
                    <a:pt x="3" y="24"/>
                    <a:pt x="2" y="24"/>
                    <a:pt x="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4956" y="616"/>
              <a:ext cx="43" cy="15"/>
            </a:xfrm>
            <a:custGeom>
              <a:avLst/>
              <a:gdLst>
                <a:gd name="T0" fmla="*/ 0 w 9"/>
                <a:gd name="T1" fmla="*/ 3 h 3"/>
                <a:gd name="T2" fmla="*/ 0 w 9"/>
                <a:gd name="T3" fmla="*/ 0 h 3"/>
                <a:gd name="T4" fmla="*/ 9 w 9"/>
                <a:gd name="T5" fmla="*/ 1 h 3"/>
                <a:gd name="T6" fmla="*/ 0 w 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6" y="2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4941" y="539"/>
              <a:ext cx="49" cy="73"/>
            </a:xfrm>
            <a:custGeom>
              <a:avLst/>
              <a:gdLst>
                <a:gd name="T0" fmla="*/ 4 w 10"/>
                <a:gd name="T1" fmla="*/ 15 h 15"/>
                <a:gd name="T2" fmla="*/ 4 w 10"/>
                <a:gd name="T3" fmla="*/ 0 h 15"/>
                <a:gd name="T4" fmla="*/ 5 w 10"/>
                <a:gd name="T5" fmla="*/ 14 h 15"/>
                <a:gd name="T6" fmla="*/ 10 w 10"/>
                <a:gd name="T7" fmla="*/ 14 h 15"/>
                <a:gd name="T8" fmla="*/ 10 w 10"/>
                <a:gd name="T9" fmla="*/ 15 h 15"/>
                <a:gd name="T10" fmla="*/ 4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4" y="15"/>
                  </a:moveTo>
                  <a:cubicBezTo>
                    <a:pt x="0" y="11"/>
                    <a:pt x="2" y="5"/>
                    <a:pt x="4" y="0"/>
                  </a:cubicBezTo>
                  <a:cubicBezTo>
                    <a:pt x="4" y="6"/>
                    <a:pt x="2" y="9"/>
                    <a:pt x="5" y="14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6" y="15"/>
                    <a:pt x="4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5130" y="607"/>
              <a:ext cx="5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4" name="Oval 94"/>
            <p:cNvSpPr>
              <a:spLocks noChangeArrowheads="1"/>
            </p:cNvSpPr>
            <p:nvPr/>
          </p:nvSpPr>
          <p:spPr bwMode="auto">
            <a:xfrm>
              <a:off x="5009" y="607"/>
              <a:ext cx="1" cy="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4994" y="563"/>
              <a:ext cx="10" cy="39"/>
            </a:xfrm>
            <a:custGeom>
              <a:avLst/>
              <a:gdLst>
                <a:gd name="T0" fmla="*/ 2 w 2"/>
                <a:gd name="T1" fmla="*/ 8 h 8"/>
                <a:gd name="T2" fmla="*/ 0 w 2"/>
                <a:gd name="T3" fmla="*/ 0 h 8"/>
                <a:gd name="T4" fmla="*/ 2 w 2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8">
                  <a:moveTo>
                    <a:pt x="2" y="8"/>
                  </a:moveTo>
                  <a:cubicBezTo>
                    <a:pt x="0" y="2"/>
                    <a:pt x="0" y="2"/>
                    <a:pt x="0" y="0"/>
                  </a:cubicBezTo>
                  <a:cubicBezTo>
                    <a:pt x="1" y="3"/>
                    <a:pt x="2" y="5"/>
                    <a:pt x="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4980" y="573"/>
              <a:ext cx="14" cy="29"/>
            </a:xfrm>
            <a:custGeom>
              <a:avLst/>
              <a:gdLst>
                <a:gd name="T0" fmla="*/ 0 w 3"/>
                <a:gd name="T1" fmla="*/ 6 h 6"/>
                <a:gd name="T2" fmla="*/ 1 w 3"/>
                <a:gd name="T3" fmla="*/ 0 h 6"/>
                <a:gd name="T4" fmla="*/ 3 w 3"/>
                <a:gd name="T5" fmla="*/ 6 h 6"/>
                <a:gd name="T6" fmla="*/ 0 w 3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3"/>
                    <a:pt x="0" y="2"/>
                    <a:pt x="1" y="0"/>
                  </a:cubicBezTo>
                  <a:cubicBezTo>
                    <a:pt x="2" y="2"/>
                    <a:pt x="3" y="4"/>
                    <a:pt x="3" y="6"/>
                  </a:cubicBezTo>
                  <a:cubicBezTo>
                    <a:pt x="2" y="6"/>
                    <a:pt x="1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5154" y="597"/>
              <a:ext cx="5" cy="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4540" y="515"/>
              <a:ext cx="107" cy="77"/>
            </a:xfrm>
            <a:custGeom>
              <a:avLst/>
              <a:gdLst>
                <a:gd name="T0" fmla="*/ 16 w 22"/>
                <a:gd name="T1" fmla="*/ 16 h 16"/>
                <a:gd name="T2" fmla="*/ 0 w 22"/>
                <a:gd name="T3" fmla="*/ 1 h 16"/>
                <a:gd name="T4" fmla="*/ 21 w 22"/>
                <a:gd name="T5" fmla="*/ 0 h 16"/>
                <a:gd name="T6" fmla="*/ 22 w 22"/>
                <a:gd name="T7" fmla="*/ 1 h 16"/>
                <a:gd name="T8" fmla="*/ 21 w 22"/>
                <a:gd name="T9" fmla="*/ 7 h 16"/>
                <a:gd name="T10" fmla="*/ 19 w 22"/>
                <a:gd name="T11" fmla="*/ 7 h 16"/>
                <a:gd name="T12" fmla="*/ 19 w 22"/>
                <a:gd name="T13" fmla="*/ 5 h 16"/>
                <a:gd name="T14" fmla="*/ 14 w 22"/>
                <a:gd name="T15" fmla="*/ 5 h 16"/>
                <a:gd name="T16" fmla="*/ 13 w 22"/>
                <a:gd name="T17" fmla="*/ 10 h 16"/>
                <a:gd name="T18" fmla="*/ 19 w 22"/>
                <a:gd name="T19" fmla="*/ 11 h 16"/>
                <a:gd name="T20" fmla="*/ 17 w 22"/>
                <a:gd name="T21" fmla="*/ 16 h 16"/>
                <a:gd name="T22" fmla="*/ 16 w 22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6">
                  <a:moveTo>
                    <a:pt x="16" y="16"/>
                  </a:moveTo>
                  <a:cubicBezTo>
                    <a:pt x="15" y="9"/>
                    <a:pt x="2" y="8"/>
                    <a:pt x="0" y="1"/>
                  </a:cubicBezTo>
                  <a:cubicBezTo>
                    <a:pt x="5" y="1"/>
                    <a:pt x="18" y="3"/>
                    <a:pt x="21" y="0"/>
                  </a:cubicBezTo>
                  <a:cubicBezTo>
                    <a:pt x="21" y="1"/>
                    <a:pt x="21" y="1"/>
                    <a:pt x="22" y="1"/>
                  </a:cubicBezTo>
                  <a:cubicBezTo>
                    <a:pt x="22" y="3"/>
                    <a:pt x="22" y="3"/>
                    <a:pt x="21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8"/>
                    <a:pt x="13" y="8"/>
                    <a:pt x="13" y="10"/>
                  </a:cubicBezTo>
                  <a:cubicBezTo>
                    <a:pt x="15" y="11"/>
                    <a:pt x="16" y="11"/>
                    <a:pt x="19" y="11"/>
                  </a:cubicBezTo>
                  <a:cubicBezTo>
                    <a:pt x="18" y="13"/>
                    <a:pt x="18" y="14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4961" y="534"/>
              <a:ext cx="19" cy="58"/>
            </a:xfrm>
            <a:custGeom>
              <a:avLst/>
              <a:gdLst>
                <a:gd name="T0" fmla="*/ 1 w 4"/>
                <a:gd name="T1" fmla="*/ 12 h 12"/>
                <a:gd name="T2" fmla="*/ 2 w 4"/>
                <a:gd name="T3" fmla="*/ 7 h 12"/>
                <a:gd name="T4" fmla="*/ 2 w 4"/>
                <a:gd name="T5" fmla="*/ 0 h 12"/>
                <a:gd name="T6" fmla="*/ 4 w 4"/>
                <a:gd name="T7" fmla="*/ 7 h 12"/>
                <a:gd name="T8" fmla="*/ 1 w 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0" y="10"/>
                    <a:pt x="1" y="9"/>
                    <a:pt x="2" y="7"/>
                  </a:cubicBezTo>
                  <a:cubicBezTo>
                    <a:pt x="2" y="5"/>
                    <a:pt x="2" y="2"/>
                    <a:pt x="2" y="0"/>
                  </a:cubicBezTo>
                  <a:cubicBezTo>
                    <a:pt x="4" y="1"/>
                    <a:pt x="4" y="5"/>
                    <a:pt x="4" y="7"/>
                  </a:cubicBezTo>
                  <a:cubicBezTo>
                    <a:pt x="3" y="10"/>
                    <a:pt x="3" y="10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4990" y="501"/>
              <a:ext cx="19" cy="86"/>
            </a:xfrm>
            <a:custGeom>
              <a:avLst/>
              <a:gdLst>
                <a:gd name="T0" fmla="*/ 4 w 4"/>
                <a:gd name="T1" fmla="*/ 18 h 18"/>
                <a:gd name="T2" fmla="*/ 0 w 4"/>
                <a:gd name="T3" fmla="*/ 3 h 18"/>
                <a:gd name="T4" fmla="*/ 0 w 4"/>
                <a:gd name="T5" fmla="*/ 0 h 18"/>
                <a:gd name="T6" fmla="*/ 1 w 4"/>
                <a:gd name="T7" fmla="*/ 0 h 18"/>
                <a:gd name="T8" fmla="*/ 4 w 4"/>
                <a:gd name="T9" fmla="*/ 5 h 18"/>
                <a:gd name="T10" fmla="*/ 4 w 4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3"/>
                    <a:pt x="3" y="7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4"/>
                    <a:pt x="2" y="3"/>
                    <a:pt x="4" y="5"/>
                  </a:cubicBezTo>
                  <a:cubicBezTo>
                    <a:pt x="4" y="9"/>
                    <a:pt x="4" y="14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5429" y="501"/>
              <a:ext cx="131" cy="86"/>
            </a:xfrm>
            <a:custGeom>
              <a:avLst/>
              <a:gdLst>
                <a:gd name="T0" fmla="*/ 8 w 27"/>
                <a:gd name="T1" fmla="*/ 18 h 18"/>
                <a:gd name="T2" fmla="*/ 7 w 27"/>
                <a:gd name="T3" fmla="*/ 7 h 18"/>
                <a:gd name="T4" fmla="*/ 21 w 27"/>
                <a:gd name="T5" fmla="*/ 2 h 18"/>
                <a:gd name="T6" fmla="*/ 21 w 27"/>
                <a:gd name="T7" fmla="*/ 0 h 18"/>
                <a:gd name="T8" fmla="*/ 23 w 27"/>
                <a:gd name="T9" fmla="*/ 0 h 18"/>
                <a:gd name="T10" fmla="*/ 24 w 27"/>
                <a:gd name="T11" fmla="*/ 6 h 18"/>
                <a:gd name="T12" fmla="*/ 20 w 27"/>
                <a:gd name="T13" fmla="*/ 5 h 18"/>
                <a:gd name="T14" fmla="*/ 10 w 27"/>
                <a:gd name="T15" fmla="*/ 16 h 18"/>
                <a:gd name="T16" fmla="*/ 24 w 27"/>
                <a:gd name="T17" fmla="*/ 12 h 18"/>
                <a:gd name="T18" fmla="*/ 25 w 27"/>
                <a:gd name="T19" fmla="*/ 10 h 18"/>
                <a:gd name="T20" fmla="*/ 26 w 27"/>
                <a:gd name="T21" fmla="*/ 10 h 18"/>
                <a:gd name="T22" fmla="*/ 27 w 27"/>
                <a:gd name="T23" fmla="*/ 15 h 18"/>
                <a:gd name="T24" fmla="*/ 15 w 27"/>
                <a:gd name="T25" fmla="*/ 17 h 18"/>
                <a:gd name="T26" fmla="*/ 8 w 27"/>
                <a:gd name="T2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8">
                  <a:moveTo>
                    <a:pt x="8" y="18"/>
                  </a:moveTo>
                  <a:cubicBezTo>
                    <a:pt x="4" y="14"/>
                    <a:pt x="4" y="11"/>
                    <a:pt x="7" y="7"/>
                  </a:cubicBezTo>
                  <a:cubicBezTo>
                    <a:pt x="19" y="2"/>
                    <a:pt x="19" y="2"/>
                    <a:pt x="21" y="2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3" y="5"/>
                    <a:pt x="23" y="5"/>
                    <a:pt x="20" y="5"/>
                  </a:cubicBezTo>
                  <a:cubicBezTo>
                    <a:pt x="19" y="6"/>
                    <a:pt x="0" y="11"/>
                    <a:pt x="10" y="16"/>
                  </a:cubicBezTo>
                  <a:cubicBezTo>
                    <a:pt x="15" y="16"/>
                    <a:pt x="20" y="14"/>
                    <a:pt x="24" y="12"/>
                  </a:cubicBezTo>
                  <a:cubicBezTo>
                    <a:pt x="24" y="11"/>
                    <a:pt x="25" y="11"/>
                    <a:pt x="25" y="10"/>
                  </a:cubicBezTo>
                  <a:cubicBezTo>
                    <a:pt x="25" y="10"/>
                    <a:pt x="25" y="10"/>
                    <a:pt x="26" y="10"/>
                  </a:cubicBezTo>
                  <a:cubicBezTo>
                    <a:pt x="26" y="12"/>
                    <a:pt x="27" y="14"/>
                    <a:pt x="27" y="15"/>
                  </a:cubicBezTo>
                  <a:cubicBezTo>
                    <a:pt x="23" y="14"/>
                    <a:pt x="19" y="16"/>
                    <a:pt x="15" y="17"/>
                  </a:cubicBezTo>
                  <a:cubicBezTo>
                    <a:pt x="13" y="17"/>
                    <a:pt x="11" y="18"/>
                    <a:pt x="8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5115" y="554"/>
              <a:ext cx="34" cy="29"/>
            </a:xfrm>
            <a:custGeom>
              <a:avLst/>
              <a:gdLst>
                <a:gd name="T0" fmla="*/ 6 w 7"/>
                <a:gd name="T1" fmla="*/ 6 h 6"/>
                <a:gd name="T2" fmla="*/ 0 w 7"/>
                <a:gd name="T3" fmla="*/ 4 h 6"/>
                <a:gd name="T4" fmla="*/ 7 w 7"/>
                <a:gd name="T5" fmla="*/ 5 h 6"/>
                <a:gd name="T6" fmla="*/ 7 w 7"/>
                <a:gd name="T7" fmla="*/ 6 h 6"/>
                <a:gd name="T8" fmla="*/ 6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6"/>
                  </a:moveTo>
                  <a:cubicBezTo>
                    <a:pt x="3" y="5"/>
                    <a:pt x="5" y="2"/>
                    <a:pt x="0" y="4"/>
                  </a:cubicBezTo>
                  <a:cubicBezTo>
                    <a:pt x="1" y="0"/>
                    <a:pt x="5" y="4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4903" y="578"/>
              <a:ext cx="5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5019" y="539"/>
              <a:ext cx="9" cy="39"/>
            </a:xfrm>
            <a:custGeom>
              <a:avLst/>
              <a:gdLst>
                <a:gd name="T0" fmla="*/ 1 w 2"/>
                <a:gd name="T1" fmla="*/ 8 h 8"/>
                <a:gd name="T2" fmla="*/ 0 w 2"/>
                <a:gd name="T3" fmla="*/ 3 h 8"/>
                <a:gd name="T4" fmla="*/ 2 w 2"/>
                <a:gd name="T5" fmla="*/ 3 h 8"/>
                <a:gd name="T6" fmla="*/ 2 w 2"/>
                <a:gd name="T7" fmla="*/ 0 h 8"/>
                <a:gd name="T8" fmla="*/ 1 w 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cubicBezTo>
                    <a:pt x="1" y="7"/>
                    <a:pt x="1" y="5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3"/>
                    <a:pt x="2" y="5"/>
                    <a:pt x="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4903" y="457"/>
              <a:ext cx="53" cy="116"/>
            </a:xfrm>
            <a:custGeom>
              <a:avLst/>
              <a:gdLst>
                <a:gd name="T0" fmla="*/ 0 w 11"/>
                <a:gd name="T1" fmla="*/ 24 h 24"/>
                <a:gd name="T2" fmla="*/ 6 w 11"/>
                <a:gd name="T3" fmla="*/ 3 h 24"/>
                <a:gd name="T4" fmla="*/ 7 w 11"/>
                <a:gd name="T5" fmla="*/ 3 h 24"/>
                <a:gd name="T6" fmla="*/ 11 w 11"/>
                <a:gd name="T7" fmla="*/ 0 h 24"/>
                <a:gd name="T8" fmla="*/ 5 w 11"/>
                <a:gd name="T9" fmla="*/ 21 h 24"/>
                <a:gd name="T10" fmla="*/ 5 w 11"/>
                <a:gd name="T11" fmla="*/ 12 h 24"/>
                <a:gd name="T12" fmla="*/ 3 w 11"/>
                <a:gd name="T13" fmla="*/ 12 h 24"/>
                <a:gd name="T14" fmla="*/ 1 w 11"/>
                <a:gd name="T15" fmla="*/ 24 h 24"/>
                <a:gd name="T16" fmla="*/ 0 w 11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4">
                  <a:moveTo>
                    <a:pt x="0" y="24"/>
                  </a:moveTo>
                  <a:cubicBezTo>
                    <a:pt x="1" y="16"/>
                    <a:pt x="3" y="10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1"/>
                    <a:pt x="9" y="1"/>
                    <a:pt x="11" y="0"/>
                  </a:cubicBezTo>
                  <a:cubicBezTo>
                    <a:pt x="10" y="7"/>
                    <a:pt x="7" y="14"/>
                    <a:pt x="5" y="21"/>
                  </a:cubicBezTo>
                  <a:cubicBezTo>
                    <a:pt x="5" y="18"/>
                    <a:pt x="6" y="14"/>
                    <a:pt x="5" y="12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22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5067" y="443"/>
              <a:ext cx="87" cy="130"/>
            </a:xfrm>
            <a:custGeom>
              <a:avLst/>
              <a:gdLst>
                <a:gd name="T0" fmla="*/ 18 w 18"/>
                <a:gd name="T1" fmla="*/ 27 h 27"/>
                <a:gd name="T2" fmla="*/ 13 w 18"/>
                <a:gd name="T3" fmla="*/ 23 h 27"/>
                <a:gd name="T4" fmla="*/ 16 w 18"/>
                <a:gd name="T5" fmla="*/ 22 h 27"/>
                <a:gd name="T6" fmla="*/ 16 w 18"/>
                <a:gd name="T7" fmla="*/ 21 h 27"/>
                <a:gd name="T8" fmla="*/ 9 w 18"/>
                <a:gd name="T9" fmla="*/ 19 h 27"/>
                <a:gd name="T10" fmla="*/ 6 w 18"/>
                <a:gd name="T11" fmla="*/ 23 h 27"/>
                <a:gd name="T12" fmla="*/ 5 w 18"/>
                <a:gd name="T13" fmla="*/ 9 h 27"/>
                <a:gd name="T14" fmla="*/ 4 w 18"/>
                <a:gd name="T15" fmla="*/ 22 h 27"/>
                <a:gd name="T16" fmla="*/ 3 w 18"/>
                <a:gd name="T17" fmla="*/ 23 h 27"/>
                <a:gd name="T18" fmla="*/ 0 w 18"/>
                <a:gd name="T19" fmla="*/ 3 h 27"/>
                <a:gd name="T20" fmla="*/ 2 w 18"/>
                <a:gd name="T21" fmla="*/ 2 h 27"/>
                <a:gd name="T22" fmla="*/ 4 w 18"/>
                <a:gd name="T23" fmla="*/ 4 h 27"/>
                <a:gd name="T24" fmla="*/ 4 w 18"/>
                <a:gd name="T25" fmla="*/ 4 h 27"/>
                <a:gd name="T26" fmla="*/ 3 w 18"/>
                <a:gd name="T27" fmla="*/ 0 h 27"/>
                <a:gd name="T28" fmla="*/ 13 w 18"/>
                <a:gd name="T29" fmla="*/ 10 h 27"/>
                <a:gd name="T30" fmla="*/ 14 w 18"/>
                <a:gd name="T31" fmla="*/ 10 h 27"/>
                <a:gd name="T32" fmla="*/ 15 w 18"/>
                <a:gd name="T33" fmla="*/ 14 h 27"/>
                <a:gd name="T34" fmla="*/ 13 w 18"/>
                <a:gd name="T35" fmla="*/ 14 h 27"/>
                <a:gd name="T36" fmla="*/ 18 w 18"/>
                <a:gd name="T3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27">
                  <a:moveTo>
                    <a:pt x="18" y="27"/>
                  </a:moveTo>
                  <a:cubicBezTo>
                    <a:pt x="16" y="26"/>
                    <a:pt x="15" y="24"/>
                    <a:pt x="13" y="23"/>
                  </a:cubicBezTo>
                  <a:cubicBezTo>
                    <a:pt x="14" y="23"/>
                    <a:pt x="15" y="23"/>
                    <a:pt x="16" y="22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3" y="20"/>
                    <a:pt x="11" y="19"/>
                    <a:pt x="9" y="19"/>
                  </a:cubicBezTo>
                  <a:cubicBezTo>
                    <a:pt x="8" y="21"/>
                    <a:pt x="7" y="22"/>
                    <a:pt x="6" y="23"/>
                  </a:cubicBezTo>
                  <a:cubicBezTo>
                    <a:pt x="6" y="18"/>
                    <a:pt x="7" y="13"/>
                    <a:pt x="5" y="9"/>
                  </a:cubicBezTo>
                  <a:cubicBezTo>
                    <a:pt x="3" y="13"/>
                    <a:pt x="5" y="18"/>
                    <a:pt x="4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16"/>
                    <a:pt x="1" y="9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8" y="0"/>
                    <a:pt x="11" y="6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1"/>
                    <a:pt x="14" y="13"/>
                    <a:pt x="15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4" y="19"/>
                    <a:pt x="18" y="21"/>
                    <a:pt x="18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5096" y="544"/>
              <a:ext cx="29" cy="24"/>
            </a:xfrm>
            <a:custGeom>
              <a:avLst/>
              <a:gdLst>
                <a:gd name="T0" fmla="*/ 2 w 6"/>
                <a:gd name="T1" fmla="*/ 5 h 5"/>
                <a:gd name="T2" fmla="*/ 4 w 6"/>
                <a:gd name="T3" fmla="*/ 0 h 5"/>
                <a:gd name="T4" fmla="*/ 4 w 6"/>
                <a:gd name="T5" fmla="*/ 1 h 5"/>
                <a:gd name="T6" fmla="*/ 6 w 6"/>
                <a:gd name="T7" fmla="*/ 1 h 5"/>
                <a:gd name="T8" fmla="*/ 6 w 6"/>
                <a:gd name="T9" fmla="*/ 2 h 5"/>
                <a:gd name="T10" fmla="*/ 3 w 6"/>
                <a:gd name="T11" fmla="*/ 5 h 5"/>
                <a:gd name="T12" fmla="*/ 2 w 6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0" y="2"/>
                    <a:pt x="2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4" y="3"/>
                    <a:pt x="4" y="3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4594" y="558"/>
              <a:ext cx="1" cy="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4574" y="534"/>
              <a:ext cx="24" cy="20"/>
            </a:xfrm>
            <a:custGeom>
              <a:avLst/>
              <a:gdLst>
                <a:gd name="T0" fmla="*/ 3 w 5"/>
                <a:gd name="T1" fmla="*/ 4 h 4"/>
                <a:gd name="T2" fmla="*/ 0 w 5"/>
                <a:gd name="T3" fmla="*/ 1 h 4"/>
                <a:gd name="T4" fmla="*/ 0 w 5"/>
                <a:gd name="T5" fmla="*/ 0 h 4"/>
                <a:gd name="T6" fmla="*/ 5 w 5"/>
                <a:gd name="T7" fmla="*/ 1 h 4"/>
                <a:gd name="T8" fmla="*/ 4 w 5"/>
                <a:gd name="T9" fmla="*/ 4 h 4"/>
                <a:gd name="T10" fmla="*/ 3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3" y="1"/>
                    <a:pt x="5" y="1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5048" y="515"/>
              <a:ext cx="9" cy="29"/>
            </a:xfrm>
            <a:custGeom>
              <a:avLst/>
              <a:gdLst>
                <a:gd name="T0" fmla="*/ 0 w 2"/>
                <a:gd name="T1" fmla="*/ 6 h 6"/>
                <a:gd name="T2" fmla="*/ 1 w 2"/>
                <a:gd name="T3" fmla="*/ 0 h 6"/>
                <a:gd name="T4" fmla="*/ 2 w 2"/>
                <a:gd name="T5" fmla="*/ 5 h 6"/>
                <a:gd name="T6" fmla="*/ 0 w 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2" y="3"/>
                    <a:pt x="2" y="5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5062" y="491"/>
              <a:ext cx="10" cy="53"/>
            </a:xfrm>
            <a:custGeom>
              <a:avLst/>
              <a:gdLst>
                <a:gd name="T0" fmla="*/ 1 w 2"/>
                <a:gd name="T1" fmla="*/ 11 h 11"/>
                <a:gd name="T2" fmla="*/ 0 w 2"/>
                <a:gd name="T3" fmla="*/ 11 h 11"/>
                <a:gd name="T4" fmla="*/ 1 w 2"/>
                <a:gd name="T5" fmla="*/ 0 h 11"/>
                <a:gd name="T6" fmla="*/ 2 w 2"/>
                <a:gd name="T7" fmla="*/ 11 h 11"/>
                <a:gd name="T8" fmla="*/ 1 w 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0" y="4"/>
                    <a:pt x="1" y="0"/>
                  </a:cubicBezTo>
                  <a:cubicBezTo>
                    <a:pt x="1" y="2"/>
                    <a:pt x="1" y="2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4917" y="525"/>
              <a:ext cx="5" cy="14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3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5014" y="496"/>
              <a:ext cx="5" cy="38"/>
            </a:xfrm>
            <a:custGeom>
              <a:avLst/>
              <a:gdLst>
                <a:gd name="T0" fmla="*/ 1 w 1"/>
                <a:gd name="T1" fmla="*/ 8 h 8"/>
                <a:gd name="T2" fmla="*/ 0 w 1"/>
                <a:gd name="T3" fmla="*/ 0 h 8"/>
                <a:gd name="T4" fmla="*/ 1 w 1"/>
                <a:gd name="T5" fmla="*/ 1 h 8"/>
                <a:gd name="T6" fmla="*/ 1 w 1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8">
                  <a:moveTo>
                    <a:pt x="1" y="8"/>
                  </a:moveTo>
                  <a:cubicBezTo>
                    <a:pt x="0" y="3"/>
                    <a:pt x="0" y="3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3"/>
                    <a:pt x="1" y="6"/>
                    <a:pt x="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5038" y="530"/>
              <a:ext cx="5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5028" y="515"/>
              <a:ext cx="5" cy="15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4941" y="486"/>
              <a:ext cx="20" cy="44"/>
            </a:xfrm>
            <a:custGeom>
              <a:avLst/>
              <a:gdLst>
                <a:gd name="T0" fmla="*/ 0 w 4"/>
                <a:gd name="T1" fmla="*/ 9 h 9"/>
                <a:gd name="T2" fmla="*/ 3 w 4"/>
                <a:gd name="T3" fmla="*/ 0 h 9"/>
                <a:gd name="T4" fmla="*/ 4 w 4"/>
                <a:gd name="T5" fmla="*/ 0 h 9"/>
                <a:gd name="T6" fmla="*/ 0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0" y="9"/>
                  </a:moveTo>
                  <a:cubicBezTo>
                    <a:pt x="1" y="6"/>
                    <a:pt x="2" y="3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3" y="3"/>
                    <a:pt x="2" y="6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4966" y="515"/>
              <a:ext cx="4" cy="1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5033" y="457"/>
              <a:ext cx="29" cy="73"/>
            </a:xfrm>
            <a:custGeom>
              <a:avLst/>
              <a:gdLst>
                <a:gd name="T0" fmla="*/ 1 w 6"/>
                <a:gd name="T1" fmla="*/ 15 h 15"/>
                <a:gd name="T2" fmla="*/ 0 w 6"/>
                <a:gd name="T3" fmla="*/ 0 h 15"/>
                <a:gd name="T4" fmla="*/ 3 w 6"/>
                <a:gd name="T5" fmla="*/ 0 h 15"/>
                <a:gd name="T6" fmla="*/ 4 w 6"/>
                <a:gd name="T7" fmla="*/ 4 h 15"/>
                <a:gd name="T8" fmla="*/ 6 w 6"/>
                <a:gd name="T9" fmla="*/ 1 h 15"/>
                <a:gd name="T10" fmla="*/ 6 w 6"/>
                <a:gd name="T11" fmla="*/ 10 h 15"/>
                <a:gd name="T12" fmla="*/ 5 w 6"/>
                <a:gd name="T13" fmla="*/ 10 h 15"/>
                <a:gd name="T14" fmla="*/ 4 w 6"/>
                <a:gd name="T15" fmla="*/ 4 h 15"/>
                <a:gd name="T16" fmla="*/ 3 w 6"/>
                <a:gd name="T17" fmla="*/ 4 h 15"/>
                <a:gd name="T18" fmla="*/ 1 w 6"/>
                <a:gd name="T1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1" y="15"/>
                  </a:moveTo>
                  <a:cubicBezTo>
                    <a:pt x="1" y="10"/>
                    <a:pt x="2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4"/>
                    <a:pt x="6" y="7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6"/>
                    <a:pt x="5" y="6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8"/>
                    <a:pt x="2" y="11"/>
                    <a:pt x="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5347" y="346"/>
              <a:ext cx="159" cy="179"/>
            </a:xfrm>
            <a:custGeom>
              <a:avLst/>
              <a:gdLst>
                <a:gd name="T0" fmla="*/ 16 w 33"/>
                <a:gd name="T1" fmla="*/ 37 h 37"/>
                <a:gd name="T2" fmla="*/ 8 w 33"/>
                <a:gd name="T3" fmla="*/ 22 h 37"/>
                <a:gd name="T4" fmla="*/ 7 w 33"/>
                <a:gd name="T5" fmla="*/ 22 h 37"/>
                <a:gd name="T6" fmla="*/ 0 w 33"/>
                <a:gd name="T7" fmla="*/ 15 h 37"/>
                <a:gd name="T8" fmla="*/ 0 w 33"/>
                <a:gd name="T9" fmla="*/ 12 h 37"/>
                <a:gd name="T10" fmla="*/ 7 w 33"/>
                <a:gd name="T11" fmla="*/ 15 h 37"/>
                <a:gd name="T12" fmla="*/ 17 w 33"/>
                <a:gd name="T13" fmla="*/ 0 h 37"/>
                <a:gd name="T14" fmla="*/ 20 w 33"/>
                <a:gd name="T15" fmla="*/ 4 h 37"/>
                <a:gd name="T16" fmla="*/ 29 w 33"/>
                <a:gd name="T17" fmla="*/ 3 h 37"/>
                <a:gd name="T18" fmla="*/ 31 w 33"/>
                <a:gd name="T19" fmla="*/ 6 h 37"/>
                <a:gd name="T20" fmla="*/ 32 w 33"/>
                <a:gd name="T21" fmla="*/ 7 h 37"/>
                <a:gd name="T22" fmla="*/ 33 w 33"/>
                <a:gd name="T23" fmla="*/ 7 h 37"/>
                <a:gd name="T24" fmla="*/ 32 w 33"/>
                <a:gd name="T25" fmla="*/ 16 h 37"/>
                <a:gd name="T26" fmla="*/ 31 w 33"/>
                <a:gd name="T27" fmla="*/ 17 h 37"/>
                <a:gd name="T28" fmla="*/ 29 w 33"/>
                <a:gd name="T29" fmla="*/ 21 h 37"/>
                <a:gd name="T30" fmla="*/ 21 w 33"/>
                <a:gd name="T31" fmla="*/ 29 h 37"/>
                <a:gd name="T32" fmla="*/ 16 w 33"/>
                <a:gd name="T33" fmla="*/ 27 h 37"/>
                <a:gd name="T34" fmla="*/ 16 w 33"/>
                <a:gd name="T35" fmla="*/ 37 h 37"/>
                <a:gd name="T36" fmla="*/ 16 w 33"/>
                <a:gd name="T3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37">
                  <a:moveTo>
                    <a:pt x="16" y="37"/>
                  </a:moveTo>
                  <a:cubicBezTo>
                    <a:pt x="12" y="32"/>
                    <a:pt x="11" y="27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1" y="15"/>
                    <a:pt x="0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3" y="12"/>
                    <a:pt x="5" y="14"/>
                    <a:pt x="7" y="15"/>
                  </a:cubicBezTo>
                  <a:cubicBezTo>
                    <a:pt x="8" y="7"/>
                    <a:pt x="7" y="0"/>
                    <a:pt x="17" y="0"/>
                  </a:cubicBezTo>
                  <a:cubicBezTo>
                    <a:pt x="18" y="1"/>
                    <a:pt x="19" y="2"/>
                    <a:pt x="20" y="4"/>
                  </a:cubicBezTo>
                  <a:cubicBezTo>
                    <a:pt x="21" y="3"/>
                    <a:pt x="27" y="3"/>
                    <a:pt x="29" y="3"/>
                  </a:cubicBezTo>
                  <a:cubicBezTo>
                    <a:pt x="30" y="5"/>
                    <a:pt x="30" y="5"/>
                    <a:pt x="31" y="6"/>
                  </a:cubicBezTo>
                  <a:cubicBezTo>
                    <a:pt x="32" y="6"/>
                    <a:pt x="32" y="7"/>
                    <a:pt x="32" y="7"/>
                  </a:cubicBezTo>
                  <a:cubicBezTo>
                    <a:pt x="32" y="7"/>
                    <a:pt x="33" y="7"/>
                    <a:pt x="33" y="7"/>
                  </a:cubicBezTo>
                  <a:cubicBezTo>
                    <a:pt x="33" y="11"/>
                    <a:pt x="33" y="13"/>
                    <a:pt x="32" y="16"/>
                  </a:cubicBezTo>
                  <a:cubicBezTo>
                    <a:pt x="32" y="16"/>
                    <a:pt x="32" y="16"/>
                    <a:pt x="31" y="17"/>
                  </a:cubicBezTo>
                  <a:cubicBezTo>
                    <a:pt x="31" y="19"/>
                    <a:pt x="31" y="20"/>
                    <a:pt x="29" y="21"/>
                  </a:cubicBezTo>
                  <a:cubicBezTo>
                    <a:pt x="29" y="27"/>
                    <a:pt x="28" y="29"/>
                    <a:pt x="21" y="29"/>
                  </a:cubicBezTo>
                  <a:cubicBezTo>
                    <a:pt x="19" y="28"/>
                    <a:pt x="18" y="28"/>
                    <a:pt x="16" y="27"/>
                  </a:cubicBezTo>
                  <a:cubicBezTo>
                    <a:pt x="16" y="30"/>
                    <a:pt x="16" y="33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4975" y="491"/>
              <a:ext cx="5" cy="24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0 h 5"/>
                <a:gd name="T4" fmla="*/ 1 w 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5395" y="462"/>
              <a:ext cx="25" cy="48"/>
            </a:xfrm>
            <a:custGeom>
              <a:avLst/>
              <a:gdLst>
                <a:gd name="T0" fmla="*/ 4 w 5"/>
                <a:gd name="T1" fmla="*/ 10 h 10"/>
                <a:gd name="T2" fmla="*/ 0 w 5"/>
                <a:gd name="T3" fmla="*/ 0 h 10"/>
                <a:gd name="T4" fmla="*/ 1 w 5"/>
                <a:gd name="T5" fmla="*/ 0 h 10"/>
                <a:gd name="T6" fmla="*/ 4 w 5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4" y="10"/>
                  </a:moveTo>
                  <a:cubicBezTo>
                    <a:pt x="2" y="6"/>
                    <a:pt x="2" y="6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4956" y="428"/>
              <a:ext cx="14" cy="63"/>
            </a:xfrm>
            <a:custGeom>
              <a:avLst/>
              <a:gdLst>
                <a:gd name="T0" fmla="*/ 3 w 3"/>
                <a:gd name="T1" fmla="*/ 13 h 13"/>
                <a:gd name="T2" fmla="*/ 0 w 3"/>
                <a:gd name="T3" fmla="*/ 0 h 13"/>
                <a:gd name="T4" fmla="*/ 3 w 3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8"/>
                    <a:pt x="0" y="4"/>
                    <a:pt x="0" y="0"/>
                  </a:cubicBezTo>
                  <a:cubicBezTo>
                    <a:pt x="1" y="3"/>
                    <a:pt x="3" y="9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5009" y="457"/>
              <a:ext cx="10" cy="34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4 h 7"/>
                <a:gd name="T4" fmla="*/ 1 w 2"/>
                <a:gd name="T5" fmla="*/ 4 h 7"/>
                <a:gd name="T6" fmla="*/ 1 w 2"/>
                <a:gd name="T7" fmla="*/ 0 h 7"/>
                <a:gd name="T8" fmla="*/ 2 w 2"/>
                <a:gd name="T9" fmla="*/ 0 h 7"/>
                <a:gd name="T10" fmla="*/ 1 w 2"/>
                <a:gd name="T11" fmla="*/ 7 h 7"/>
                <a:gd name="T12" fmla="*/ 0 w 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2"/>
                    <a:pt x="1" y="5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4980" y="481"/>
              <a:ext cx="5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5357" y="414"/>
              <a:ext cx="125" cy="67"/>
            </a:xfrm>
            <a:custGeom>
              <a:avLst/>
              <a:gdLst>
                <a:gd name="T0" fmla="*/ 20 w 26"/>
                <a:gd name="T1" fmla="*/ 14 h 14"/>
                <a:gd name="T2" fmla="*/ 7 w 26"/>
                <a:gd name="T3" fmla="*/ 7 h 14"/>
                <a:gd name="T4" fmla="*/ 2 w 26"/>
                <a:gd name="T5" fmla="*/ 3 h 14"/>
                <a:gd name="T6" fmla="*/ 2 w 26"/>
                <a:gd name="T7" fmla="*/ 2 h 14"/>
                <a:gd name="T8" fmla="*/ 1 w 26"/>
                <a:gd name="T9" fmla="*/ 2 h 14"/>
                <a:gd name="T10" fmla="*/ 0 w 26"/>
                <a:gd name="T11" fmla="*/ 0 h 14"/>
                <a:gd name="T12" fmla="*/ 6 w 26"/>
                <a:gd name="T13" fmla="*/ 5 h 14"/>
                <a:gd name="T14" fmla="*/ 17 w 26"/>
                <a:gd name="T15" fmla="*/ 11 h 14"/>
                <a:gd name="T16" fmla="*/ 22 w 26"/>
                <a:gd name="T17" fmla="*/ 12 h 14"/>
                <a:gd name="T18" fmla="*/ 24 w 26"/>
                <a:gd name="T19" fmla="*/ 10 h 14"/>
                <a:gd name="T20" fmla="*/ 20 w 26"/>
                <a:gd name="T21" fmla="*/ 6 h 14"/>
                <a:gd name="T22" fmla="*/ 23 w 26"/>
                <a:gd name="T23" fmla="*/ 5 h 14"/>
                <a:gd name="T24" fmla="*/ 23 w 26"/>
                <a:gd name="T25" fmla="*/ 6 h 14"/>
                <a:gd name="T26" fmla="*/ 24 w 26"/>
                <a:gd name="T27" fmla="*/ 7 h 14"/>
                <a:gd name="T28" fmla="*/ 26 w 26"/>
                <a:gd name="T29" fmla="*/ 13 h 14"/>
                <a:gd name="T30" fmla="*/ 20 w 26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4">
                  <a:moveTo>
                    <a:pt x="20" y="14"/>
                  </a:moveTo>
                  <a:cubicBezTo>
                    <a:pt x="15" y="12"/>
                    <a:pt x="11" y="9"/>
                    <a:pt x="7" y="7"/>
                  </a:cubicBezTo>
                  <a:cubicBezTo>
                    <a:pt x="6" y="6"/>
                    <a:pt x="4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2" y="1"/>
                    <a:pt x="5" y="3"/>
                    <a:pt x="6" y="5"/>
                  </a:cubicBezTo>
                  <a:cubicBezTo>
                    <a:pt x="13" y="10"/>
                    <a:pt x="13" y="10"/>
                    <a:pt x="17" y="11"/>
                  </a:cubicBezTo>
                  <a:cubicBezTo>
                    <a:pt x="20" y="11"/>
                    <a:pt x="20" y="11"/>
                    <a:pt x="22" y="12"/>
                  </a:cubicBezTo>
                  <a:cubicBezTo>
                    <a:pt x="22" y="11"/>
                    <a:pt x="24" y="11"/>
                    <a:pt x="24" y="10"/>
                  </a:cubicBezTo>
                  <a:cubicBezTo>
                    <a:pt x="23" y="8"/>
                    <a:pt x="22" y="7"/>
                    <a:pt x="20" y="6"/>
                  </a:cubicBezTo>
                  <a:cubicBezTo>
                    <a:pt x="21" y="6"/>
                    <a:pt x="22" y="6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4" y="7"/>
                    <a:pt x="24" y="7"/>
                  </a:cubicBezTo>
                  <a:cubicBezTo>
                    <a:pt x="26" y="9"/>
                    <a:pt x="26" y="10"/>
                    <a:pt x="26" y="13"/>
                  </a:cubicBezTo>
                  <a:cubicBezTo>
                    <a:pt x="23" y="13"/>
                    <a:pt x="23" y="13"/>
                    <a:pt x="2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4980" y="467"/>
              <a:ext cx="5" cy="9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5410" y="472"/>
              <a:ext cx="5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4994" y="452"/>
              <a:ext cx="10" cy="24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0 h 5"/>
                <a:gd name="T4" fmla="*/ 2 w 2"/>
                <a:gd name="T5" fmla="*/ 1 h 5"/>
                <a:gd name="T6" fmla="*/ 2 w 2"/>
                <a:gd name="T7" fmla="*/ 3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2"/>
                    <a:pt x="0" y="2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4623" y="438"/>
              <a:ext cx="33" cy="34"/>
            </a:xfrm>
            <a:custGeom>
              <a:avLst/>
              <a:gdLst>
                <a:gd name="T0" fmla="*/ 4 w 7"/>
                <a:gd name="T1" fmla="*/ 7 h 7"/>
                <a:gd name="T2" fmla="*/ 0 w 7"/>
                <a:gd name="T3" fmla="*/ 5 h 7"/>
                <a:gd name="T4" fmla="*/ 0 w 7"/>
                <a:gd name="T5" fmla="*/ 2 h 7"/>
                <a:gd name="T6" fmla="*/ 5 w 7"/>
                <a:gd name="T7" fmla="*/ 0 h 7"/>
                <a:gd name="T8" fmla="*/ 4 w 7"/>
                <a:gd name="T9" fmla="*/ 4 h 7"/>
                <a:gd name="T10" fmla="*/ 7 w 7"/>
                <a:gd name="T11" fmla="*/ 5 h 7"/>
                <a:gd name="T12" fmla="*/ 7 w 7"/>
                <a:gd name="T13" fmla="*/ 7 h 7"/>
                <a:gd name="T14" fmla="*/ 4 w 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6"/>
                    <a:pt x="1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4" y="1"/>
                    <a:pt x="4" y="2"/>
                    <a:pt x="4" y="4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4970" y="438"/>
              <a:ext cx="10" cy="24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1 h 5"/>
                <a:gd name="T4" fmla="*/ 2 w 2"/>
                <a:gd name="T5" fmla="*/ 0 h 5"/>
                <a:gd name="T6" fmla="*/ 0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3"/>
                    <a:pt x="0" y="3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3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5400" y="438"/>
              <a:ext cx="24" cy="19"/>
            </a:xfrm>
            <a:custGeom>
              <a:avLst/>
              <a:gdLst>
                <a:gd name="T0" fmla="*/ 5 w 5"/>
                <a:gd name="T1" fmla="*/ 4 h 4"/>
                <a:gd name="T2" fmla="*/ 1 w 5"/>
                <a:gd name="T3" fmla="*/ 0 h 4"/>
                <a:gd name="T4" fmla="*/ 5 w 5"/>
                <a:gd name="T5" fmla="*/ 3 h 4"/>
                <a:gd name="T6" fmla="*/ 5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cubicBezTo>
                    <a:pt x="3" y="2"/>
                    <a:pt x="0" y="1"/>
                    <a:pt x="1" y="0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4695" y="438"/>
              <a:ext cx="19" cy="14"/>
            </a:xfrm>
            <a:custGeom>
              <a:avLst/>
              <a:gdLst>
                <a:gd name="T0" fmla="*/ 2 w 4"/>
                <a:gd name="T1" fmla="*/ 3 h 3"/>
                <a:gd name="T2" fmla="*/ 1 w 4"/>
                <a:gd name="T3" fmla="*/ 0 h 3"/>
                <a:gd name="T4" fmla="*/ 3 w 4"/>
                <a:gd name="T5" fmla="*/ 0 h 3"/>
                <a:gd name="T6" fmla="*/ 4 w 4"/>
                <a:gd name="T7" fmla="*/ 3 h 3"/>
                <a:gd name="T8" fmla="*/ 2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4990" y="428"/>
              <a:ext cx="4" cy="24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0 h 5"/>
                <a:gd name="T4" fmla="*/ 1 w 1"/>
                <a:gd name="T5" fmla="*/ 0 h 5"/>
                <a:gd name="T6" fmla="*/ 0 w 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4" name="Oval 134"/>
            <p:cNvSpPr>
              <a:spLocks noChangeArrowheads="1"/>
            </p:cNvSpPr>
            <p:nvPr/>
          </p:nvSpPr>
          <p:spPr bwMode="auto">
            <a:xfrm>
              <a:off x="5458" y="452"/>
              <a:ext cx="1" cy="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5429" y="443"/>
              <a:ext cx="5" cy="9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4999" y="394"/>
              <a:ext cx="53" cy="53"/>
            </a:xfrm>
            <a:custGeom>
              <a:avLst/>
              <a:gdLst>
                <a:gd name="T0" fmla="*/ 4 w 11"/>
                <a:gd name="T1" fmla="*/ 11 h 11"/>
                <a:gd name="T2" fmla="*/ 2 w 11"/>
                <a:gd name="T3" fmla="*/ 6 h 11"/>
                <a:gd name="T4" fmla="*/ 1 w 11"/>
                <a:gd name="T5" fmla="*/ 10 h 11"/>
                <a:gd name="T6" fmla="*/ 0 w 11"/>
                <a:gd name="T7" fmla="*/ 3 h 11"/>
                <a:gd name="T8" fmla="*/ 4 w 11"/>
                <a:gd name="T9" fmla="*/ 3 h 11"/>
                <a:gd name="T10" fmla="*/ 7 w 11"/>
                <a:gd name="T11" fmla="*/ 8 h 11"/>
                <a:gd name="T12" fmla="*/ 10 w 11"/>
                <a:gd name="T13" fmla="*/ 0 h 11"/>
                <a:gd name="T14" fmla="*/ 9 w 11"/>
                <a:gd name="T15" fmla="*/ 7 h 11"/>
                <a:gd name="T16" fmla="*/ 4 w 11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4" y="11"/>
                  </a:moveTo>
                  <a:cubicBezTo>
                    <a:pt x="3" y="7"/>
                    <a:pt x="3" y="7"/>
                    <a:pt x="2" y="6"/>
                  </a:cubicBezTo>
                  <a:cubicBezTo>
                    <a:pt x="2" y="7"/>
                    <a:pt x="2" y="9"/>
                    <a:pt x="1" y="10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5"/>
                    <a:pt x="6" y="7"/>
                    <a:pt x="7" y="8"/>
                  </a:cubicBezTo>
                  <a:cubicBezTo>
                    <a:pt x="7" y="5"/>
                    <a:pt x="8" y="4"/>
                    <a:pt x="10" y="0"/>
                  </a:cubicBezTo>
                  <a:cubicBezTo>
                    <a:pt x="11" y="2"/>
                    <a:pt x="10" y="5"/>
                    <a:pt x="9" y="7"/>
                  </a:cubicBezTo>
                  <a:cubicBezTo>
                    <a:pt x="7" y="8"/>
                    <a:pt x="6" y="10"/>
                    <a:pt x="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5439" y="443"/>
              <a:ext cx="5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5043" y="428"/>
              <a:ext cx="19" cy="15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4 w 4"/>
                <a:gd name="T5" fmla="*/ 3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5424" y="380"/>
              <a:ext cx="63" cy="58"/>
            </a:xfrm>
            <a:custGeom>
              <a:avLst/>
              <a:gdLst>
                <a:gd name="T0" fmla="*/ 4 w 13"/>
                <a:gd name="T1" fmla="*/ 12 h 12"/>
                <a:gd name="T2" fmla="*/ 0 w 13"/>
                <a:gd name="T3" fmla="*/ 9 h 12"/>
                <a:gd name="T4" fmla="*/ 9 w 13"/>
                <a:gd name="T5" fmla="*/ 0 h 12"/>
                <a:gd name="T6" fmla="*/ 13 w 13"/>
                <a:gd name="T7" fmla="*/ 3 h 12"/>
                <a:gd name="T8" fmla="*/ 10 w 13"/>
                <a:gd name="T9" fmla="*/ 9 h 12"/>
                <a:gd name="T10" fmla="*/ 6 w 13"/>
                <a:gd name="T11" fmla="*/ 7 h 12"/>
                <a:gd name="T12" fmla="*/ 6 w 13"/>
                <a:gd name="T13" fmla="*/ 8 h 12"/>
                <a:gd name="T14" fmla="*/ 8 w 13"/>
                <a:gd name="T15" fmla="*/ 9 h 12"/>
                <a:gd name="T16" fmla="*/ 7 w 13"/>
                <a:gd name="T17" fmla="*/ 11 h 12"/>
                <a:gd name="T18" fmla="*/ 4 w 13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cubicBezTo>
                    <a:pt x="2" y="10"/>
                    <a:pt x="2" y="10"/>
                    <a:pt x="0" y="9"/>
                  </a:cubicBezTo>
                  <a:cubicBezTo>
                    <a:pt x="0" y="2"/>
                    <a:pt x="1" y="1"/>
                    <a:pt x="9" y="0"/>
                  </a:cubicBezTo>
                  <a:cubicBezTo>
                    <a:pt x="10" y="2"/>
                    <a:pt x="10" y="3"/>
                    <a:pt x="13" y="3"/>
                  </a:cubicBezTo>
                  <a:cubicBezTo>
                    <a:pt x="13" y="6"/>
                    <a:pt x="12" y="7"/>
                    <a:pt x="10" y="9"/>
                  </a:cubicBezTo>
                  <a:cubicBezTo>
                    <a:pt x="8" y="8"/>
                    <a:pt x="9" y="5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7" y="8"/>
                    <a:pt x="7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5429" y="399"/>
              <a:ext cx="20" cy="29"/>
            </a:xfrm>
            <a:custGeom>
              <a:avLst/>
              <a:gdLst>
                <a:gd name="T0" fmla="*/ 3 w 4"/>
                <a:gd name="T1" fmla="*/ 6 h 6"/>
                <a:gd name="T2" fmla="*/ 0 w 4"/>
                <a:gd name="T3" fmla="*/ 4 h 6"/>
                <a:gd name="T4" fmla="*/ 0 w 4"/>
                <a:gd name="T5" fmla="*/ 1 h 6"/>
                <a:gd name="T6" fmla="*/ 1 w 4"/>
                <a:gd name="T7" fmla="*/ 0 h 6"/>
                <a:gd name="T8" fmla="*/ 2 w 4"/>
                <a:gd name="T9" fmla="*/ 2 h 6"/>
                <a:gd name="T10" fmla="*/ 3 w 4"/>
                <a:gd name="T11" fmla="*/ 6 h 6"/>
                <a:gd name="T12" fmla="*/ 3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cubicBezTo>
                    <a:pt x="2" y="5"/>
                    <a:pt x="1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4" y="0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5386" y="418"/>
              <a:ext cx="5" cy="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5009" y="414"/>
              <a:ext cx="5" cy="9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5492" y="414"/>
              <a:ext cx="10" cy="9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4598" y="370"/>
              <a:ext cx="63" cy="48"/>
            </a:xfrm>
            <a:custGeom>
              <a:avLst/>
              <a:gdLst>
                <a:gd name="T0" fmla="*/ 13 w 13"/>
                <a:gd name="T1" fmla="*/ 10 h 10"/>
                <a:gd name="T2" fmla="*/ 0 w 13"/>
                <a:gd name="T3" fmla="*/ 1 h 10"/>
                <a:gd name="T4" fmla="*/ 8 w 13"/>
                <a:gd name="T5" fmla="*/ 2 h 10"/>
                <a:gd name="T6" fmla="*/ 13 w 13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0">
                  <a:moveTo>
                    <a:pt x="13" y="10"/>
                  </a:moveTo>
                  <a:cubicBezTo>
                    <a:pt x="6" y="6"/>
                    <a:pt x="2" y="10"/>
                    <a:pt x="0" y="1"/>
                  </a:cubicBezTo>
                  <a:cubicBezTo>
                    <a:pt x="3" y="1"/>
                    <a:pt x="5" y="0"/>
                    <a:pt x="8" y="2"/>
                  </a:cubicBezTo>
                  <a:cubicBezTo>
                    <a:pt x="10" y="6"/>
                    <a:pt x="13" y="9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5" name="Freeform 145"/>
            <p:cNvSpPr>
              <a:spLocks/>
            </p:cNvSpPr>
            <p:nvPr/>
          </p:nvSpPr>
          <p:spPr bwMode="auto">
            <a:xfrm>
              <a:off x="4956" y="409"/>
              <a:ext cx="5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5028" y="409"/>
              <a:ext cx="5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5386" y="336"/>
              <a:ext cx="48" cy="73"/>
            </a:xfrm>
            <a:custGeom>
              <a:avLst/>
              <a:gdLst>
                <a:gd name="T0" fmla="*/ 0 w 10"/>
                <a:gd name="T1" fmla="*/ 15 h 15"/>
                <a:gd name="T2" fmla="*/ 10 w 10"/>
                <a:gd name="T3" fmla="*/ 4 h 15"/>
                <a:gd name="T4" fmla="*/ 10 w 10"/>
                <a:gd name="T5" fmla="*/ 8 h 15"/>
                <a:gd name="T6" fmla="*/ 8 w 10"/>
                <a:gd name="T7" fmla="*/ 8 h 15"/>
                <a:gd name="T8" fmla="*/ 7 w 10"/>
                <a:gd name="T9" fmla="*/ 5 h 15"/>
                <a:gd name="T10" fmla="*/ 6 w 10"/>
                <a:gd name="T11" fmla="*/ 4 h 15"/>
                <a:gd name="T12" fmla="*/ 3 w 10"/>
                <a:gd name="T13" fmla="*/ 12 h 15"/>
                <a:gd name="T14" fmla="*/ 1 w 10"/>
                <a:gd name="T15" fmla="*/ 12 h 15"/>
                <a:gd name="T16" fmla="*/ 2 w 10"/>
                <a:gd name="T17" fmla="*/ 15 h 15"/>
                <a:gd name="T18" fmla="*/ 0 w 10"/>
                <a:gd name="T1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0" y="15"/>
                  </a:moveTo>
                  <a:cubicBezTo>
                    <a:pt x="1" y="9"/>
                    <a:pt x="1" y="0"/>
                    <a:pt x="10" y="4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7"/>
                    <a:pt x="3" y="8"/>
                    <a:pt x="3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3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4941" y="404"/>
              <a:ext cx="10" cy="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2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4999" y="356"/>
              <a:ext cx="44" cy="53"/>
            </a:xfrm>
            <a:custGeom>
              <a:avLst/>
              <a:gdLst>
                <a:gd name="T0" fmla="*/ 7 w 9"/>
                <a:gd name="T1" fmla="*/ 11 h 11"/>
                <a:gd name="T2" fmla="*/ 4 w 9"/>
                <a:gd name="T3" fmla="*/ 8 h 11"/>
                <a:gd name="T4" fmla="*/ 5 w 9"/>
                <a:gd name="T5" fmla="*/ 7 h 11"/>
                <a:gd name="T6" fmla="*/ 7 w 9"/>
                <a:gd name="T7" fmla="*/ 7 h 11"/>
                <a:gd name="T8" fmla="*/ 6 w 9"/>
                <a:gd name="T9" fmla="*/ 6 h 11"/>
                <a:gd name="T10" fmla="*/ 7 w 9"/>
                <a:gd name="T11" fmla="*/ 2 h 11"/>
                <a:gd name="T12" fmla="*/ 3 w 9"/>
                <a:gd name="T13" fmla="*/ 2 h 11"/>
                <a:gd name="T14" fmla="*/ 2 w 9"/>
                <a:gd name="T15" fmla="*/ 7 h 11"/>
                <a:gd name="T16" fmla="*/ 1 w 9"/>
                <a:gd name="T17" fmla="*/ 2 h 11"/>
                <a:gd name="T18" fmla="*/ 0 w 9"/>
                <a:gd name="T19" fmla="*/ 1 h 11"/>
                <a:gd name="T20" fmla="*/ 9 w 9"/>
                <a:gd name="T21" fmla="*/ 1 h 11"/>
                <a:gd name="T22" fmla="*/ 7 w 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1">
                  <a:moveTo>
                    <a:pt x="7" y="11"/>
                  </a:moveTo>
                  <a:cubicBezTo>
                    <a:pt x="6" y="9"/>
                    <a:pt x="6" y="9"/>
                    <a:pt x="4" y="8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8" y="3"/>
                    <a:pt x="7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4"/>
                    <a:pt x="3" y="5"/>
                    <a:pt x="2" y="7"/>
                  </a:cubicBezTo>
                  <a:cubicBezTo>
                    <a:pt x="2" y="5"/>
                    <a:pt x="2" y="4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3" y="0"/>
                    <a:pt x="6" y="0"/>
                    <a:pt x="9" y="1"/>
                  </a:cubicBezTo>
                  <a:cubicBezTo>
                    <a:pt x="9" y="5"/>
                    <a:pt x="9" y="7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4666" y="365"/>
              <a:ext cx="39" cy="39"/>
            </a:xfrm>
            <a:custGeom>
              <a:avLst/>
              <a:gdLst>
                <a:gd name="T0" fmla="*/ 2 w 8"/>
                <a:gd name="T1" fmla="*/ 8 h 8"/>
                <a:gd name="T2" fmla="*/ 1 w 8"/>
                <a:gd name="T3" fmla="*/ 0 h 8"/>
                <a:gd name="T4" fmla="*/ 8 w 8"/>
                <a:gd name="T5" fmla="*/ 7 h 8"/>
                <a:gd name="T6" fmla="*/ 2 w 8"/>
                <a:gd name="T7" fmla="*/ 4 h 8"/>
                <a:gd name="T8" fmla="*/ 2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1" y="5"/>
                    <a:pt x="0" y="4"/>
                    <a:pt x="1" y="0"/>
                  </a:cubicBezTo>
                  <a:cubicBezTo>
                    <a:pt x="7" y="0"/>
                    <a:pt x="8" y="0"/>
                    <a:pt x="8" y="7"/>
                  </a:cubicBezTo>
                  <a:cubicBezTo>
                    <a:pt x="7" y="4"/>
                    <a:pt x="5" y="1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5444" y="389"/>
              <a:ext cx="14" cy="15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0 h 3"/>
                <a:gd name="T4" fmla="*/ 3 w 3"/>
                <a:gd name="T5" fmla="*/ 2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2" y="0"/>
                    <a:pt x="3" y="0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5492" y="389"/>
              <a:ext cx="10" cy="10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1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4994" y="389"/>
              <a:ext cx="5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5473" y="370"/>
              <a:ext cx="9" cy="19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2 h 4"/>
                <a:gd name="T4" fmla="*/ 2 w 2"/>
                <a:gd name="T5" fmla="*/ 2 h 4"/>
                <a:gd name="T6" fmla="*/ 2 w 2"/>
                <a:gd name="T7" fmla="*/ 0 h 4"/>
                <a:gd name="T8" fmla="*/ 2 w 2"/>
                <a:gd name="T9" fmla="*/ 4 h 4"/>
                <a:gd name="T10" fmla="*/ 1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1"/>
                    <a:pt x="2" y="2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5492" y="380"/>
              <a:ext cx="5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5449" y="365"/>
              <a:ext cx="19" cy="10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1 h 2"/>
                <a:gd name="T4" fmla="*/ 1 w 4"/>
                <a:gd name="T5" fmla="*/ 0 h 2"/>
                <a:gd name="T6" fmla="*/ 1 w 4"/>
                <a:gd name="T7" fmla="*/ 1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5052" y="365"/>
              <a:ext cx="5" cy="10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8" name="Freeform 158"/>
            <p:cNvSpPr>
              <a:spLocks/>
            </p:cNvSpPr>
            <p:nvPr/>
          </p:nvSpPr>
          <p:spPr bwMode="auto">
            <a:xfrm>
              <a:off x="5260" y="240"/>
              <a:ext cx="131" cy="135"/>
            </a:xfrm>
            <a:custGeom>
              <a:avLst/>
              <a:gdLst>
                <a:gd name="T0" fmla="*/ 15 w 27"/>
                <a:gd name="T1" fmla="*/ 28 h 28"/>
                <a:gd name="T2" fmla="*/ 10 w 27"/>
                <a:gd name="T3" fmla="*/ 23 h 28"/>
                <a:gd name="T4" fmla="*/ 19 w 27"/>
                <a:gd name="T5" fmla="*/ 14 h 28"/>
                <a:gd name="T6" fmla="*/ 7 w 27"/>
                <a:gd name="T7" fmla="*/ 22 h 28"/>
                <a:gd name="T8" fmla="*/ 10 w 27"/>
                <a:gd name="T9" fmla="*/ 8 h 28"/>
                <a:gd name="T10" fmla="*/ 4 w 27"/>
                <a:gd name="T11" fmla="*/ 17 h 28"/>
                <a:gd name="T12" fmla="*/ 4 w 27"/>
                <a:gd name="T13" fmla="*/ 20 h 28"/>
                <a:gd name="T14" fmla="*/ 0 w 27"/>
                <a:gd name="T15" fmla="*/ 17 h 28"/>
                <a:gd name="T16" fmla="*/ 0 w 27"/>
                <a:gd name="T17" fmla="*/ 16 h 28"/>
                <a:gd name="T18" fmla="*/ 11 w 27"/>
                <a:gd name="T19" fmla="*/ 2 h 28"/>
                <a:gd name="T20" fmla="*/ 11 w 27"/>
                <a:gd name="T21" fmla="*/ 0 h 28"/>
                <a:gd name="T22" fmla="*/ 15 w 27"/>
                <a:gd name="T23" fmla="*/ 2 h 28"/>
                <a:gd name="T24" fmla="*/ 11 w 27"/>
                <a:gd name="T25" fmla="*/ 17 h 28"/>
                <a:gd name="T26" fmla="*/ 27 w 27"/>
                <a:gd name="T27" fmla="*/ 13 h 28"/>
                <a:gd name="T28" fmla="*/ 25 w 27"/>
                <a:gd name="T29" fmla="*/ 12 h 28"/>
                <a:gd name="T30" fmla="*/ 22 w 27"/>
                <a:gd name="T31" fmla="*/ 16 h 28"/>
                <a:gd name="T32" fmla="*/ 16 w 27"/>
                <a:gd name="T33" fmla="*/ 25 h 28"/>
                <a:gd name="T34" fmla="*/ 16 w 27"/>
                <a:gd name="T35" fmla="*/ 28 h 28"/>
                <a:gd name="T36" fmla="*/ 15 w 27"/>
                <a:gd name="T3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15" y="28"/>
                  </a:moveTo>
                  <a:cubicBezTo>
                    <a:pt x="13" y="27"/>
                    <a:pt x="11" y="25"/>
                    <a:pt x="10" y="23"/>
                  </a:cubicBezTo>
                  <a:cubicBezTo>
                    <a:pt x="15" y="23"/>
                    <a:pt x="17" y="18"/>
                    <a:pt x="19" y="14"/>
                  </a:cubicBezTo>
                  <a:cubicBezTo>
                    <a:pt x="15" y="17"/>
                    <a:pt x="11" y="20"/>
                    <a:pt x="7" y="22"/>
                  </a:cubicBezTo>
                  <a:cubicBezTo>
                    <a:pt x="8" y="17"/>
                    <a:pt x="9" y="13"/>
                    <a:pt x="10" y="8"/>
                  </a:cubicBezTo>
                  <a:cubicBezTo>
                    <a:pt x="8" y="11"/>
                    <a:pt x="6" y="14"/>
                    <a:pt x="4" y="17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3" y="19"/>
                    <a:pt x="1" y="18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5" y="15"/>
                    <a:pt x="9" y="7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3" y="7"/>
                    <a:pt x="12" y="12"/>
                    <a:pt x="11" y="17"/>
                  </a:cubicBezTo>
                  <a:cubicBezTo>
                    <a:pt x="16" y="18"/>
                    <a:pt x="22" y="4"/>
                    <a:pt x="27" y="13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4" y="13"/>
                    <a:pt x="24" y="13"/>
                    <a:pt x="22" y="16"/>
                  </a:cubicBezTo>
                  <a:cubicBezTo>
                    <a:pt x="20" y="16"/>
                    <a:pt x="17" y="23"/>
                    <a:pt x="16" y="25"/>
                  </a:cubicBezTo>
                  <a:cubicBezTo>
                    <a:pt x="16" y="26"/>
                    <a:pt x="16" y="27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9" name="Freeform 159"/>
            <p:cNvSpPr>
              <a:spLocks/>
            </p:cNvSpPr>
            <p:nvPr/>
          </p:nvSpPr>
          <p:spPr bwMode="auto">
            <a:xfrm>
              <a:off x="4676" y="274"/>
              <a:ext cx="111" cy="96"/>
            </a:xfrm>
            <a:custGeom>
              <a:avLst/>
              <a:gdLst>
                <a:gd name="T0" fmla="*/ 15 w 23"/>
                <a:gd name="T1" fmla="*/ 20 h 20"/>
                <a:gd name="T2" fmla="*/ 13 w 23"/>
                <a:gd name="T3" fmla="*/ 16 h 20"/>
                <a:gd name="T4" fmla="*/ 18 w 23"/>
                <a:gd name="T5" fmla="*/ 17 h 20"/>
                <a:gd name="T6" fmla="*/ 18 w 23"/>
                <a:gd name="T7" fmla="*/ 11 h 20"/>
                <a:gd name="T8" fmla="*/ 15 w 23"/>
                <a:gd name="T9" fmla="*/ 11 h 20"/>
                <a:gd name="T10" fmla="*/ 12 w 23"/>
                <a:gd name="T11" fmla="*/ 0 h 20"/>
                <a:gd name="T12" fmla="*/ 13 w 23"/>
                <a:gd name="T13" fmla="*/ 4 h 20"/>
                <a:gd name="T14" fmla="*/ 7 w 23"/>
                <a:gd name="T15" fmla="*/ 3 h 20"/>
                <a:gd name="T16" fmla="*/ 9 w 23"/>
                <a:gd name="T17" fmla="*/ 8 h 20"/>
                <a:gd name="T18" fmla="*/ 21 w 23"/>
                <a:gd name="T19" fmla="*/ 10 h 20"/>
                <a:gd name="T20" fmla="*/ 15 w 23"/>
                <a:gd name="T2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0">
                  <a:moveTo>
                    <a:pt x="15" y="20"/>
                  </a:moveTo>
                  <a:cubicBezTo>
                    <a:pt x="14" y="19"/>
                    <a:pt x="14" y="18"/>
                    <a:pt x="13" y="16"/>
                  </a:cubicBezTo>
                  <a:cubicBezTo>
                    <a:pt x="15" y="16"/>
                    <a:pt x="16" y="17"/>
                    <a:pt x="18" y="17"/>
                  </a:cubicBezTo>
                  <a:cubicBezTo>
                    <a:pt x="21" y="15"/>
                    <a:pt x="19" y="13"/>
                    <a:pt x="18" y="11"/>
                  </a:cubicBezTo>
                  <a:cubicBezTo>
                    <a:pt x="17" y="11"/>
                    <a:pt x="16" y="11"/>
                    <a:pt x="15" y="11"/>
                  </a:cubicBezTo>
                  <a:cubicBezTo>
                    <a:pt x="7" y="16"/>
                    <a:pt x="0" y="1"/>
                    <a:pt x="12" y="0"/>
                  </a:cubicBezTo>
                  <a:cubicBezTo>
                    <a:pt x="12" y="1"/>
                    <a:pt x="13" y="3"/>
                    <a:pt x="13" y="4"/>
                  </a:cubicBezTo>
                  <a:cubicBezTo>
                    <a:pt x="10" y="3"/>
                    <a:pt x="11" y="2"/>
                    <a:pt x="7" y="3"/>
                  </a:cubicBezTo>
                  <a:cubicBezTo>
                    <a:pt x="7" y="6"/>
                    <a:pt x="7" y="7"/>
                    <a:pt x="9" y="8"/>
                  </a:cubicBezTo>
                  <a:cubicBezTo>
                    <a:pt x="15" y="8"/>
                    <a:pt x="16" y="5"/>
                    <a:pt x="21" y="10"/>
                  </a:cubicBezTo>
                  <a:cubicBezTo>
                    <a:pt x="23" y="16"/>
                    <a:pt x="21" y="18"/>
                    <a:pt x="15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0" name="Freeform 160"/>
            <p:cNvSpPr>
              <a:spLocks/>
            </p:cNvSpPr>
            <p:nvPr/>
          </p:nvSpPr>
          <p:spPr bwMode="auto">
            <a:xfrm>
              <a:off x="4652" y="356"/>
              <a:ext cx="4" cy="9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1" name="Freeform 161"/>
            <p:cNvSpPr>
              <a:spLocks/>
            </p:cNvSpPr>
            <p:nvPr/>
          </p:nvSpPr>
          <p:spPr bwMode="auto">
            <a:xfrm>
              <a:off x="4994" y="341"/>
              <a:ext cx="68" cy="10"/>
            </a:xfrm>
            <a:custGeom>
              <a:avLst/>
              <a:gdLst>
                <a:gd name="T0" fmla="*/ 10 w 14"/>
                <a:gd name="T1" fmla="*/ 2 h 2"/>
                <a:gd name="T2" fmla="*/ 0 w 14"/>
                <a:gd name="T3" fmla="*/ 2 h 2"/>
                <a:gd name="T4" fmla="*/ 14 w 14"/>
                <a:gd name="T5" fmla="*/ 2 h 2"/>
                <a:gd name="T6" fmla="*/ 14 w 14"/>
                <a:gd name="T7" fmla="*/ 2 h 2"/>
                <a:gd name="T8" fmla="*/ 10 w 1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0" y="2"/>
                  </a:moveTo>
                  <a:cubicBezTo>
                    <a:pt x="6" y="2"/>
                    <a:pt x="6" y="2"/>
                    <a:pt x="0" y="2"/>
                  </a:cubicBezTo>
                  <a:cubicBezTo>
                    <a:pt x="4" y="0"/>
                    <a:pt x="9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1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2" name="Freeform 162"/>
            <p:cNvSpPr>
              <a:spLocks/>
            </p:cNvSpPr>
            <p:nvPr/>
          </p:nvSpPr>
          <p:spPr bwMode="auto">
            <a:xfrm>
              <a:off x="5019" y="327"/>
              <a:ext cx="4" cy="9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3" name="Freeform 163"/>
            <p:cNvSpPr>
              <a:spLocks/>
            </p:cNvSpPr>
            <p:nvPr/>
          </p:nvSpPr>
          <p:spPr bwMode="auto">
            <a:xfrm>
              <a:off x="5038" y="327"/>
              <a:ext cx="5" cy="9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4" name="Freeform 164"/>
            <p:cNvSpPr>
              <a:spLocks/>
            </p:cNvSpPr>
            <p:nvPr/>
          </p:nvSpPr>
          <p:spPr bwMode="auto">
            <a:xfrm>
              <a:off x="4743" y="225"/>
              <a:ext cx="87" cy="111"/>
            </a:xfrm>
            <a:custGeom>
              <a:avLst/>
              <a:gdLst>
                <a:gd name="T0" fmla="*/ 13 w 18"/>
                <a:gd name="T1" fmla="*/ 23 h 23"/>
                <a:gd name="T2" fmla="*/ 13 w 18"/>
                <a:gd name="T3" fmla="*/ 19 h 23"/>
                <a:gd name="T4" fmla="*/ 6 w 18"/>
                <a:gd name="T5" fmla="*/ 6 h 23"/>
                <a:gd name="T6" fmla="*/ 3 w 18"/>
                <a:gd name="T7" fmla="*/ 10 h 23"/>
                <a:gd name="T8" fmla="*/ 1 w 18"/>
                <a:gd name="T9" fmla="*/ 6 h 23"/>
                <a:gd name="T10" fmla="*/ 7 w 18"/>
                <a:gd name="T11" fmla="*/ 2 h 23"/>
                <a:gd name="T12" fmla="*/ 8 w 18"/>
                <a:gd name="T13" fmla="*/ 2 h 23"/>
                <a:gd name="T14" fmla="*/ 10 w 18"/>
                <a:gd name="T15" fmla="*/ 0 h 23"/>
                <a:gd name="T16" fmla="*/ 12 w 18"/>
                <a:gd name="T17" fmla="*/ 5 h 23"/>
                <a:gd name="T18" fmla="*/ 9 w 18"/>
                <a:gd name="T19" fmla="*/ 3 h 23"/>
                <a:gd name="T20" fmla="*/ 16 w 18"/>
                <a:gd name="T21" fmla="*/ 18 h 23"/>
                <a:gd name="T22" fmla="*/ 18 w 18"/>
                <a:gd name="T23" fmla="*/ 18 h 23"/>
                <a:gd name="T24" fmla="*/ 18 w 18"/>
                <a:gd name="T25" fmla="*/ 20 h 23"/>
                <a:gd name="T26" fmla="*/ 13 w 18"/>
                <a:gd name="T2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3">
                  <a:moveTo>
                    <a:pt x="13" y="23"/>
                  </a:moveTo>
                  <a:cubicBezTo>
                    <a:pt x="13" y="22"/>
                    <a:pt x="13" y="21"/>
                    <a:pt x="13" y="19"/>
                  </a:cubicBezTo>
                  <a:cubicBezTo>
                    <a:pt x="11" y="15"/>
                    <a:pt x="8" y="11"/>
                    <a:pt x="6" y="6"/>
                  </a:cubicBezTo>
                  <a:cubicBezTo>
                    <a:pt x="2" y="7"/>
                    <a:pt x="3" y="7"/>
                    <a:pt x="3" y="10"/>
                  </a:cubicBezTo>
                  <a:cubicBezTo>
                    <a:pt x="1" y="9"/>
                    <a:pt x="0" y="8"/>
                    <a:pt x="1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2" y="1"/>
                    <a:pt x="13" y="3"/>
                    <a:pt x="12" y="5"/>
                  </a:cubicBezTo>
                  <a:cubicBezTo>
                    <a:pt x="11" y="4"/>
                    <a:pt x="11" y="3"/>
                    <a:pt x="9" y="3"/>
                  </a:cubicBezTo>
                  <a:cubicBezTo>
                    <a:pt x="6" y="6"/>
                    <a:pt x="15" y="16"/>
                    <a:pt x="16" y="18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20"/>
                  </a:cubicBezTo>
                  <a:cubicBezTo>
                    <a:pt x="17" y="21"/>
                    <a:pt x="15" y="22"/>
                    <a:pt x="13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5" name="Freeform 165"/>
            <p:cNvSpPr>
              <a:spLocks/>
            </p:cNvSpPr>
            <p:nvPr/>
          </p:nvSpPr>
          <p:spPr bwMode="auto">
            <a:xfrm>
              <a:off x="5014" y="317"/>
              <a:ext cx="5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6" name="Freeform 166"/>
            <p:cNvSpPr>
              <a:spLocks/>
            </p:cNvSpPr>
            <p:nvPr/>
          </p:nvSpPr>
          <p:spPr bwMode="auto">
            <a:xfrm>
              <a:off x="5178" y="196"/>
              <a:ext cx="116" cy="116"/>
            </a:xfrm>
            <a:custGeom>
              <a:avLst/>
              <a:gdLst>
                <a:gd name="T0" fmla="*/ 9 w 24"/>
                <a:gd name="T1" fmla="*/ 23 h 24"/>
                <a:gd name="T2" fmla="*/ 10 w 24"/>
                <a:gd name="T3" fmla="*/ 3 h 24"/>
                <a:gd name="T4" fmla="*/ 8 w 24"/>
                <a:gd name="T5" fmla="*/ 1 h 24"/>
                <a:gd name="T6" fmla="*/ 9 w 24"/>
                <a:gd name="T7" fmla="*/ 0 h 24"/>
                <a:gd name="T8" fmla="*/ 14 w 24"/>
                <a:gd name="T9" fmla="*/ 2 h 24"/>
                <a:gd name="T10" fmla="*/ 14 w 24"/>
                <a:gd name="T11" fmla="*/ 4 h 24"/>
                <a:gd name="T12" fmla="*/ 13 w 24"/>
                <a:gd name="T13" fmla="*/ 4 h 24"/>
                <a:gd name="T14" fmla="*/ 7 w 24"/>
                <a:gd name="T15" fmla="*/ 18 h 24"/>
                <a:gd name="T16" fmla="*/ 19 w 24"/>
                <a:gd name="T17" fmla="*/ 8 h 24"/>
                <a:gd name="T18" fmla="*/ 19 w 24"/>
                <a:gd name="T19" fmla="*/ 5 h 24"/>
                <a:gd name="T20" fmla="*/ 23 w 24"/>
                <a:gd name="T21" fmla="*/ 7 h 24"/>
                <a:gd name="T22" fmla="*/ 24 w 24"/>
                <a:gd name="T23" fmla="*/ 8 h 24"/>
                <a:gd name="T24" fmla="*/ 21 w 24"/>
                <a:gd name="T25" fmla="*/ 8 h 24"/>
                <a:gd name="T26" fmla="*/ 13 w 24"/>
                <a:gd name="T27" fmla="*/ 23 h 24"/>
                <a:gd name="T28" fmla="*/ 9 w 24"/>
                <a:gd name="T2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4">
                  <a:moveTo>
                    <a:pt x="9" y="23"/>
                  </a:moveTo>
                  <a:cubicBezTo>
                    <a:pt x="0" y="18"/>
                    <a:pt x="6" y="11"/>
                    <a:pt x="10" y="3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11" y="1"/>
                    <a:pt x="13" y="2"/>
                    <a:pt x="14" y="2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0" y="6"/>
                    <a:pt x="7" y="15"/>
                    <a:pt x="7" y="18"/>
                  </a:cubicBezTo>
                  <a:cubicBezTo>
                    <a:pt x="15" y="24"/>
                    <a:pt x="16" y="15"/>
                    <a:pt x="19" y="8"/>
                  </a:cubicBezTo>
                  <a:cubicBezTo>
                    <a:pt x="19" y="7"/>
                    <a:pt x="19" y="6"/>
                    <a:pt x="19" y="5"/>
                  </a:cubicBezTo>
                  <a:cubicBezTo>
                    <a:pt x="20" y="5"/>
                    <a:pt x="22" y="6"/>
                    <a:pt x="23" y="7"/>
                  </a:cubicBezTo>
                  <a:cubicBezTo>
                    <a:pt x="23" y="7"/>
                    <a:pt x="23" y="7"/>
                    <a:pt x="24" y="8"/>
                  </a:cubicBezTo>
                  <a:cubicBezTo>
                    <a:pt x="23" y="8"/>
                    <a:pt x="22" y="8"/>
                    <a:pt x="21" y="8"/>
                  </a:cubicBezTo>
                  <a:cubicBezTo>
                    <a:pt x="19" y="13"/>
                    <a:pt x="17" y="20"/>
                    <a:pt x="13" y="23"/>
                  </a:cubicBezTo>
                  <a:cubicBezTo>
                    <a:pt x="11" y="23"/>
                    <a:pt x="10" y="23"/>
                    <a:pt x="9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7" name="Freeform 167"/>
            <p:cNvSpPr>
              <a:spLocks/>
            </p:cNvSpPr>
            <p:nvPr/>
          </p:nvSpPr>
          <p:spPr bwMode="auto">
            <a:xfrm>
              <a:off x="4811" y="191"/>
              <a:ext cx="121" cy="131"/>
            </a:xfrm>
            <a:custGeom>
              <a:avLst/>
              <a:gdLst>
                <a:gd name="T0" fmla="*/ 11 w 25"/>
                <a:gd name="T1" fmla="*/ 23 h 27"/>
                <a:gd name="T2" fmla="*/ 2 w 25"/>
                <a:gd name="T3" fmla="*/ 7 h 27"/>
                <a:gd name="T4" fmla="*/ 0 w 25"/>
                <a:gd name="T5" fmla="*/ 7 h 27"/>
                <a:gd name="T6" fmla="*/ 0 w 25"/>
                <a:gd name="T7" fmla="*/ 6 h 27"/>
                <a:gd name="T8" fmla="*/ 6 w 25"/>
                <a:gd name="T9" fmla="*/ 3 h 27"/>
                <a:gd name="T10" fmla="*/ 17 w 25"/>
                <a:gd name="T11" fmla="*/ 17 h 27"/>
                <a:gd name="T12" fmla="*/ 12 w 25"/>
                <a:gd name="T13" fmla="*/ 3 h 27"/>
                <a:gd name="T14" fmla="*/ 10 w 25"/>
                <a:gd name="T15" fmla="*/ 3 h 27"/>
                <a:gd name="T16" fmla="*/ 10 w 25"/>
                <a:gd name="T17" fmla="*/ 1 h 27"/>
                <a:gd name="T18" fmla="*/ 15 w 25"/>
                <a:gd name="T19" fmla="*/ 0 h 27"/>
                <a:gd name="T20" fmla="*/ 15 w 25"/>
                <a:gd name="T21" fmla="*/ 1 h 27"/>
                <a:gd name="T22" fmla="*/ 14 w 25"/>
                <a:gd name="T23" fmla="*/ 1 h 27"/>
                <a:gd name="T24" fmla="*/ 11 w 25"/>
                <a:gd name="T2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7">
                  <a:moveTo>
                    <a:pt x="11" y="23"/>
                  </a:moveTo>
                  <a:cubicBezTo>
                    <a:pt x="6" y="21"/>
                    <a:pt x="4" y="12"/>
                    <a:pt x="2" y="7"/>
                  </a:cubicBezTo>
                  <a:cubicBezTo>
                    <a:pt x="2" y="7"/>
                    <a:pt x="1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4" y="9"/>
                    <a:pt x="11" y="27"/>
                    <a:pt x="17" y="17"/>
                  </a:cubicBezTo>
                  <a:cubicBezTo>
                    <a:pt x="17" y="12"/>
                    <a:pt x="14" y="8"/>
                    <a:pt x="12" y="3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2" y="1"/>
                    <a:pt x="14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6" y="12"/>
                    <a:pt x="25" y="20"/>
                    <a:pt x="11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8" name="Freeform 168"/>
            <p:cNvSpPr>
              <a:spLocks/>
            </p:cNvSpPr>
            <p:nvPr/>
          </p:nvSpPr>
          <p:spPr bwMode="auto">
            <a:xfrm>
              <a:off x="5115" y="177"/>
              <a:ext cx="87" cy="111"/>
            </a:xfrm>
            <a:custGeom>
              <a:avLst/>
              <a:gdLst>
                <a:gd name="T0" fmla="*/ 11 w 18"/>
                <a:gd name="T1" fmla="*/ 23 h 23"/>
                <a:gd name="T2" fmla="*/ 8 w 18"/>
                <a:gd name="T3" fmla="*/ 11 h 23"/>
                <a:gd name="T4" fmla="*/ 7 w 18"/>
                <a:gd name="T5" fmla="*/ 11 h 23"/>
                <a:gd name="T6" fmla="*/ 5 w 18"/>
                <a:gd name="T7" fmla="*/ 19 h 23"/>
                <a:gd name="T8" fmla="*/ 7 w 18"/>
                <a:gd name="T9" fmla="*/ 20 h 23"/>
                <a:gd name="T10" fmla="*/ 6 w 18"/>
                <a:gd name="T11" fmla="*/ 21 h 23"/>
                <a:gd name="T12" fmla="*/ 0 w 18"/>
                <a:gd name="T13" fmla="*/ 20 h 23"/>
                <a:gd name="T14" fmla="*/ 0 w 18"/>
                <a:gd name="T15" fmla="*/ 18 h 23"/>
                <a:gd name="T16" fmla="*/ 2 w 18"/>
                <a:gd name="T17" fmla="*/ 18 h 23"/>
                <a:gd name="T18" fmla="*/ 5 w 18"/>
                <a:gd name="T19" fmla="*/ 0 h 23"/>
                <a:gd name="T20" fmla="*/ 14 w 18"/>
                <a:gd name="T21" fmla="*/ 10 h 23"/>
                <a:gd name="T22" fmla="*/ 11 w 18"/>
                <a:gd name="T23" fmla="*/ 12 h 23"/>
                <a:gd name="T24" fmla="*/ 14 w 18"/>
                <a:gd name="T25" fmla="*/ 22 h 23"/>
                <a:gd name="T26" fmla="*/ 11 w 18"/>
                <a:gd name="T2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3">
                  <a:moveTo>
                    <a:pt x="11" y="23"/>
                  </a:moveTo>
                  <a:cubicBezTo>
                    <a:pt x="11" y="22"/>
                    <a:pt x="11" y="22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4" y="20"/>
                    <a:pt x="2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3" y="13"/>
                    <a:pt x="7" y="5"/>
                    <a:pt x="5" y="0"/>
                  </a:cubicBezTo>
                  <a:cubicBezTo>
                    <a:pt x="11" y="1"/>
                    <a:pt x="18" y="2"/>
                    <a:pt x="14" y="10"/>
                  </a:cubicBezTo>
                  <a:cubicBezTo>
                    <a:pt x="13" y="11"/>
                    <a:pt x="12" y="11"/>
                    <a:pt x="11" y="12"/>
                  </a:cubicBezTo>
                  <a:cubicBezTo>
                    <a:pt x="11" y="15"/>
                    <a:pt x="15" y="21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9" name="Freeform 169"/>
            <p:cNvSpPr>
              <a:spLocks/>
            </p:cNvSpPr>
            <p:nvPr/>
          </p:nvSpPr>
          <p:spPr bwMode="auto">
            <a:xfrm>
              <a:off x="4903" y="172"/>
              <a:ext cx="91" cy="111"/>
            </a:xfrm>
            <a:custGeom>
              <a:avLst/>
              <a:gdLst>
                <a:gd name="T0" fmla="*/ 5 w 19"/>
                <a:gd name="T1" fmla="*/ 23 h 23"/>
                <a:gd name="T2" fmla="*/ 2 w 19"/>
                <a:gd name="T3" fmla="*/ 5 h 23"/>
                <a:gd name="T4" fmla="*/ 0 w 19"/>
                <a:gd name="T5" fmla="*/ 3 h 23"/>
                <a:gd name="T6" fmla="*/ 14 w 19"/>
                <a:gd name="T7" fmla="*/ 2 h 23"/>
                <a:gd name="T8" fmla="*/ 12 w 19"/>
                <a:gd name="T9" fmla="*/ 21 h 23"/>
                <a:gd name="T10" fmla="*/ 5 w 19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5" y="23"/>
                  </a:moveTo>
                  <a:cubicBezTo>
                    <a:pt x="5" y="17"/>
                    <a:pt x="5" y="9"/>
                    <a:pt x="2" y="5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5" y="2"/>
                    <a:pt x="10" y="0"/>
                    <a:pt x="14" y="2"/>
                  </a:cubicBezTo>
                  <a:cubicBezTo>
                    <a:pt x="19" y="9"/>
                    <a:pt x="19" y="16"/>
                    <a:pt x="12" y="21"/>
                  </a:cubicBezTo>
                  <a:cubicBezTo>
                    <a:pt x="7" y="22"/>
                    <a:pt x="7" y="22"/>
                    <a:pt x="5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0" name="Freeform 170"/>
            <p:cNvSpPr>
              <a:spLocks/>
            </p:cNvSpPr>
            <p:nvPr/>
          </p:nvSpPr>
          <p:spPr bwMode="auto">
            <a:xfrm>
              <a:off x="5009" y="143"/>
              <a:ext cx="111" cy="131"/>
            </a:xfrm>
            <a:custGeom>
              <a:avLst/>
              <a:gdLst>
                <a:gd name="T0" fmla="*/ 13 w 23"/>
                <a:gd name="T1" fmla="*/ 27 h 27"/>
                <a:gd name="T2" fmla="*/ 19 w 23"/>
                <a:gd name="T3" fmla="*/ 6 h 27"/>
                <a:gd name="T4" fmla="*/ 19 w 23"/>
                <a:gd name="T5" fmla="*/ 7 h 27"/>
                <a:gd name="T6" fmla="*/ 20 w 23"/>
                <a:gd name="T7" fmla="*/ 7 h 27"/>
                <a:gd name="T8" fmla="*/ 13 w 23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13" y="27"/>
                  </a:moveTo>
                  <a:cubicBezTo>
                    <a:pt x="0" y="22"/>
                    <a:pt x="5" y="0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7"/>
                    <a:pt x="22" y="23"/>
                    <a:pt x="13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1" name="Freeform 171"/>
            <p:cNvSpPr>
              <a:spLocks/>
            </p:cNvSpPr>
            <p:nvPr/>
          </p:nvSpPr>
          <p:spPr bwMode="auto">
            <a:xfrm>
              <a:off x="4927" y="187"/>
              <a:ext cx="48" cy="82"/>
            </a:xfrm>
            <a:custGeom>
              <a:avLst/>
              <a:gdLst>
                <a:gd name="T0" fmla="*/ 3 w 10"/>
                <a:gd name="T1" fmla="*/ 17 h 17"/>
                <a:gd name="T2" fmla="*/ 0 w 10"/>
                <a:gd name="T3" fmla="*/ 1 h 17"/>
                <a:gd name="T4" fmla="*/ 10 w 10"/>
                <a:gd name="T5" fmla="*/ 6 h 17"/>
                <a:gd name="T6" fmla="*/ 3 w 10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3" y="17"/>
                  </a:moveTo>
                  <a:cubicBezTo>
                    <a:pt x="1" y="7"/>
                    <a:pt x="1" y="7"/>
                    <a:pt x="0" y="1"/>
                  </a:cubicBezTo>
                  <a:cubicBezTo>
                    <a:pt x="7" y="0"/>
                    <a:pt x="7" y="0"/>
                    <a:pt x="10" y="6"/>
                  </a:cubicBezTo>
                  <a:cubicBezTo>
                    <a:pt x="10" y="13"/>
                    <a:pt x="10" y="16"/>
                    <a:pt x="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2" name="Freeform 172"/>
            <p:cNvSpPr>
              <a:spLocks/>
            </p:cNvSpPr>
            <p:nvPr/>
          </p:nvSpPr>
          <p:spPr bwMode="auto">
            <a:xfrm>
              <a:off x="4994" y="167"/>
              <a:ext cx="39" cy="102"/>
            </a:xfrm>
            <a:custGeom>
              <a:avLst/>
              <a:gdLst>
                <a:gd name="T0" fmla="*/ 1 w 8"/>
                <a:gd name="T1" fmla="*/ 21 h 21"/>
                <a:gd name="T2" fmla="*/ 1 w 8"/>
                <a:gd name="T3" fmla="*/ 19 h 21"/>
                <a:gd name="T4" fmla="*/ 3 w 8"/>
                <a:gd name="T5" fmla="*/ 19 h 21"/>
                <a:gd name="T6" fmla="*/ 1 w 8"/>
                <a:gd name="T7" fmla="*/ 2 h 21"/>
                <a:gd name="T8" fmla="*/ 0 w 8"/>
                <a:gd name="T9" fmla="*/ 2 h 21"/>
                <a:gd name="T10" fmla="*/ 0 w 8"/>
                <a:gd name="T11" fmla="*/ 1 h 21"/>
                <a:gd name="T12" fmla="*/ 6 w 8"/>
                <a:gd name="T13" fmla="*/ 0 h 21"/>
                <a:gd name="T14" fmla="*/ 6 w 8"/>
                <a:gd name="T15" fmla="*/ 1 h 21"/>
                <a:gd name="T16" fmla="*/ 5 w 8"/>
                <a:gd name="T17" fmla="*/ 2 h 21"/>
                <a:gd name="T18" fmla="*/ 6 w 8"/>
                <a:gd name="T19" fmla="*/ 19 h 21"/>
                <a:gd name="T20" fmla="*/ 8 w 8"/>
                <a:gd name="T21" fmla="*/ 19 h 21"/>
                <a:gd name="T22" fmla="*/ 8 w 8"/>
                <a:gd name="T23" fmla="*/ 20 h 21"/>
                <a:gd name="T24" fmla="*/ 1 w 8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1">
                  <a:moveTo>
                    <a:pt x="1" y="21"/>
                  </a:moveTo>
                  <a:cubicBezTo>
                    <a:pt x="1" y="20"/>
                    <a:pt x="1" y="20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2" y="7"/>
                    <a:pt x="2" y="7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7"/>
                    <a:pt x="5" y="13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1"/>
                    <a:pt x="4" y="21"/>
                    <a:pt x="1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3" name="Freeform 173"/>
            <p:cNvSpPr>
              <a:spLocks/>
            </p:cNvSpPr>
            <p:nvPr/>
          </p:nvSpPr>
          <p:spPr bwMode="auto">
            <a:xfrm>
              <a:off x="5043" y="167"/>
              <a:ext cx="72" cy="92"/>
            </a:xfrm>
            <a:custGeom>
              <a:avLst/>
              <a:gdLst>
                <a:gd name="T0" fmla="*/ 6 w 15"/>
                <a:gd name="T1" fmla="*/ 19 h 19"/>
                <a:gd name="T2" fmla="*/ 4 w 15"/>
                <a:gd name="T3" fmla="*/ 3 h 19"/>
                <a:gd name="T4" fmla="*/ 10 w 15"/>
                <a:gd name="T5" fmla="*/ 18 h 19"/>
                <a:gd name="T6" fmla="*/ 6 w 1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9">
                  <a:moveTo>
                    <a:pt x="6" y="19"/>
                  </a:moveTo>
                  <a:cubicBezTo>
                    <a:pt x="0" y="17"/>
                    <a:pt x="1" y="7"/>
                    <a:pt x="4" y="3"/>
                  </a:cubicBezTo>
                  <a:cubicBezTo>
                    <a:pt x="13" y="0"/>
                    <a:pt x="15" y="13"/>
                    <a:pt x="10" y="18"/>
                  </a:cubicBezTo>
                  <a:cubicBezTo>
                    <a:pt x="8" y="19"/>
                    <a:pt x="7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4" name="Freeform 174"/>
            <p:cNvSpPr>
              <a:spLocks/>
            </p:cNvSpPr>
            <p:nvPr/>
          </p:nvSpPr>
          <p:spPr bwMode="auto">
            <a:xfrm>
              <a:off x="5149" y="191"/>
              <a:ext cx="29" cy="34"/>
            </a:xfrm>
            <a:custGeom>
              <a:avLst/>
              <a:gdLst>
                <a:gd name="T0" fmla="*/ 0 w 6"/>
                <a:gd name="T1" fmla="*/ 7 h 7"/>
                <a:gd name="T2" fmla="*/ 2 w 6"/>
                <a:gd name="T3" fmla="*/ 0 h 7"/>
                <a:gd name="T4" fmla="*/ 6 w 6"/>
                <a:gd name="T5" fmla="*/ 1 h 7"/>
                <a:gd name="T6" fmla="*/ 5 w 6"/>
                <a:gd name="T7" fmla="*/ 6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1" y="4"/>
                    <a:pt x="1" y="2"/>
                    <a:pt x="2" y="0"/>
                  </a:cubicBezTo>
                  <a:cubicBezTo>
                    <a:pt x="4" y="0"/>
                    <a:pt x="4" y="0"/>
                    <a:pt x="6" y="1"/>
                  </a:cubicBezTo>
                  <a:cubicBezTo>
                    <a:pt x="6" y="4"/>
                    <a:pt x="6" y="4"/>
                    <a:pt x="5" y="6"/>
                  </a:cubicBezTo>
                  <a:cubicBezTo>
                    <a:pt x="4" y="6"/>
                    <a:pt x="4" y="6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5" name="Oval 175"/>
            <p:cNvSpPr>
              <a:spLocks noChangeArrowheads="1"/>
            </p:cNvSpPr>
            <p:nvPr/>
          </p:nvSpPr>
          <p:spPr bwMode="auto">
            <a:xfrm>
              <a:off x="5038" y="129"/>
              <a:ext cx="1" cy="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</p:grpSp>
      <p:graphicFrame>
        <p:nvGraphicFramePr>
          <p:cNvPr id="176" name="Object 1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931260"/>
              </p:ext>
            </p:extLst>
          </p:nvPr>
        </p:nvGraphicFramePr>
        <p:xfrm>
          <a:off x="7856059" y="4757033"/>
          <a:ext cx="1152525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name="CorelDRAW" r:id="rId8" imgW="2726640" imgH="2958480" progId="CorelDRAW.Graphic.10">
                  <p:embed/>
                </p:oleObj>
              </mc:Choice>
              <mc:Fallback>
                <p:oleObj name="CorelDRAW" r:id="rId8" imgW="2726640" imgH="2958480" progId="CorelDRAW.Graphic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059" y="4757033"/>
                        <a:ext cx="1152525" cy="113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7" name="Picture 1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61" y="2289549"/>
            <a:ext cx="566673" cy="515157"/>
          </a:xfrm>
          <a:prstGeom prst="rect">
            <a:avLst/>
          </a:prstGeom>
        </p:spPr>
      </p:pic>
      <p:grpSp>
        <p:nvGrpSpPr>
          <p:cNvPr id="179" name="Group 178"/>
          <p:cNvGrpSpPr/>
          <p:nvPr/>
        </p:nvGrpSpPr>
        <p:grpSpPr>
          <a:xfrm>
            <a:off x="3398062" y="2353217"/>
            <a:ext cx="5745938" cy="2457558"/>
            <a:chOff x="2946399" y="4009060"/>
            <a:chExt cx="6197601" cy="2869259"/>
          </a:xfrm>
        </p:grpSpPr>
        <p:pic>
          <p:nvPicPr>
            <p:cNvPr id="180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6399" y="4009060"/>
              <a:ext cx="6197601" cy="2869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1" name="TextBox 180"/>
            <p:cNvSpPr txBox="1"/>
            <p:nvPr/>
          </p:nvSpPr>
          <p:spPr>
            <a:xfrm>
              <a:off x="6262451" y="5699713"/>
              <a:ext cx="6393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err="1" smtClean="0"/>
                <a:t>Goska</a:t>
              </a:r>
              <a:endParaRPr lang="en-GB" sz="1400" dirty="0"/>
            </a:p>
          </p:txBody>
        </p:sp>
      </p:grpSp>
      <p:pic>
        <p:nvPicPr>
          <p:cNvPr id="182" name="Picture 18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29" y="2790950"/>
            <a:ext cx="2066331" cy="2020666"/>
          </a:xfrm>
          <a:prstGeom prst="rect">
            <a:avLst/>
          </a:prstGeom>
        </p:spPr>
      </p:pic>
      <p:pic>
        <p:nvPicPr>
          <p:cNvPr id="183" name="Picture 18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4" y="1433195"/>
            <a:ext cx="556914" cy="750561"/>
          </a:xfrm>
          <a:prstGeom prst="rect">
            <a:avLst/>
          </a:prstGeom>
        </p:spPr>
      </p:pic>
      <p:pic>
        <p:nvPicPr>
          <p:cNvPr id="184" name="Picture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707024" cy="65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Rectangle 184"/>
          <p:cNvSpPr/>
          <p:nvPr/>
        </p:nvSpPr>
        <p:spPr>
          <a:xfrm>
            <a:off x="7516114" y="1072250"/>
            <a:ext cx="1604927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http://dreams.sns.it</a:t>
            </a:r>
            <a:endParaRPr lang="en-US" sz="1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4385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dirty="0"/>
              <a:t>A general-purpose tool for vibrational </a:t>
            </a:r>
            <a:r>
              <a:rPr lang="en-GB" sz="3200" dirty="0" smtClean="0"/>
              <a:t>spectroscopy</a:t>
            </a:r>
            <a:endParaRPr lang="it-IT" sz="3200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4925" y="1371600"/>
            <a:ext cx="6697663" cy="4002088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 smtClean="0">
                <a:solidFill>
                  <a:srgbClr val="0070C0"/>
                </a:solidFill>
              </a:rPr>
              <a:t>Objective</a:t>
            </a:r>
          </a:p>
          <a:p>
            <a:pPr lvl="1" eaLnBrk="1" hangingPunct="1">
              <a:defRPr/>
            </a:pPr>
            <a:r>
              <a:rPr lang="en-GB" sz="1600" dirty="0" smtClean="0"/>
              <a:t>an </a:t>
            </a:r>
            <a:r>
              <a:rPr lang="en-GB" sz="1600" dirty="0"/>
              <a:t>easy-to-use and reliable tool to compute spectroscopic data beyond the harmonic level, </a:t>
            </a:r>
          </a:p>
          <a:p>
            <a:pPr lvl="2" eaLnBrk="1" hangingPunct="1">
              <a:defRPr/>
            </a:pPr>
            <a:r>
              <a:rPr lang="en-GB" sz="1200" dirty="0" smtClean="0"/>
              <a:t>vibrational </a:t>
            </a:r>
            <a:r>
              <a:rPr lang="en-GB" sz="1200" dirty="0"/>
              <a:t>averages of a wide range of properties</a:t>
            </a:r>
          </a:p>
          <a:p>
            <a:pPr lvl="2" eaLnBrk="1" hangingPunct="1">
              <a:defRPr/>
            </a:pPr>
            <a:r>
              <a:rPr lang="en-GB" sz="1200" dirty="0"/>
              <a:t>vibrational energy level (transition energies)</a:t>
            </a:r>
          </a:p>
          <a:p>
            <a:pPr lvl="2" eaLnBrk="1" hangingPunct="1">
              <a:defRPr/>
            </a:pPr>
            <a:r>
              <a:rPr lang="en-GB" sz="1200" dirty="0"/>
              <a:t>transition integrals (band intensities)</a:t>
            </a:r>
          </a:p>
          <a:p>
            <a:pPr eaLnBrk="1" hangingPunct="1">
              <a:defRPr/>
            </a:pPr>
            <a:r>
              <a:rPr lang="it-IT" sz="2000" dirty="0" smtClean="0">
                <a:solidFill>
                  <a:srgbClr val="0070C0"/>
                </a:solidFill>
              </a:rPr>
              <a:t>General </a:t>
            </a:r>
            <a:r>
              <a:rPr lang="it-IT" sz="2000" dirty="0" err="1" smtClean="0">
                <a:solidFill>
                  <a:srgbClr val="0070C0"/>
                </a:solidFill>
              </a:rPr>
              <a:t>approach</a:t>
            </a:r>
            <a:r>
              <a:rPr lang="it-IT" sz="2000" dirty="0" smtClean="0">
                <a:solidFill>
                  <a:srgbClr val="0070C0"/>
                </a:solidFill>
              </a:rPr>
              <a:t> </a:t>
            </a:r>
            <a:r>
              <a:rPr lang="it-IT" sz="2000" dirty="0" err="1" smtClean="0">
                <a:solidFill>
                  <a:srgbClr val="0070C0"/>
                </a:solidFill>
              </a:rPr>
              <a:t>beyond</a:t>
            </a:r>
            <a:r>
              <a:rPr lang="it-IT" sz="2000" dirty="0" smtClean="0">
                <a:solidFill>
                  <a:srgbClr val="0070C0"/>
                </a:solidFill>
              </a:rPr>
              <a:t> </a:t>
            </a:r>
            <a:r>
              <a:rPr lang="it-IT" sz="2000" dirty="0" err="1" smtClean="0">
                <a:solidFill>
                  <a:srgbClr val="0070C0"/>
                </a:solidFill>
              </a:rPr>
              <a:t>harmonic</a:t>
            </a:r>
            <a:r>
              <a:rPr lang="it-IT" sz="2000" dirty="0" smtClean="0">
                <a:solidFill>
                  <a:srgbClr val="0070C0"/>
                </a:solidFill>
              </a:rPr>
              <a:t> </a:t>
            </a:r>
            <a:r>
              <a:rPr lang="it-IT" sz="2000" dirty="0" err="1" smtClean="0">
                <a:solidFill>
                  <a:srgbClr val="0070C0"/>
                </a:solidFill>
              </a:rPr>
              <a:t>approximation</a:t>
            </a:r>
            <a:endParaRPr lang="it-IT" sz="2000" dirty="0" smtClean="0">
              <a:solidFill>
                <a:srgbClr val="0070C0"/>
              </a:solidFill>
            </a:endParaRPr>
          </a:p>
          <a:p>
            <a:pPr lvl="1" eaLnBrk="1" hangingPunct="1">
              <a:defRPr/>
            </a:pPr>
            <a:r>
              <a:rPr lang="en-GB" sz="1200" dirty="0"/>
              <a:t>Formulations easily extensible to new spectroscopies</a:t>
            </a:r>
          </a:p>
          <a:p>
            <a:pPr lvl="1" eaLnBrk="1" hangingPunct="1">
              <a:defRPr/>
            </a:pPr>
            <a:r>
              <a:rPr lang="en-GB" sz="1200" dirty="0"/>
              <a:t>Automatic treatment of </a:t>
            </a:r>
            <a:r>
              <a:rPr lang="en-GB" sz="1200" dirty="0" err="1"/>
              <a:t>anharmonic</a:t>
            </a:r>
            <a:r>
              <a:rPr lang="en-GB" sz="1200" dirty="0"/>
              <a:t> resonances</a:t>
            </a:r>
          </a:p>
          <a:p>
            <a:pPr lvl="1" eaLnBrk="1" hangingPunct="1">
              <a:defRPr/>
            </a:pPr>
            <a:r>
              <a:rPr lang="en-GB" sz="1200" dirty="0"/>
              <a:t>cost-effective + applicable (memory, computational time) to sizeable molecular systems</a:t>
            </a:r>
          </a:p>
          <a:p>
            <a:pPr lvl="1" eaLnBrk="1" hangingPunct="1">
              <a:defRPr/>
            </a:pPr>
            <a:r>
              <a:rPr lang="en-GB" sz="1200" dirty="0" smtClean="0"/>
              <a:t>able to account for environmental effects (solvent)</a:t>
            </a:r>
          </a:p>
          <a:p>
            <a:pPr eaLnBrk="1" hangingPunct="1">
              <a:defRPr/>
            </a:pPr>
            <a:r>
              <a:rPr lang="it-IT" sz="2000" dirty="0" err="1" smtClean="0">
                <a:solidFill>
                  <a:srgbClr val="0070C0"/>
                </a:solidFill>
              </a:rPr>
              <a:t>Thermodynamic</a:t>
            </a:r>
            <a:r>
              <a:rPr lang="it-IT" sz="2000" dirty="0" smtClean="0">
                <a:solidFill>
                  <a:srgbClr val="0070C0"/>
                </a:solidFill>
              </a:rPr>
              <a:t> </a:t>
            </a:r>
            <a:r>
              <a:rPr lang="it-IT" sz="2000" dirty="0" err="1" smtClean="0">
                <a:solidFill>
                  <a:srgbClr val="0070C0"/>
                </a:solidFill>
              </a:rPr>
              <a:t>properties</a:t>
            </a:r>
            <a:endParaRPr lang="it-IT" sz="2000" dirty="0" smtClean="0">
              <a:solidFill>
                <a:srgbClr val="0070C0"/>
              </a:solidFill>
            </a:endParaRPr>
          </a:p>
          <a:p>
            <a:pPr lvl="1" eaLnBrk="1" hangingPunct="1">
              <a:defRPr/>
            </a:pPr>
            <a:r>
              <a:rPr lang="it-IT" sz="1200" dirty="0" err="1"/>
              <a:t>Resonance</a:t>
            </a:r>
            <a:r>
              <a:rPr lang="it-IT" sz="1200" dirty="0"/>
              <a:t>-free </a:t>
            </a:r>
            <a:r>
              <a:rPr lang="it-IT" sz="1200" dirty="0" err="1" smtClean="0"/>
              <a:t>formulation</a:t>
            </a:r>
            <a:r>
              <a:rPr lang="it-IT" sz="1200" dirty="0" smtClean="0"/>
              <a:t> </a:t>
            </a:r>
            <a:r>
              <a:rPr lang="it-IT" sz="1200" dirty="0"/>
              <a:t>of ZPVE</a:t>
            </a:r>
          </a:p>
          <a:p>
            <a:pPr lvl="1" eaLnBrk="1" hangingPunct="1">
              <a:defRPr/>
            </a:pPr>
            <a:r>
              <a:rPr lang="it-IT" sz="1200" dirty="0" err="1"/>
              <a:t>Hybrid</a:t>
            </a:r>
            <a:r>
              <a:rPr lang="it-IT" sz="1200" dirty="0"/>
              <a:t> </a:t>
            </a:r>
            <a:r>
              <a:rPr lang="it-IT" sz="1200" dirty="0" err="1"/>
              <a:t>degeneracy</a:t>
            </a:r>
            <a:r>
              <a:rPr lang="it-IT" sz="1200" dirty="0"/>
              <a:t> </a:t>
            </a:r>
            <a:r>
              <a:rPr lang="it-IT" sz="1200" dirty="0" err="1"/>
              <a:t>corrected</a:t>
            </a:r>
            <a:r>
              <a:rPr lang="it-IT" sz="1200" dirty="0"/>
              <a:t> VPT2 </a:t>
            </a:r>
            <a:r>
              <a:rPr lang="it-IT" sz="1200" dirty="0" err="1"/>
              <a:t>computation</a:t>
            </a:r>
            <a:r>
              <a:rPr lang="it-IT" sz="1200" dirty="0"/>
              <a:t> of </a:t>
            </a:r>
            <a:r>
              <a:rPr lang="it-IT" sz="1200" dirty="0" err="1" smtClean="0"/>
              <a:t>frequencies</a:t>
            </a:r>
            <a:r>
              <a:rPr lang="it-IT" sz="1200" dirty="0" smtClean="0"/>
              <a:t> (HDCPT2)</a:t>
            </a:r>
            <a:endParaRPr lang="it-IT" sz="1200" dirty="0"/>
          </a:p>
          <a:p>
            <a:pPr lvl="1" eaLnBrk="1" hangingPunct="1">
              <a:defRPr/>
            </a:pPr>
            <a:r>
              <a:rPr lang="it-IT" sz="1200" dirty="0"/>
              <a:t>SPT </a:t>
            </a:r>
            <a:r>
              <a:rPr lang="en-GB" sz="1200" dirty="0"/>
              <a:t>reformulated to treat consistently energy minima and transition states</a:t>
            </a:r>
            <a:endParaRPr lang="it-IT" sz="1200" dirty="0"/>
          </a:p>
          <a:p>
            <a:pPr eaLnBrk="1" hangingPunct="1">
              <a:defRPr/>
            </a:pPr>
            <a:r>
              <a:rPr lang="it-IT" sz="2000" dirty="0" err="1" smtClean="0">
                <a:solidFill>
                  <a:srgbClr val="0070C0"/>
                </a:solidFill>
              </a:rPr>
              <a:t>Spectra</a:t>
            </a:r>
            <a:r>
              <a:rPr lang="it-IT" sz="2000" dirty="0" smtClean="0">
                <a:solidFill>
                  <a:srgbClr val="0070C0"/>
                </a:solidFill>
              </a:rPr>
              <a:t> </a:t>
            </a:r>
          </a:p>
          <a:p>
            <a:pPr lvl="1" eaLnBrk="1" hangingPunct="1">
              <a:defRPr/>
            </a:pPr>
            <a:r>
              <a:rPr lang="it-IT" sz="1200" dirty="0" err="1"/>
              <a:t>Frequencies</a:t>
            </a:r>
            <a:r>
              <a:rPr lang="it-IT" sz="1200" dirty="0"/>
              <a:t>: </a:t>
            </a:r>
            <a:r>
              <a:rPr lang="it-IT" sz="1200" dirty="0" err="1"/>
              <a:t>Generalized</a:t>
            </a:r>
            <a:r>
              <a:rPr lang="it-IT" sz="1200" dirty="0"/>
              <a:t> </a:t>
            </a:r>
            <a:r>
              <a:rPr lang="it-IT" sz="1200" dirty="0" err="1"/>
              <a:t>second-order</a:t>
            </a:r>
            <a:r>
              <a:rPr lang="it-IT" sz="1200" dirty="0"/>
              <a:t> </a:t>
            </a:r>
            <a:r>
              <a:rPr lang="it-IT" sz="1200" dirty="0" smtClean="0"/>
              <a:t>VPT2 (GVPT2)</a:t>
            </a:r>
            <a:endParaRPr lang="it-IT" sz="1200" dirty="0"/>
          </a:p>
          <a:p>
            <a:pPr lvl="1" eaLnBrk="1" hangingPunct="1">
              <a:defRPr/>
            </a:pPr>
            <a:r>
              <a:rPr lang="it-IT" sz="1200" dirty="0" err="1"/>
              <a:t>Intensities</a:t>
            </a:r>
            <a:r>
              <a:rPr lang="it-IT" sz="1200" dirty="0"/>
              <a:t> </a:t>
            </a:r>
            <a:r>
              <a:rPr lang="it-IT" sz="1200" dirty="0" err="1"/>
              <a:t>Deperturbed</a:t>
            </a:r>
            <a:r>
              <a:rPr lang="it-IT" sz="1200" dirty="0"/>
              <a:t> </a:t>
            </a:r>
            <a:r>
              <a:rPr lang="it-IT" sz="1200" dirty="0" smtClean="0"/>
              <a:t>VPT2 (DVPT2), </a:t>
            </a:r>
            <a:r>
              <a:rPr lang="it-IT" sz="1200" dirty="0"/>
              <a:t>Fermi and 1-1 </a:t>
            </a:r>
            <a:r>
              <a:rPr lang="it-IT" sz="1200" dirty="0" err="1"/>
              <a:t>resonances</a:t>
            </a:r>
            <a:endParaRPr lang="it-IT" sz="1200" dirty="0"/>
          </a:p>
          <a:p>
            <a:pPr lvl="1" eaLnBrk="1" hangingPunct="1">
              <a:defRPr/>
            </a:pPr>
            <a:endParaRPr lang="en-GB" sz="1400" dirty="0"/>
          </a:p>
          <a:p>
            <a:pPr lvl="1" eaLnBrk="1" hangingPunct="1">
              <a:defRPr/>
            </a:pPr>
            <a:endParaRPr lang="it-IT" sz="1400" dirty="0"/>
          </a:p>
          <a:p>
            <a:pPr eaLnBrk="1" hangingPunct="1">
              <a:defRPr/>
            </a:pPr>
            <a:endParaRPr lang="it-IT" sz="2000" dirty="0" smtClean="0">
              <a:solidFill>
                <a:srgbClr val="0070C0"/>
              </a:solidFill>
            </a:endParaRPr>
          </a:p>
          <a:p>
            <a:pPr lvl="1" eaLnBrk="1" hangingPunct="1">
              <a:defRPr/>
            </a:pPr>
            <a:r>
              <a:rPr lang="it-IT" sz="800" dirty="0" smtClean="0"/>
              <a:t> </a:t>
            </a:r>
            <a:r>
              <a:rPr lang="it-IT" sz="800" dirty="0" err="1" smtClean="0"/>
              <a:t>resonance</a:t>
            </a:r>
            <a:r>
              <a:rPr lang="it-IT" sz="800" dirty="0" smtClean="0"/>
              <a:t>-free </a:t>
            </a:r>
            <a:r>
              <a:rPr lang="it-IT" sz="800" dirty="0" err="1" smtClean="0"/>
              <a:t>anharmonic</a:t>
            </a:r>
            <a:r>
              <a:rPr lang="it-IT" sz="800" dirty="0" smtClean="0"/>
              <a:t> ZPVE and </a:t>
            </a:r>
            <a:r>
              <a:rPr lang="it-IT" sz="800" dirty="0" err="1" smtClean="0"/>
              <a:t>thermodynamic</a:t>
            </a:r>
            <a:r>
              <a:rPr lang="it-IT" sz="800" dirty="0" smtClean="0"/>
              <a:t> </a:t>
            </a:r>
            <a:r>
              <a:rPr lang="it-IT" sz="800" dirty="0" err="1" smtClean="0"/>
              <a:t>properties</a:t>
            </a:r>
            <a:endParaRPr lang="it-IT" sz="800" baseline="30000" dirty="0"/>
          </a:p>
          <a:p>
            <a:pPr lvl="2" eaLnBrk="1" hangingPunct="1">
              <a:defRPr/>
            </a:pPr>
            <a:r>
              <a:rPr lang="it-IT" sz="1400" dirty="0" smtClean="0"/>
              <a:t>General </a:t>
            </a:r>
            <a:r>
              <a:rPr lang="it-IT" sz="1400" dirty="0" err="1" smtClean="0"/>
              <a:t>vibrational</a:t>
            </a:r>
            <a:r>
              <a:rPr lang="it-IT" sz="1400" dirty="0" smtClean="0"/>
              <a:t> </a:t>
            </a:r>
            <a:r>
              <a:rPr lang="it-IT" sz="1400" dirty="0"/>
              <a:t>perturbative </a:t>
            </a:r>
            <a:r>
              <a:rPr lang="it-IT" sz="1400" dirty="0" smtClean="0"/>
              <a:t>model for IR, </a:t>
            </a:r>
            <a:r>
              <a:rPr lang="it-IT" sz="1400" dirty="0" err="1" smtClean="0"/>
              <a:t>Raman</a:t>
            </a:r>
            <a:r>
              <a:rPr lang="it-IT" sz="1400" dirty="0" smtClean="0"/>
              <a:t>, VCD</a:t>
            </a:r>
          </a:p>
          <a:p>
            <a:pPr lvl="2" eaLnBrk="1" hangingPunct="1">
              <a:defRPr/>
            </a:pPr>
            <a:r>
              <a:rPr lang="it-IT" sz="1400" dirty="0" err="1" smtClean="0"/>
              <a:t>Resonance</a:t>
            </a:r>
            <a:r>
              <a:rPr lang="it-IT" sz="1400" dirty="0" smtClean="0"/>
              <a:t>-free treatment of </a:t>
            </a:r>
            <a:r>
              <a:rPr lang="it-IT" sz="1400" dirty="0" err="1" smtClean="0"/>
              <a:t>frequencies</a:t>
            </a:r>
            <a:r>
              <a:rPr lang="it-IT" sz="1400" dirty="0" smtClean="0"/>
              <a:t> and </a:t>
            </a:r>
            <a:r>
              <a:rPr lang="it-IT" sz="1400" dirty="0" err="1" smtClean="0"/>
              <a:t>intensities</a:t>
            </a:r>
            <a:endParaRPr lang="it-IT" sz="1400" dirty="0" smtClean="0"/>
          </a:p>
          <a:p>
            <a:pPr lvl="3" eaLnBrk="1" hangingPunct="1">
              <a:defRPr/>
            </a:pPr>
            <a:r>
              <a:rPr lang="it-IT" sz="1200" dirty="0" smtClean="0"/>
              <a:t>GVPT2</a:t>
            </a:r>
            <a:r>
              <a:rPr lang="it-IT" sz="1200" dirty="0"/>
              <a:t>, DVPT2, </a:t>
            </a:r>
            <a:r>
              <a:rPr lang="it-IT" sz="1200" dirty="0" smtClean="0"/>
              <a:t>HDCPT2 </a:t>
            </a:r>
            <a:r>
              <a:rPr lang="it-IT" sz="1200" dirty="0"/>
              <a:t>[1-3</a:t>
            </a:r>
            <a:r>
              <a:rPr lang="it-IT" sz="1200" dirty="0" smtClean="0"/>
              <a:t>]</a:t>
            </a:r>
            <a:endParaRPr lang="it-IT" sz="1200" dirty="0"/>
          </a:p>
          <a:p>
            <a:pPr eaLnBrk="1" hangingPunct="1">
              <a:defRPr/>
            </a:pPr>
            <a:endParaRPr lang="it-IT" sz="1400" dirty="0" smtClean="0">
              <a:solidFill>
                <a:srgbClr val="0070C0"/>
              </a:solidFill>
            </a:endParaRPr>
          </a:p>
          <a:p>
            <a:pPr eaLnBrk="1" hangingPunct="1">
              <a:defRPr/>
            </a:pPr>
            <a:endParaRPr lang="it-IT" sz="1400" dirty="0" smtClean="0"/>
          </a:p>
        </p:txBody>
      </p:sp>
      <p:sp>
        <p:nvSpPr>
          <p:cNvPr id="15365" name="ZoneTexte 8"/>
          <p:cNvSpPr txBox="1">
            <a:spLocks noChangeArrowheads="1"/>
          </p:cNvSpPr>
          <p:nvPr/>
        </p:nvSpPr>
        <p:spPr bwMode="auto">
          <a:xfrm>
            <a:off x="6156176" y="5600273"/>
            <a:ext cx="26622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it-IT" sz="1000" dirty="0"/>
              <a:t>JCP 122, 014108 (2005)</a:t>
            </a:r>
          </a:p>
          <a:p>
            <a:pPr eaLnBrk="1" hangingPunct="1">
              <a:buFontTx/>
              <a:buAutoNum type="arabicPeriod"/>
            </a:pPr>
            <a:r>
              <a:rPr lang="it-IT" sz="1000" dirty="0"/>
              <a:t>JCTC 8, 1015 (2012)</a:t>
            </a:r>
          </a:p>
          <a:p>
            <a:pPr eaLnBrk="1" hangingPunct="1">
              <a:buFontTx/>
              <a:buAutoNum type="arabicPeriod"/>
            </a:pPr>
            <a:r>
              <a:rPr lang="it-IT" sz="1000" dirty="0"/>
              <a:t>JCP 136, 124108 (2012</a:t>
            </a:r>
            <a:r>
              <a:rPr lang="it-IT" sz="1000" dirty="0" smtClean="0"/>
              <a:t>)</a:t>
            </a:r>
            <a:endParaRPr lang="it-IT" sz="10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76872"/>
            <a:ext cx="3059832" cy="313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30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VPT2 for medium-to-large </a:t>
            </a:r>
            <a:r>
              <a:rPr lang="en-GB" sz="3200" dirty="0" smtClean="0"/>
              <a:t>molecular systems</a:t>
            </a:r>
            <a:endParaRPr lang="en-GB" sz="3200" dirty="0"/>
          </a:p>
        </p:txBody>
      </p:sp>
      <p:sp>
        <p:nvSpPr>
          <p:cNvPr id="4" name="Text Placeholder 8"/>
          <p:cNvSpPr txBox="1">
            <a:spLocks/>
          </p:cNvSpPr>
          <p:nvPr/>
        </p:nvSpPr>
        <p:spPr>
          <a:xfrm>
            <a:off x="32379" y="1410479"/>
            <a:ext cx="9012843" cy="533088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b="1" kern="1200">
                <a:solidFill>
                  <a:schemeClr val="tx2">
                    <a:lumMod val="75000"/>
                  </a:schemeClr>
                </a:solidFill>
                <a:effectLst>
                  <a:outerShdw blurRad="25400" dist="50800" dir="2700000" algn="tl" rotWithShape="0">
                    <a:schemeClr val="tx2">
                      <a:lumMod val="40000"/>
                      <a:lumOff val="60000"/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PES: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polynomial of 4</a:t>
            </a:r>
            <a:r>
              <a:rPr kumimoji="0" lang="en-US" sz="2800" b="0" i="0" u="none" strike="noStrike" kern="120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order containing at most three independent normal coordinates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Energy third and semi-diagonal fourth derivatives are computed numerically</a:t>
            </a:r>
            <a:r>
              <a:rPr kumimoji="0" lang="en-US" sz="32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1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Computational cost grows quickly with the system size 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Solutions to limit computation cost: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Hybrid models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Reduced-dimensionality models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[2]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Displacement along selected vibrations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MOST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cubic force constants  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evaluated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(coupling of selected modes with the others)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cubic force constants </a:t>
            </a:r>
            <a:r>
              <a:rPr kumimoji="0" lang="en-GB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</a:t>
            </a:r>
            <a:r>
              <a:rPr kumimoji="0" lang="en-GB" sz="20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ijk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where index</a:t>
            </a:r>
            <a:r>
              <a:rPr kumimoji="0" lang="en-GB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en-GB" sz="20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present at least once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(i.e. </a:t>
            </a:r>
            <a:r>
              <a:rPr kumimoji="0" lang="en-GB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</a:t>
            </a:r>
            <a:r>
              <a:rPr kumimoji="0" lang="en-GB" sz="20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ijk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GB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</a:t>
            </a:r>
            <a:r>
              <a:rPr kumimoji="0" lang="en-GB" sz="20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ijj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GB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</a:t>
            </a:r>
            <a:r>
              <a:rPr kumimoji="0" lang="en-GB" sz="20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iik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GB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</a:t>
            </a:r>
            <a:r>
              <a:rPr kumimoji="0" lang="en-GB" sz="20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iii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 evaluated 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along with all semi-diagonal quartic force constants </a:t>
            </a:r>
            <a:r>
              <a:rPr kumimoji="0" lang="en-GB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</a:t>
            </a:r>
            <a:r>
              <a:rPr kumimoji="0" lang="en-GB" sz="20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iijj</a:t>
            </a:r>
            <a:endParaRPr kumimoji="0" lang="en-GB" sz="2000" b="0" i="0" u="none" strike="noStrike" kern="1200" cap="none" spc="0" normalizeH="0" baseline="-2500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 included only K with only j and k indices,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important ONLY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vibrations </a:t>
            </a:r>
            <a:r>
              <a:rPr kumimoji="0" lang="en-GB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j,k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and </a:t>
            </a:r>
            <a:r>
              <a:rPr kumimoji="0" lang="en-GB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are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coupled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Missing terms non-resonant  (treatment of Fermi resonances not affected)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Practical recipes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spectra range of interest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most intense (observed) vibrations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molecular probe etc..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Simultaneous treatment of coupled vibrations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dirty="0">
                <a:solidFill>
                  <a:sysClr val="windowText" lastClr="000000"/>
                </a:solidFill>
                <a:latin typeface="Calibri"/>
              </a:rPr>
              <a:t>m</a:t>
            </a:r>
            <a:r>
              <a:rPr lang="en-GB" dirty="0" smtClean="0">
                <a:solidFill>
                  <a:sysClr val="windowText" lastClr="000000"/>
                </a:solidFill>
                <a:latin typeface="Calibri"/>
              </a:rPr>
              <a:t>ainly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localized on the same region of a molecular system (e.g. functional group)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 with similar frequencies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88840"/>
            <a:ext cx="1572187" cy="1316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933056"/>
            <a:ext cx="2633587" cy="225292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7102285" y="4221088"/>
            <a:ext cx="8242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anh</a:t>
            </a:r>
            <a:endParaRPr lang="en-U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86474" y="4920888"/>
            <a:ext cx="10631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dirty="0" smtClean="0">
                <a:ln w="11430"/>
                <a:gradFill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harm</a:t>
            </a:r>
            <a:endParaRPr lang="en-US" sz="2800" b="1" cap="none" spc="0" dirty="0">
              <a:ln w="11430"/>
              <a:gradFill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ZoneTexte 8"/>
          <p:cNvSpPr txBox="1"/>
          <p:nvPr/>
        </p:nvSpPr>
        <p:spPr>
          <a:xfrm>
            <a:off x="0" y="6165304"/>
            <a:ext cx="90133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1100" dirty="0" smtClean="0"/>
              <a:t>V</a:t>
            </a:r>
            <a:r>
              <a:rPr lang="fr-FR" sz="1100" dirty="0"/>
              <a:t>. </a:t>
            </a:r>
            <a:r>
              <a:rPr lang="fr-FR" sz="1100" dirty="0" err="1"/>
              <a:t>Barone</a:t>
            </a:r>
            <a:r>
              <a:rPr lang="fr-FR" sz="1100" dirty="0"/>
              <a:t>, J. </a:t>
            </a:r>
            <a:r>
              <a:rPr lang="fr-FR" sz="1100" dirty="0" err="1"/>
              <a:t>Chem</a:t>
            </a:r>
            <a:r>
              <a:rPr lang="fr-FR" sz="1100" dirty="0"/>
              <a:t>. Phys. 122, 014108 (2005), V.B et al </a:t>
            </a:r>
            <a:r>
              <a:rPr lang="fr-FR" sz="1100" dirty="0" err="1"/>
              <a:t>Chem</a:t>
            </a:r>
            <a:r>
              <a:rPr lang="fr-FR" sz="1100" dirty="0"/>
              <a:t>. Phys. </a:t>
            </a:r>
            <a:r>
              <a:rPr lang="fr-FR" sz="1100" dirty="0" err="1"/>
              <a:t>Lett</a:t>
            </a:r>
            <a:r>
              <a:rPr lang="fr-FR" sz="1100" dirty="0"/>
              <a:t>., 496, 157-161 (2010)</a:t>
            </a:r>
          </a:p>
          <a:p>
            <a:pPr marL="342900" indent="-342900">
              <a:buAutoNum type="arabicPeriod"/>
            </a:pPr>
            <a:r>
              <a:rPr lang="it-IT" sz="1100" dirty="0" smtClean="0"/>
              <a:t>V</a:t>
            </a:r>
            <a:r>
              <a:rPr lang="it-IT" sz="1100" dirty="0"/>
              <a:t>. B., M. B., J. </a:t>
            </a:r>
            <a:r>
              <a:rPr lang="it-IT" sz="1100" dirty="0" smtClean="0"/>
              <a:t>B., </a:t>
            </a:r>
            <a:r>
              <a:rPr lang="it-IT" sz="1100" dirty="0"/>
              <a:t>M. Borkowska-Panek, I. Carnimeo, P. Panek, Int. J. Quantum. Chem.  </a:t>
            </a:r>
            <a:r>
              <a:rPr lang="it-IT" sz="1100" dirty="0" smtClean="0"/>
              <a:t>112, </a:t>
            </a:r>
            <a:r>
              <a:rPr lang="it-IT" sz="1100" dirty="0"/>
              <a:t>2185 (2012</a:t>
            </a:r>
            <a:r>
              <a:rPr lang="it-IT" sz="11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006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Isolated bio-molecular building blocks: glycine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Spectroscopic investigation: challenges</a:t>
            </a:r>
          </a:p>
          <a:p>
            <a:pPr lvl="1"/>
            <a:r>
              <a:rPr lang="en-GB" sz="1800" dirty="0"/>
              <a:t>several conformers concomitantly present</a:t>
            </a:r>
          </a:p>
          <a:p>
            <a:pPr lvl="1"/>
            <a:r>
              <a:rPr lang="en-GB" sz="1800" dirty="0"/>
              <a:t>‘elusive’ </a:t>
            </a:r>
            <a:r>
              <a:rPr lang="en-GB" sz="1800" dirty="0" smtClean="0"/>
              <a:t>conformers </a:t>
            </a:r>
          </a:p>
          <a:p>
            <a:r>
              <a:rPr lang="en-GB" sz="2000" dirty="0" smtClean="0"/>
              <a:t>Theory and experiment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7" y="1174082"/>
            <a:ext cx="1649076" cy="143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482389" y="2216717"/>
            <a:ext cx="5223127" cy="4260130"/>
            <a:chOff x="3920873" y="2354396"/>
            <a:chExt cx="5223127" cy="4260130"/>
          </a:xfrm>
        </p:grpSpPr>
        <p:sp>
          <p:nvSpPr>
            <p:cNvPr id="6" name="Oval 5"/>
            <p:cNvSpPr/>
            <p:nvPr/>
          </p:nvSpPr>
          <p:spPr>
            <a:xfrm>
              <a:off x="6036779" y="4027715"/>
              <a:ext cx="1274342" cy="1182641"/>
            </a:xfrm>
            <a:prstGeom prst="ellipse">
              <a:avLst/>
            </a:prstGeom>
            <a:gradFill flip="none" rotWithShape="1">
              <a:gsLst>
                <a:gs pos="0">
                  <a:srgbClr val="92D050"/>
                </a:gs>
                <a:gs pos="50000">
                  <a:schemeClr val="accent3">
                    <a:lumMod val="20000"/>
                    <a:lumOff val="80000"/>
                  </a:schemeClr>
                </a:gs>
                <a:gs pos="100000">
                  <a:srgbClr val="99FFCC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6972020" y="5431885"/>
              <a:ext cx="1274342" cy="1182641"/>
            </a:xfrm>
            <a:prstGeom prst="ellipse">
              <a:avLst/>
            </a:prstGeom>
            <a:gradFill flip="none" rotWithShape="1">
              <a:gsLst>
                <a:gs pos="0">
                  <a:srgbClr val="92D050"/>
                </a:gs>
                <a:gs pos="50000">
                  <a:schemeClr val="accent3">
                    <a:lumMod val="20000"/>
                    <a:lumOff val="80000"/>
                  </a:schemeClr>
                </a:gs>
                <a:gs pos="100000">
                  <a:srgbClr val="99FFCC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4965786" y="5334000"/>
              <a:ext cx="1274342" cy="1182641"/>
            </a:xfrm>
            <a:prstGeom prst="ellipse">
              <a:avLst/>
            </a:prstGeom>
            <a:gradFill flip="none" rotWithShape="1">
              <a:gsLst>
                <a:gs pos="0">
                  <a:srgbClr val="FFB7B7"/>
                </a:gs>
                <a:gs pos="50000">
                  <a:srgbClr val="FFEFFF"/>
                </a:gs>
                <a:gs pos="100000">
                  <a:schemeClr val="accent6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7794171" y="3167743"/>
              <a:ext cx="1274342" cy="1182641"/>
            </a:xfrm>
            <a:prstGeom prst="ellipse">
              <a:avLst/>
            </a:prstGeom>
            <a:gradFill flip="none" rotWithShape="1">
              <a:gsLst>
                <a:gs pos="0">
                  <a:srgbClr val="FFB7B7"/>
                </a:gs>
                <a:gs pos="50000">
                  <a:srgbClr val="FFEFFF"/>
                </a:gs>
                <a:gs pos="100000">
                  <a:schemeClr val="accent6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4271713" y="3178629"/>
              <a:ext cx="1274342" cy="1182641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5000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3901" y="2354396"/>
              <a:ext cx="4940099" cy="399197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920873" y="2710542"/>
              <a:ext cx="11576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rgbClr val="0000CC"/>
                  </a:solidFill>
                </a:rPr>
                <a:t>Gas phase</a:t>
              </a:r>
            </a:p>
            <a:p>
              <a:pPr algn="ctr"/>
              <a:r>
                <a:rPr lang="en-GB" b="1" dirty="0" smtClean="0">
                  <a:solidFill>
                    <a:srgbClr val="0000CC"/>
                  </a:solidFill>
                </a:rPr>
                <a:t>Raman</a:t>
              </a:r>
              <a:endParaRPr lang="en-GB" b="1" dirty="0">
                <a:solidFill>
                  <a:srgbClr val="0000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46362" y="2844577"/>
              <a:ext cx="8221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rgbClr val="FF0000"/>
                  </a:solidFill>
                </a:rPr>
                <a:t>Matrix</a:t>
              </a:r>
            </a:p>
            <a:p>
              <a:pPr algn="ctr"/>
              <a:r>
                <a:rPr lang="en-GB" b="1" dirty="0" smtClean="0">
                  <a:solidFill>
                    <a:srgbClr val="FF0000"/>
                  </a:solidFill>
                </a:rPr>
                <a:t>IR</a:t>
              </a:r>
              <a:endParaRPr lang="en-GB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86941" y="5700041"/>
              <a:ext cx="8221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rgbClr val="FF0000"/>
                  </a:solidFill>
                </a:rPr>
                <a:t>Matrix</a:t>
              </a:r>
            </a:p>
            <a:p>
              <a:pPr algn="ctr"/>
              <a:r>
                <a:rPr lang="en-GB" b="1" dirty="0" smtClean="0">
                  <a:solidFill>
                    <a:srgbClr val="FF0000"/>
                  </a:solidFill>
                </a:rPr>
                <a:t>IR</a:t>
              </a:r>
              <a:endParaRPr lang="en-GB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946571" y="5103674"/>
              <a:ext cx="118654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rgbClr val="00B050"/>
                  </a:solidFill>
                </a:rPr>
                <a:t>Gas Phase, Matrix,</a:t>
              </a:r>
            </a:p>
            <a:p>
              <a:pPr algn="ctr"/>
              <a:r>
                <a:rPr lang="en-GB" b="1" dirty="0" smtClean="0">
                  <a:solidFill>
                    <a:srgbClr val="00B050"/>
                  </a:solidFill>
                </a:rPr>
                <a:t>MW, IR, Raman</a:t>
              </a:r>
              <a:endParaRPr lang="en-GB" b="1" dirty="0">
                <a:solidFill>
                  <a:srgbClr val="00B050"/>
                </a:solidFill>
              </a:endParaRPr>
            </a:p>
          </p:txBody>
        </p:sp>
      </p:grpSp>
      <p:pic>
        <p:nvPicPr>
          <p:cNvPr id="16" name="Picture 6" descr="Z:\cristinapuzzarini\glycine\exLetter_Glycine_IIIp-IVn\TOC_glycina\TOC_Gly_JPCL_The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52" y="2957014"/>
            <a:ext cx="2480028" cy="237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69404" y="5561905"/>
            <a:ext cx="37257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/>
              <a:t>V. </a:t>
            </a:r>
            <a:r>
              <a:rPr lang="en-GB" sz="1200" dirty="0" err="1"/>
              <a:t>Barone</a:t>
            </a:r>
            <a:r>
              <a:rPr lang="en-GB" sz="1200" dirty="0"/>
              <a:t>, M. </a:t>
            </a:r>
            <a:r>
              <a:rPr lang="en-GB" sz="1200" dirty="0" err="1"/>
              <a:t>Biczysko</a:t>
            </a:r>
            <a:r>
              <a:rPr lang="en-GB" sz="1200" dirty="0"/>
              <a:t>, J. </a:t>
            </a:r>
            <a:r>
              <a:rPr lang="en-GB" sz="1200" dirty="0" err="1"/>
              <a:t>Bloino</a:t>
            </a:r>
            <a:r>
              <a:rPr lang="en-GB" sz="1200" dirty="0"/>
              <a:t>, C. </a:t>
            </a:r>
            <a:r>
              <a:rPr lang="en-GB" sz="1200" dirty="0" err="1"/>
              <a:t>Puzzarini</a:t>
            </a:r>
            <a:r>
              <a:rPr lang="en-GB" sz="1200" dirty="0"/>
              <a:t>, </a:t>
            </a:r>
            <a:endParaRPr lang="en-GB" sz="1200" dirty="0" smtClean="0"/>
          </a:p>
          <a:p>
            <a:r>
              <a:rPr lang="en-GB" sz="1200" dirty="0" smtClean="0"/>
              <a:t>JCTC 9</a:t>
            </a:r>
            <a:r>
              <a:rPr lang="en-GB" sz="1200" dirty="0"/>
              <a:t>, 1533–1547(2013), </a:t>
            </a:r>
            <a:endParaRPr lang="en-GB" sz="1200" dirty="0" smtClean="0"/>
          </a:p>
          <a:p>
            <a:r>
              <a:rPr lang="en-GB" sz="1200" dirty="0" smtClean="0"/>
              <a:t>PCCP 15</a:t>
            </a:r>
            <a:r>
              <a:rPr lang="en-GB" sz="1200" dirty="0"/>
              <a:t>, 1358-1363 (2013</a:t>
            </a:r>
            <a:r>
              <a:rPr lang="en-GB" sz="1200" dirty="0" smtClean="0"/>
              <a:t>)</a:t>
            </a:r>
          </a:p>
          <a:p>
            <a:r>
              <a:rPr lang="en-GB" sz="1200" dirty="0" smtClean="0"/>
              <a:t>PCCP 15</a:t>
            </a:r>
            <a:r>
              <a:rPr lang="en-GB" sz="1200" dirty="0"/>
              <a:t>, 10094-10111 </a:t>
            </a:r>
            <a:r>
              <a:rPr lang="en-GB" sz="1200" dirty="0" smtClean="0"/>
              <a:t> (2013)</a:t>
            </a:r>
            <a:endParaRPr lang="en-GB" sz="1200" dirty="0"/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767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Thermodynamic properties of the glycine conformers</a:t>
            </a:r>
          </a:p>
        </p:txBody>
      </p:sp>
      <p:sp>
        <p:nvSpPr>
          <p:cNvPr id="4" name="Text Placeholder 8"/>
          <p:cNvSpPr txBox="1">
            <a:spLocks/>
          </p:cNvSpPr>
          <p:nvPr/>
        </p:nvSpPr>
        <p:spPr>
          <a:xfrm>
            <a:off x="212515" y="1340770"/>
            <a:ext cx="8614407" cy="482453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b="1" kern="1200">
                <a:solidFill>
                  <a:schemeClr val="tx2">
                    <a:lumMod val="75000"/>
                  </a:schemeClr>
                </a:solidFill>
                <a:effectLst>
                  <a:outerShdw blurRad="25400" dist="50800" dir="2700000" algn="tl" rotWithShape="0">
                    <a:schemeClr val="tx2">
                      <a:lumMod val="40000"/>
                      <a:lumOff val="60000"/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>
              <a:spcAft>
                <a:spcPts val="0"/>
              </a:spcAft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CC/DFT conformational </a:t>
            </a:r>
            <a:r>
              <a:rPr lang="en-GB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energies </a:t>
            </a:r>
            <a:r>
              <a:rPr lang="en-GB" b="0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(kJ </a:t>
            </a:r>
            <a:r>
              <a:rPr lang="en-GB" b="0" dirty="0" smtClean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mol</a:t>
            </a:r>
            <a:r>
              <a:rPr lang="en-GB" b="0" baseline="30000" dirty="0" smtClean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-1</a:t>
            </a:r>
            <a:r>
              <a:rPr lang="en-GB" b="0" dirty="0" smtClean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) </a:t>
            </a:r>
            <a:r>
              <a:rPr kumimoji="0" lang="en-GB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</a:rPr>
              <a:t>wrt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</a:rPr>
              <a:t> most stable </a:t>
            </a:r>
            <a:r>
              <a:rPr kumimoji="0" lang="en-GB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</a:rPr>
              <a:t>Ip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</a:rPr>
              <a:t>, T=410 K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3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CCSD(T)/CBS+CV  conformational energies,  harmonic frequencies,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3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B3LYP/SNSD </a:t>
            </a:r>
            <a:r>
              <a:rPr kumimoji="0" lang="en-GB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anharmonic</a:t>
            </a:r>
            <a:r>
              <a:rPr kumimoji="0" lang="en-GB" sz="23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contributions computed by means of the HDCPT2[2] model , in conjunction with simple perturbation theory (SPT)[3].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26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GB" sz="16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Accurate computations of entropy contributions require the proper treatment of low-frequency torsional motions and </a:t>
            </a:r>
            <a:r>
              <a:rPr kumimoji="0" lang="en-GB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anharmonic</a:t>
            </a: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effects.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99" y="2399693"/>
            <a:ext cx="8224837" cy="270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5" y="1844824"/>
            <a:ext cx="983085" cy="855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4219" y="5639626"/>
            <a:ext cx="8893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1200" dirty="0" smtClean="0">
                <a:solidFill>
                  <a:prstClr val="black"/>
                </a:solidFill>
                <a:latin typeface="Calibri"/>
              </a:rPr>
              <a:t>[1] 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V.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Barone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, M.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Biczysko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, J.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Bloino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, C.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Puzzarini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, J. Chem. Theory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Comput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., 9, 1533–1547(2013), PCCP </a:t>
            </a:r>
            <a:r>
              <a:rPr lang="en-GB" sz="1200" dirty="0" smtClean="0">
                <a:solidFill>
                  <a:prstClr val="black"/>
                </a:solidFill>
                <a:latin typeface="Calibri"/>
              </a:rPr>
              <a:t>15, 10094-10111 (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2013</a:t>
            </a:r>
            <a:r>
              <a:rPr lang="en-GB" sz="1200" dirty="0" smtClean="0">
                <a:solidFill>
                  <a:prstClr val="black"/>
                </a:solidFill>
                <a:latin typeface="Calibri"/>
              </a:rPr>
              <a:t>)</a:t>
            </a:r>
            <a:endParaRPr lang="en-GB" sz="1200" dirty="0">
              <a:solidFill>
                <a:prstClr val="black"/>
              </a:solidFill>
              <a:latin typeface="Calibri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1200" dirty="0" smtClean="0">
                <a:solidFill>
                  <a:prstClr val="black"/>
                </a:solidFill>
                <a:latin typeface="Calibri"/>
              </a:rPr>
              <a:t>[2] J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.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Bloino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, M.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Biczysko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 , V.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Barone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, J. Chem. Theory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Comput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., 8, 1015–1036 (2012)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1200" dirty="0" smtClean="0">
                <a:solidFill>
                  <a:prstClr val="black"/>
                </a:solidFill>
                <a:latin typeface="Calibri"/>
              </a:rPr>
              <a:t>[3] 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D. G.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Truhlar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, A. D. Isaacson, J. Chem. Phys., 94, 357–359 (1991)</a:t>
            </a:r>
          </a:p>
        </p:txBody>
      </p:sp>
      <p:sp>
        <p:nvSpPr>
          <p:cNvPr id="8" name="Rectangle 7"/>
          <p:cNvSpPr/>
          <p:nvPr/>
        </p:nvSpPr>
        <p:spPr>
          <a:xfrm>
            <a:off x="6215163" y="5934471"/>
            <a:ext cx="28289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srgbClr val="002060"/>
                </a:solidFill>
                <a:latin typeface="Calibri"/>
              </a:rPr>
              <a:t>* Harmonic </a:t>
            </a:r>
            <a:r>
              <a:rPr lang="en-US" sz="1200" b="1" dirty="0">
                <a:solidFill>
                  <a:srgbClr val="002060"/>
                </a:solidFill>
                <a:latin typeface="Calibri"/>
              </a:rPr>
              <a:t>Oscillator Rigid Rotor </a:t>
            </a:r>
            <a:endParaRPr lang="en-US" sz="1200" b="1" dirty="0" smtClean="0">
              <a:solidFill>
                <a:srgbClr val="002060"/>
              </a:solidFill>
              <a:latin typeface="Calibri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srgbClr val="002060"/>
                </a:solidFill>
                <a:latin typeface="Calibri"/>
              </a:rPr>
              <a:t>** </a:t>
            </a:r>
            <a:r>
              <a:rPr lang="en-US" sz="1200" b="1" dirty="0" err="1">
                <a:solidFill>
                  <a:srgbClr val="002060"/>
                </a:solidFill>
                <a:latin typeface="Calibri"/>
              </a:rPr>
              <a:t>Anharmonic</a:t>
            </a:r>
            <a:r>
              <a:rPr lang="en-US" sz="1200" b="1" dirty="0">
                <a:solidFill>
                  <a:srgbClr val="002060"/>
                </a:solidFill>
                <a:latin typeface="Calibri"/>
              </a:rPr>
              <a:t> Oscillator Hindered </a:t>
            </a:r>
            <a:r>
              <a:rPr lang="en-US" sz="1200" b="1" dirty="0" smtClean="0">
                <a:solidFill>
                  <a:srgbClr val="002060"/>
                </a:solidFill>
                <a:latin typeface="Calibri"/>
              </a:rPr>
              <a:t>Rotor</a:t>
            </a:r>
            <a:endParaRPr lang="en-GB" sz="1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586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err="1" smtClean="0"/>
              <a:t>Anharmonic</a:t>
            </a:r>
            <a:r>
              <a:rPr lang="en-GB" sz="3200" dirty="0" smtClean="0"/>
              <a:t> frequencies of glycine (</a:t>
            </a:r>
            <a:r>
              <a:rPr lang="en-GB" sz="3200" dirty="0" err="1" smtClean="0"/>
              <a:t>Ip</a:t>
            </a:r>
            <a:r>
              <a:rPr lang="en-GB" sz="3200" dirty="0" smtClean="0"/>
              <a:t>): accuracy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6" y="1343029"/>
            <a:ext cx="8856984" cy="1121296"/>
          </a:xfrm>
        </p:spPr>
        <p:txBody>
          <a:bodyPr/>
          <a:lstStyle/>
          <a:p>
            <a:r>
              <a:rPr lang="en-GB" sz="2400" dirty="0" smtClean="0"/>
              <a:t>GVPT2 (</a:t>
            </a:r>
            <a:r>
              <a:rPr lang="en-GB" sz="2400" dirty="0" err="1" smtClean="0"/>
              <a:t>anh</a:t>
            </a:r>
            <a:r>
              <a:rPr lang="en-GB" sz="2400" dirty="0" smtClean="0"/>
              <a:t>) and scaled frequencies (cm</a:t>
            </a:r>
            <a:r>
              <a:rPr lang="en-GB" sz="2400" baseline="30000" dirty="0" smtClean="0"/>
              <a:t>-1</a:t>
            </a:r>
            <a:r>
              <a:rPr lang="en-GB" sz="2400" dirty="0" smtClean="0"/>
              <a:t>)</a:t>
            </a:r>
          </a:p>
          <a:p>
            <a:pPr lvl="1"/>
            <a:r>
              <a:rPr lang="en-GB" sz="1600" dirty="0" smtClean="0"/>
              <a:t>B3LYP, B3LYP-D3, M052X, Hybrid CC/B3LYP:  </a:t>
            </a:r>
            <a:r>
              <a:rPr lang="en-GB" sz="1200" dirty="0" smtClean="0"/>
              <a:t>(CCSD(T) /CBS harm + B3LYP/SNSD </a:t>
            </a:r>
            <a:r>
              <a:rPr lang="en-GB" sz="1200" dirty="0" err="1" smtClean="0"/>
              <a:t>anh</a:t>
            </a:r>
            <a:endParaRPr lang="en-GB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548" y="764704"/>
            <a:ext cx="2406452" cy="1382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4122" y="5478962"/>
            <a:ext cx="8622158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600" b="1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MAX and MAE </a:t>
            </a:r>
            <a:r>
              <a:rPr lang="en-GB" sz="16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with respect to experiment calculated  </a:t>
            </a:r>
            <a:r>
              <a:rPr lang="en-GB" sz="1600" b="1" dirty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for ALL </a:t>
            </a:r>
            <a:r>
              <a:rPr lang="en-GB" sz="1600" b="1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normal </a:t>
            </a:r>
            <a:r>
              <a:rPr lang="en-GB" sz="16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modes </a:t>
            </a:r>
            <a:r>
              <a:rPr lang="en-GB" sz="1600" dirty="0" smtClean="0">
                <a:solidFill>
                  <a:schemeClr val="bg2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(23 over total 24)</a:t>
            </a:r>
          </a:p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600" b="1" dirty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Amide I (C=O</a:t>
            </a:r>
            <a:r>
              <a:rPr lang="en-GB" sz="1600" b="1" dirty="0" smtClean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):  best-estimates within </a:t>
            </a:r>
            <a:r>
              <a:rPr lang="en-GB" sz="1600" b="1" dirty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±5cm</a:t>
            </a:r>
            <a:r>
              <a:rPr lang="en-GB" sz="1600" b="1" baseline="30000" dirty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−</a:t>
            </a:r>
            <a:r>
              <a:rPr lang="en-GB" sz="1600" b="1" baseline="30000" dirty="0" smtClean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1 </a:t>
            </a:r>
            <a:r>
              <a:rPr lang="en-GB" sz="1600" b="1" dirty="0" smtClean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for ALL (</a:t>
            </a:r>
            <a:r>
              <a:rPr lang="en-GB" sz="1600" b="1" dirty="0" err="1" smtClean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Ip</a:t>
            </a:r>
            <a:r>
              <a:rPr lang="en-GB" sz="1600" b="1" dirty="0" smtClean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, </a:t>
            </a:r>
            <a:r>
              <a:rPr lang="en-GB" sz="1600" b="1" dirty="0" err="1" smtClean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IIn</a:t>
            </a:r>
            <a:r>
              <a:rPr lang="en-GB" sz="1600" b="1" dirty="0" smtClean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, </a:t>
            </a:r>
            <a:r>
              <a:rPr lang="en-GB" sz="1600" b="1" dirty="0" err="1" smtClean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IIIp</a:t>
            </a:r>
            <a:r>
              <a:rPr lang="en-GB" sz="1600" b="1" dirty="0" smtClean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) conformers</a:t>
            </a:r>
          </a:p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600" dirty="0" smtClean="0">
                <a:solidFill>
                  <a:schemeClr val="bg2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* uniform scaling factor 0.96 ** tailored scaling (</a:t>
            </a:r>
            <a:r>
              <a:rPr lang="en-GB" sz="1600" dirty="0" err="1" smtClean="0">
                <a:solidFill>
                  <a:schemeClr val="bg2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eg</a:t>
            </a:r>
            <a:r>
              <a:rPr lang="en-GB" sz="1600" dirty="0" smtClean="0">
                <a:solidFill>
                  <a:schemeClr val="bg2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. </a:t>
            </a:r>
            <a:r>
              <a:rPr lang="en-GB" sz="1600" dirty="0" err="1" smtClean="0">
                <a:solidFill>
                  <a:schemeClr val="bg2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Zwier</a:t>
            </a:r>
            <a:r>
              <a:rPr lang="en-GB" sz="1600" dirty="0" smtClean="0">
                <a:solidFill>
                  <a:schemeClr val="bg2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 et al.  </a:t>
            </a:r>
            <a:r>
              <a:rPr lang="de-DE" sz="1600" dirty="0" smtClean="0">
                <a:solidFill>
                  <a:schemeClr val="bg2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JACS </a:t>
            </a:r>
            <a:r>
              <a:rPr lang="de-DE" sz="1600" dirty="0">
                <a:solidFill>
                  <a:schemeClr val="bg2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134, 17186−</a:t>
            </a:r>
            <a:r>
              <a:rPr lang="de-DE" sz="1600" dirty="0" smtClean="0">
                <a:solidFill>
                  <a:schemeClr val="bg2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17201 (2012)</a:t>
            </a:r>
            <a:endParaRPr lang="en-GB" sz="1600" dirty="0">
              <a:solidFill>
                <a:schemeClr val="bg2"/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latin typeface="Calibri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58" y="2034129"/>
            <a:ext cx="8568952" cy="3451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63688" y="2780928"/>
            <a:ext cx="720080" cy="36004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39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403" y="274638"/>
            <a:ext cx="5329981" cy="944562"/>
          </a:xfrm>
        </p:spPr>
        <p:txBody>
          <a:bodyPr/>
          <a:lstStyle/>
          <a:p>
            <a:r>
              <a:rPr lang="en-GB" sz="2600" dirty="0"/>
              <a:t>IR </a:t>
            </a:r>
            <a:r>
              <a:rPr lang="en-GB" sz="2600" dirty="0" err="1"/>
              <a:t>anharmonic</a:t>
            </a:r>
            <a:r>
              <a:rPr lang="en-GB" sz="2600" dirty="0"/>
              <a:t> spectra of glycine: </a:t>
            </a:r>
            <a:r>
              <a:rPr lang="en-GB" sz="2600" dirty="0" smtClean="0"/>
              <a:t>Interpretation and Prediction</a:t>
            </a:r>
            <a:endParaRPr lang="en-GB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205" y="1371600"/>
            <a:ext cx="5587182" cy="5297760"/>
          </a:xfrm>
        </p:spPr>
        <p:txBody>
          <a:bodyPr/>
          <a:lstStyle/>
          <a:p>
            <a:pPr lvl="0" defTabSz="914400" eaLnBrk="1" fontAlgn="auto" hangingPunct="1">
              <a:spcAft>
                <a:spcPts val="0"/>
              </a:spcAft>
            </a:pPr>
            <a:r>
              <a:rPr lang="en-GB" sz="1600" b="1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Best-estimated MI-IR spectra for the main glycine </a:t>
            </a:r>
            <a:r>
              <a:rPr lang="en-GB" sz="1600" b="1" dirty="0" err="1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isotopologue</a:t>
            </a:r>
            <a:endParaRPr lang="en-GB" sz="1600" b="1" dirty="0"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latin typeface="Calibri"/>
            </a:endParaRPr>
          </a:p>
          <a:p>
            <a:pPr lvl="1" defTabSz="914400" eaLnBrk="1" fontAlgn="auto" hangingPunct="1"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Calibri"/>
              </a:rPr>
              <a:t>CCSD/B3LYP frequencies and IR intensities (GVPT2/DVPT2)</a:t>
            </a:r>
            <a:endParaRPr lang="en-GB" sz="1400" dirty="0">
              <a:solidFill>
                <a:prstClr val="black"/>
              </a:solidFill>
              <a:latin typeface="Calibri"/>
            </a:endParaRPr>
          </a:p>
          <a:p>
            <a:pPr lvl="1" defTabSz="914400" eaLnBrk="1" fontAlgn="auto" hangingPunct="1"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Calibri"/>
              </a:rPr>
              <a:t>Spectra 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convoluted using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Lorentzian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 functions with a </a:t>
            </a:r>
            <a:r>
              <a:rPr lang="en-GB" sz="1400" dirty="0" smtClean="0">
                <a:solidFill>
                  <a:prstClr val="black"/>
                </a:solidFill>
                <a:latin typeface="Calibri"/>
              </a:rPr>
              <a:t> HWHM of 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1 cm</a:t>
            </a:r>
            <a:r>
              <a:rPr lang="en-GB" sz="1400" baseline="30000" dirty="0">
                <a:solidFill>
                  <a:prstClr val="black"/>
                </a:solidFill>
                <a:latin typeface="Calibri"/>
              </a:rPr>
              <a:t>-1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lvl="0" defTabSz="914400" eaLnBrk="1" fontAlgn="auto" hangingPunct="1">
              <a:spcAft>
                <a:spcPts val="0"/>
              </a:spcAft>
            </a:pPr>
            <a:r>
              <a:rPr lang="en-GB" sz="1600" b="1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Single contribution spectra</a:t>
            </a:r>
          </a:p>
          <a:p>
            <a:pPr lvl="0" defTabSz="914400" eaLnBrk="1" fontAlgn="auto" hangingPunct="1">
              <a:spcAft>
                <a:spcPts val="0"/>
              </a:spcAft>
            </a:pPr>
            <a:r>
              <a:rPr lang="en-GB" sz="1600" b="1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Simulate IR spectra </a:t>
            </a:r>
            <a:r>
              <a:rPr lang="en-GB" sz="1600" b="1" dirty="0">
                <a:solidFill>
                  <a:srgbClr val="00B05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RECORDED</a:t>
            </a:r>
            <a:r>
              <a:rPr lang="en-GB" sz="1600" b="1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 in the low-temperature </a:t>
            </a:r>
            <a:r>
              <a:rPr lang="en-GB" sz="1600" b="1" dirty="0" err="1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Ar</a:t>
            </a:r>
            <a:r>
              <a:rPr lang="en-GB" sz="1600" b="1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 matrix </a:t>
            </a:r>
          </a:p>
          <a:p>
            <a:pPr lvl="1" defTabSz="914400" eaLnBrk="1" fontAlgn="auto" hangingPunct="1"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</a:rPr>
              <a:t>Fundamentals, overtones (</a:t>
            </a: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2</a:t>
            </a:r>
            <a:r>
              <a:rPr lang="en-GB" sz="1600" dirty="0" smtClean="0">
                <a:solidFill>
                  <a:prstClr val="black"/>
                </a:solidFill>
                <a:latin typeface="Calibri"/>
                <a:sym typeface="Symbol"/>
              </a:rPr>
              <a:t></a:t>
            </a:r>
            <a:r>
              <a:rPr lang="en-GB" sz="1600" baseline="-25000" dirty="0" smtClean="0">
                <a:solidFill>
                  <a:prstClr val="black"/>
                </a:solidFill>
                <a:latin typeface="Calibri"/>
              </a:rPr>
              <a:t>i</a:t>
            </a: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) 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and combination bands </a:t>
            </a: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(</a:t>
            </a:r>
            <a:r>
              <a:rPr lang="en-GB" sz="1600" dirty="0" smtClean="0">
                <a:solidFill>
                  <a:prstClr val="black"/>
                </a:solidFill>
                <a:latin typeface="Calibri"/>
                <a:sym typeface="Symbol"/>
              </a:rPr>
              <a:t></a:t>
            </a:r>
            <a:r>
              <a:rPr lang="en-GB" sz="1600" baseline="-25000" dirty="0" err="1" smtClean="0">
                <a:solidFill>
                  <a:prstClr val="black"/>
                </a:solidFill>
                <a:latin typeface="Calibri"/>
              </a:rPr>
              <a:t>i</a:t>
            </a: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 +</a:t>
            </a:r>
            <a:r>
              <a:rPr lang="en-GB" sz="1600" dirty="0" smtClean="0">
                <a:solidFill>
                  <a:prstClr val="black"/>
                </a:solidFill>
                <a:latin typeface="Calibri"/>
                <a:sym typeface="Symbol"/>
              </a:rPr>
              <a:t></a:t>
            </a:r>
            <a:r>
              <a:rPr lang="en-GB" sz="1600" baseline="-25000" dirty="0" smtClean="0">
                <a:solidFill>
                  <a:prstClr val="black"/>
                </a:solidFill>
                <a:latin typeface="Calibri"/>
              </a:rPr>
              <a:t>j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)</a:t>
            </a:r>
          </a:p>
          <a:p>
            <a:pPr lvl="1" defTabSz="914400" eaLnBrk="1" fontAlgn="auto" hangingPunct="1">
              <a:spcAft>
                <a:spcPts val="0"/>
              </a:spcAft>
            </a:pP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The 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sum of the 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Ip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/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ttt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IIn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/ccc and 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IIIp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/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tct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lvl="2" defTabSz="914400" eaLnBrk="1" fontAlgn="auto" hangingPunct="1">
              <a:spcAft>
                <a:spcPts val="0"/>
              </a:spcAft>
            </a:pPr>
            <a:r>
              <a:rPr lang="en-GB" sz="1200" dirty="0">
                <a:solidFill>
                  <a:prstClr val="black"/>
                </a:solidFill>
                <a:latin typeface="Calibri"/>
              </a:rPr>
              <a:t>weighted for relative abundances (T= 410 K</a:t>
            </a:r>
            <a:r>
              <a:rPr lang="en-GB" sz="1200" dirty="0" smtClean="0">
                <a:solidFill>
                  <a:prstClr val="black"/>
                </a:solidFill>
                <a:latin typeface="Calibri"/>
              </a:rPr>
              <a:t>) + conf. </a:t>
            </a:r>
            <a:r>
              <a:rPr lang="en-GB" sz="1200" dirty="0" err="1" smtClean="0">
                <a:solidFill>
                  <a:prstClr val="black"/>
                </a:solidFill>
                <a:latin typeface="Calibri"/>
              </a:rPr>
              <a:t>coling</a:t>
            </a:r>
            <a:endParaRPr lang="en-GB" sz="1200" dirty="0">
              <a:solidFill>
                <a:prstClr val="black"/>
              </a:solidFill>
              <a:latin typeface="Calibri"/>
            </a:endParaRPr>
          </a:p>
          <a:p>
            <a:pPr lvl="1" defTabSz="914400" eaLnBrk="1" fontAlgn="auto" hangingPunct="1">
              <a:spcAft>
                <a:spcPts val="0"/>
              </a:spcAft>
            </a:pP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ALL 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the 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Ip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–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IIn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–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IIIp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 sum complemented by minor contributions</a:t>
            </a:r>
          </a:p>
          <a:p>
            <a:pPr lvl="2" defTabSz="914400" eaLnBrk="1" fontAlgn="auto" hangingPunct="1">
              <a:spcAft>
                <a:spcPts val="0"/>
              </a:spcAft>
            </a:pPr>
            <a:r>
              <a:rPr lang="en-GB" sz="1200" dirty="0">
                <a:solidFill>
                  <a:prstClr val="black"/>
                </a:solidFill>
                <a:latin typeface="Calibri"/>
              </a:rPr>
              <a:t>(1%) from the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IVn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/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gtt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Vn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/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gct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 and 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VIp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/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tcc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; </a:t>
            </a:r>
          </a:p>
          <a:p>
            <a:pPr lvl="0" defTabSz="914400" eaLnBrk="1" fontAlgn="auto" hangingPunct="1">
              <a:spcAft>
                <a:spcPts val="0"/>
              </a:spcAft>
            </a:pPr>
            <a:r>
              <a:rPr lang="en-GB" sz="1600" b="1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Theory can predict  </a:t>
            </a:r>
            <a:r>
              <a:rPr lang="en-GB" sz="1600" b="1" dirty="0">
                <a:solidFill>
                  <a:srgbClr val="FF0000"/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ANY</a:t>
            </a:r>
            <a:r>
              <a:rPr lang="en-GB" sz="1600" b="1" dirty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 </a:t>
            </a:r>
            <a:r>
              <a:rPr lang="en-GB" sz="16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25400" dist="50800" dir="2700000" algn="tl" rotWithShape="0">
                    <a:srgbClr val="1F497D">
                      <a:lumMod val="40000"/>
                      <a:lumOff val="60000"/>
                      <a:alpha val="40000"/>
                    </a:srgbClr>
                  </a:outerShdw>
                </a:effectLst>
                <a:latin typeface="Calibri"/>
              </a:rPr>
              <a:t>spectra</a:t>
            </a:r>
          </a:p>
          <a:p>
            <a:pPr lvl="1" defTabSz="914400" eaLnBrk="1" fontAlgn="auto" hangingPunct="1"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/>
              </a:rPr>
              <a:t>Example:  I+II+III and  10% from </a:t>
            </a:r>
            <a:r>
              <a:rPr lang="en-GB" sz="1800" dirty="0" err="1" smtClean="0">
                <a:solidFill>
                  <a:prstClr val="black"/>
                </a:solidFill>
                <a:latin typeface="Calibri"/>
              </a:rPr>
              <a:t>VIp</a:t>
            </a:r>
            <a:endParaRPr lang="en-GB" sz="1800" dirty="0" smtClean="0">
              <a:solidFill>
                <a:prstClr val="black"/>
              </a:solidFill>
              <a:latin typeface="Calibri"/>
            </a:endParaRPr>
          </a:p>
          <a:p>
            <a:pPr lvl="1" defTabSz="914400" eaLnBrk="1" fontAlgn="auto" hangingPunct="1">
              <a:spcAft>
                <a:spcPts val="0"/>
              </a:spcAft>
            </a:pPr>
            <a:endParaRPr lang="en-GB" sz="1800" dirty="0">
              <a:solidFill>
                <a:prstClr val="black"/>
              </a:solidFill>
              <a:latin typeface="Calibri"/>
            </a:endParaRPr>
          </a:p>
          <a:p>
            <a:pPr lvl="1" defTabSz="914400" eaLnBrk="1" fontAlgn="auto" hangingPunct="1">
              <a:spcAft>
                <a:spcPts val="0"/>
              </a:spcAft>
            </a:pPr>
            <a:endParaRPr lang="en-GB" sz="1800" dirty="0" smtClean="0">
              <a:solidFill>
                <a:prstClr val="black"/>
              </a:solidFill>
              <a:latin typeface="Calibri"/>
            </a:endParaRPr>
          </a:p>
          <a:p>
            <a:pPr lvl="1" defTabSz="914400" eaLnBrk="1" fontAlgn="auto" hangingPunct="1">
              <a:spcAft>
                <a:spcPts val="0"/>
              </a:spcAft>
            </a:pPr>
            <a:endParaRPr lang="en-GB" sz="1800" dirty="0">
              <a:solidFill>
                <a:prstClr val="black"/>
              </a:solidFill>
              <a:latin typeface="Calibri"/>
            </a:endParaRPr>
          </a:p>
          <a:p>
            <a:pPr marL="457200" lvl="1" indent="0" defTabSz="914400" eaLnBrk="1" fontAlgn="auto" hangingPunct="1">
              <a:spcAft>
                <a:spcPts val="0"/>
              </a:spcAft>
              <a:buNone/>
            </a:pPr>
            <a:endParaRPr lang="en-GB" sz="1800" dirty="0">
              <a:solidFill>
                <a:prstClr val="black"/>
              </a:solidFill>
              <a:latin typeface="Calibri"/>
            </a:endParaRPr>
          </a:p>
          <a:p>
            <a:pPr lvl="0" defTabSz="914400" eaLnBrk="1" fontAlgn="auto" hangingPunct="1">
              <a:spcAft>
                <a:spcPts val="0"/>
              </a:spcAft>
            </a:pPr>
            <a:endParaRPr lang="en-GB" sz="1600" b="1" dirty="0">
              <a:solidFill>
                <a:srgbClr val="1F497D">
                  <a:lumMod val="75000"/>
                </a:srgbClr>
              </a:solidFill>
              <a:effectLst>
                <a:outerShdw blurRad="25400" dist="50800" dir="2700000" algn="tl" rotWithShape="0">
                  <a:srgbClr val="1F497D">
                    <a:lumMod val="40000"/>
                    <a:lumOff val="60000"/>
                    <a:alpha val="40000"/>
                  </a:srgbClr>
                </a:outerShdw>
              </a:effectLst>
              <a:latin typeface="Calibri"/>
            </a:endParaRPr>
          </a:p>
          <a:p>
            <a:endParaRPr lang="en-GB" sz="40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647" y="1219200"/>
            <a:ext cx="3418353" cy="343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784" y="4628811"/>
            <a:ext cx="3086712" cy="1874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395536" y="6045918"/>
            <a:ext cx="5292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smtClean="0"/>
              <a:t>JCTC 9</a:t>
            </a:r>
            <a:r>
              <a:rPr lang="en-GB" sz="1200" dirty="0"/>
              <a:t>, </a:t>
            </a:r>
            <a:r>
              <a:rPr lang="en-GB" sz="1200" dirty="0" smtClean="0"/>
              <a:t>1533 (2013</a:t>
            </a:r>
            <a:r>
              <a:rPr lang="en-GB" sz="1200" dirty="0"/>
              <a:t>), </a:t>
            </a:r>
            <a:r>
              <a:rPr lang="en-GB" sz="1200" dirty="0" smtClean="0"/>
              <a:t>PCCP 15</a:t>
            </a:r>
            <a:r>
              <a:rPr lang="en-GB" sz="1200" dirty="0"/>
              <a:t>, </a:t>
            </a:r>
            <a:r>
              <a:rPr lang="en-GB" sz="1200" dirty="0" smtClean="0"/>
              <a:t>1358 </a:t>
            </a:r>
            <a:r>
              <a:rPr lang="en-GB" sz="1200" dirty="0"/>
              <a:t>(</a:t>
            </a:r>
            <a:r>
              <a:rPr lang="en-GB" sz="1200" dirty="0" smtClean="0"/>
              <a:t>2013), PCCP 15</a:t>
            </a:r>
            <a:r>
              <a:rPr lang="en-GB" sz="1200" dirty="0"/>
              <a:t>, </a:t>
            </a:r>
            <a:r>
              <a:rPr lang="en-GB" sz="1200" dirty="0" smtClean="0"/>
              <a:t>10094  (2013)</a:t>
            </a:r>
            <a:endParaRPr lang="en-GB" sz="1200" dirty="0"/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403502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01901"/>
            <a:ext cx="7791450" cy="271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Reduced </a:t>
            </a:r>
            <a:r>
              <a:rPr lang="en-GB" sz="2400" dirty="0" smtClean="0"/>
              <a:t>vs. Full GVPT2 scheme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71601"/>
            <a:ext cx="8229600" cy="3353544"/>
          </a:xfrm>
        </p:spPr>
        <p:txBody>
          <a:bodyPr/>
          <a:lstStyle/>
          <a:p>
            <a:r>
              <a:rPr lang="en-GB" sz="1800" dirty="0"/>
              <a:t>Reduced </a:t>
            </a:r>
            <a:r>
              <a:rPr lang="en-GB" sz="1800" dirty="0" smtClean="0"/>
              <a:t>(1 or 5 </a:t>
            </a:r>
            <a:r>
              <a:rPr lang="en-GB" sz="1600" dirty="0"/>
              <a:t>modes</a:t>
            </a:r>
            <a:r>
              <a:rPr lang="en-GB" sz="1800" dirty="0"/>
              <a:t>) approach</a:t>
            </a:r>
          </a:p>
          <a:p>
            <a:pPr lvl="1"/>
            <a:r>
              <a:rPr lang="en-GB" sz="1600" dirty="0" smtClean="0"/>
              <a:t>Several modes </a:t>
            </a:r>
            <a:r>
              <a:rPr lang="en-GB" sz="1600" dirty="0"/>
              <a:t>can be computed with 1M </a:t>
            </a:r>
            <a:r>
              <a:rPr lang="en-GB" sz="1600" dirty="0" smtClean="0"/>
              <a:t>approach</a:t>
            </a:r>
          </a:p>
          <a:p>
            <a:pPr lvl="2"/>
            <a:r>
              <a:rPr lang="en-GB" sz="1200" dirty="0" err="1" smtClean="0"/>
              <a:t>eg</a:t>
            </a:r>
            <a:r>
              <a:rPr lang="en-GB" sz="1200" dirty="0" smtClean="0"/>
              <a:t>. </a:t>
            </a:r>
            <a:r>
              <a:rPr lang="en-GB" sz="1200" dirty="0" smtClean="0">
                <a:sym typeface="Symbol"/>
              </a:rPr>
              <a:t>(OH)</a:t>
            </a:r>
            <a:endParaRPr lang="en-GB" sz="1200" dirty="0"/>
          </a:p>
          <a:p>
            <a:pPr lvl="1"/>
            <a:r>
              <a:rPr lang="en-GB" sz="1600" dirty="0"/>
              <a:t>coupled modes, </a:t>
            </a:r>
            <a:r>
              <a:rPr lang="en-GB" sz="1600" dirty="0" err="1"/>
              <a:t>eg</a:t>
            </a:r>
            <a:r>
              <a:rPr lang="en-GB" sz="1600" dirty="0"/>
              <a:t>. </a:t>
            </a:r>
            <a:r>
              <a:rPr lang="en-GB" sz="1600" dirty="0" smtClean="0"/>
              <a:t>NH</a:t>
            </a:r>
            <a:r>
              <a:rPr lang="en-GB" sz="1600" baseline="-25000" dirty="0" smtClean="0"/>
              <a:t>2</a:t>
            </a:r>
            <a:r>
              <a:rPr lang="en-GB" sz="1600" dirty="0" smtClean="0"/>
              <a:t> </a:t>
            </a:r>
            <a:r>
              <a:rPr lang="en-GB" sz="1600" dirty="0" err="1" smtClean="0"/>
              <a:t>stretchings</a:t>
            </a:r>
            <a:r>
              <a:rPr lang="en-GB" sz="1600" dirty="0" smtClean="0"/>
              <a:t> </a:t>
            </a:r>
            <a:endParaRPr lang="en-GB" sz="1600" dirty="0"/>
          </a:p>
          <a:p>
            <a:pPr lvl="1"/>
            <a:r>
              <a:rPr lang="en-GB" sz="1600" dirty="0"/>
              <a:t>graphical representation of </a:t>
            </a:r>
            <a:r>
              <a:rPr lang="en-GB" sz="1600" dirty="0" smtClean="0"/>
              <a:t>couplings</a:t>
            </a:r>
            <a:endParaRPr lang="en-GB" sz="1600" dirty="0"/>
          </a:p>
          <a:p>
            <a:pPr lvl="2"/>
            <a:r>
              <a:rPr lang="en-GB" sz="1400" dirty="0"/>
              <a:t>absolute value of the cubic force constants </a:t>
            </a:r>
            <a:r>
              <a:rPr lang="en-GB" sz="1400" dirty="0" err="1"/>
              <a:t>K</a:t>
            </a:r>
            <a:r>
              <a:rPr lang="en-GB" sz="1400" baseline="-25000" dirty="0" err="1"/>
              <a:t>iij</a:t>
            </a:r>
            <a:r>
              <a:rPr lang="en-GB" sz="1400" dirty="0"/>
              <a:t> </a:t>
            </a:r>
            <a:endParaRPr lang="en-GB" sz="1400" dirty="0" smtClean="0"/>
          </a:p>
          <a:p>
            <a:pPr lvl="2"/>
            <a:r>
              <a:rPr lang="en-GB" sz="1400" dirty="0"/>
              <a:t>p</a:t>
            </a:r>
            <a:r>
              <a:rPr lang="en-GB" sz="1400" dirty="0" smtClean="0"/>
              <a:t>ossible safety-check on </a:t>
            </a:r>
            <a:r>
              <a:rPr lang="en-GB" sz="1400" dirty="0" smtClean="0">
                <a:solidFill>
                  <a:srgbClr val="FF0000"/>
                </a:solidFill>
              </a:rPr>
              <a:t>NON</a:t>
            </a:r>
            <a:r>
              <a:rPr lang="en-GB" sz="1400" dirty="0" smtClean="0"/>
              <a:t> computed data</a:t>
            </a:r>
            <a:endParaRPr lang="en-GB" sz="1400" dirty="0"/>
          </a:p>
          <a:p>
            <a:endParaRPr lang="en-GB" sz="1800" dirty="0"/>
          </a:p>
          <a:p>
            <a:endParaRPr lang="en-GB" sz="18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5796136" y="1052736"/>
            <a:ext cx="3312368" cy="2238686"/>
            <a:chOff x="6156176" y="1118306"/>
            <a:chExt cx="3016819" cy="1967767"/>
          </a:xfrm>
        </p:grpSpPr>
        <p:pic>
          <p:nvPicPr>
            <p:cNvPr id="4096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1124744"/>
              <a:ext cx="2201870" cy="1961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7879650" y="1244945"/>
              <a:ext cx="72008" cy="14401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721536" y="1190511"/>
              <a:ext cx="360040" cy="3600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172400" y="1118306"/>
              <a:ext cx="10005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dirty="0">
                  <a:solidFill>
                    <a:srgbClr val="002060"/>
                  </a:solidFill>
                  <a:latin typeface="Calibri"/>
                </a:rPr>
                <a:t>log</a:t>
              </a:r>
              <a:r>
                <a:rPr lang="en-US" sz="1400" b="1" baseline="-25000" dirty="0">
                  <a:solidFill>
                    <a:srgbClr val="002060"/>
                  </a:solidFill>
                  <a:latin typeface="Calibri"/>
                </a:rPr>
                <a:t>10</a:t>
              </a:r>
              <a:r>
                <a:rPr lang="en-US" sz="1400" b="1" dirty="0">
                  <a:solidFill>
                    <a:srgbClr val="002060"/>
                  </a:solidFill>
                  <a:latin typeface="Calibri"/>
                </a:rPr>
                <a:t>(|</a:t>
              </a:r>
              <a:r>
                <a:rPr lang="en-US" sz="1400" b="1" dirty="0" err="1" smtClean="0">
                  <a:solidFill>
                    <a:srgbClr val="002060"/>
                  </a:solidFill>
                  <a:latin typeface="Calibri"/>
                </a:rPr>
                <a:t>K</a:t>
              </a:r>
              <a:r>
                <a:rPr lang="en-US" sz="1400" b="1" baseline="-25000" dirty="0" err="1" smtClean="0">
                  <a:solidFill>
                    <a:srgbClr val="002060"/>
                  </a:solidFill>
                  <a:latin typeface="Calibri"/>
                </a:rPr>
                <a:t>iij</a:t>
              </a:r>
              <a:r>
                <a:rPr lang="en-US" sz="1400" b="1" dirty="0">
                  <a:solidFill>
                    <a:srgbClr val="002060"/>
                  </a:solidFill>
                  <a:latin typeface="Calibri"/>
                </a:rPr>
                <a:t>|)</a:t>
              </a:r>
              <a:endParaRPr lang="it-IT" sz="1400" b="1" dirty="0">
                <a:solidFill>
                  <a:srgbClr val="002060"/>
                </a:solidFill>
                <a:latin typeface="Calibri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740352" y="1397345"/>
              <a:ext cx="72008" cy="14401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7" name="Straight Arrow Connector 6"/>
          <p:cNvCxnSpPr/>
          <p:nvPr/>
        </p:nvCxnSpPr>
        <p:spPr>
          <a:xfrm flipH="1">
            <a:off x="4219253" y="1550551"/>
            <a:ext cx="3502283" cy="1950457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685" y="1446483"/>
            <a:ext cx="377720" cy="163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414338" y="5879013"/>
            <a:ext cx="84781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black"/>
                </a:solidFill>
                <a:latin typeface="Calibri"/>
              </a:rPr>
              <a:t>Validity check: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ALL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K</a:t>
            </a:r>
            <a:r>
              <a:rPr lang="en-US" b="1" baseline="-25000" dirty="0" err="1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iij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computed </a:t>
            </a:r>
            <a:r>
              <a:rPr lang="en-US" dirty="0" smtClean="0">
                <a:solidFill>
                  <a:prstClr val="black"/>
                </a:solidFill>
                <a:latin typeface="Calibri"/>
                <a:sym typeface="Symbol"/>
              </a:rPr>
              <a:t>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small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b="1" dirty="0" smtClean="0">
                <a:solidFill>
                  <a:srgbClr val="00B050"/>
                </a:solidFill>
                <a:latin typeface="Calibri"/>
              </a:rPr>
              <a:t>OK</a:t>
            </a:r>
            <a:endParaRPr lang="en-US" dirty="0" smtClean="0">
              <a:solidFill>
                <a:srgbClr val="00B050"/>
              </a:solidFill>
              <a:latin typeface="Calibri"/>
            </a:endParaRPr>
          </a:p>
          <a:p>
            <a:pPr lvl="1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solidFill>
                  <a:srgbClr val="FF0000"/>
                </a:solidFill>
                <a:latin typeface="Calibri"/>
              </a:rPr>
              <a:t>K</a:t>
            </a:r>
            <a:r>
              <a:rPr lang="en-US" b="1" baseline="-25000" dirty="0" err="1" smtClean="0">
                <a:solidFill>
                  <a:srgbClr val="FF0000"/>
                </a:solidFill>
                <a:latin typeface="Calibri"/>
              </a:rPr>
              <a:t>iij</a:t>
            </a:r>
            <a:r>
              <a:rPr lang="en-US" b="1" dirty="0" smtClean="0">
                <a:solidFill>
                  <a:srgbClr val="FF0000"/>
                </a:solidFill>
                <a:latin typeface="Calibri"/>
              </a:rPr>
              <a:t> large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: 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some </a:t>
            </a:r>
            <a:r>
              <a:rPr lang="en-US" dirty="0">
                <a:solidFill>
                  <a:srgbClr val="FF0000"/>
                </a:solidFill>
                <a:latin typeface="Calibri"/>
              </a:rPr>
              <a:t>coupling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 (</a:t>
            </a:r>
            <a:r>
              <a:rPr lang="en-US" dirty="0" err="1">
                <a:solidFill>
                  <a:prstClr val="black"/>
                </a:solidFill>
                <a:latin typeface="Calibri"/>
              </a:rPr>
              <a:t>eg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. if </a:t>
            </a:r>
            <a:r>
              <a:rPr lang="en-US" dirty="0" err="1">
                <a:solidFill>
                  <a:prstClr val="black"/>
                </a:solidFill>
                <a:latin typeface="Calibri"/>
              </a:rPr>
              <a:t>K</a:t>
            </a:r>
            <a:r>
              <a:rPr lang="en-US" baseline="-25000" dirty="0" err="1">
                <a:solidFill>
                  <a:prstClr val="black"/>
                </a:solidFill>
                <a:latin typeface="Calibri"/>
              </a:rPr>
              <a:t>jjj</a:t>
            </a:r>
            <a:r>
              <a:rPr lang="en-US" baseline="-25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also large) can </a:t>
            </a:r>
            <a:r>
              <a:rPr lang="en-US" dirty="0">
                <a:solidFill>
                  <a:srgbClr val="FF0000"/>
                </a:solidFill>
                <a:latin typeface="Calibri"/>
              </a:rPr>
              <a:t>not be </a:t>
            </a:r>
            <a:r>
              <a:rPr lang="en-US" dirty="0" smtClean="0">
                <a:solidFill>
                  <a:srgbClr val="FF0000"/>
                </a:solidFill>
                <a:latin typeface="Calibri"/>
              </a:rPr>
              <a:t>neglected </a:t>
            </a:r>
            <a:endParaRPr lang="en-US" dirty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152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err="1" smtClean="0"/>
              <a:t>Glycine@Si</a:t>
            </a:r>
            <a:r>
              <a:rPr lang="en-GB" sz="3600" dirty="0" smtClean="0"/>
              <a:t>: </a:t>
            </a:r>
            <a:r>
              <a:rPr lang="en-GB" sz="3600" dirty="0"/>
              <a:t>Environmental effects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1913384"/>
          </a:xfrm>
        </p:spPr>
        <p:txBody>
          <a:bodyPr/>
          <a:lstStyle/>
          <a:p>
            <a:r>
              <a:rPr lang="en-GB" sz="1600" dirty="0" smtClean="0"/>
              <a:t>Reduced </a:t>
            </a:r>
            <a:r>
              <a:rPr lang="en-GB" sz="1600" dirty="0"/>
              <a:t>dimensionality computation: </a:t>
            </a:r>
            <a:r>
              <a:rPr lang="en-GB" sz="1600" dirty="0">
                <a:solidFill>
                  <a:srgbClr val="FF0000"/>
                </a:solidFill>
              </a:rPr>
              <a:t>all bands of glycine </a:t>
            </a:r>
            <a:r>
              <a:rPr lang="en-GB" sz="1600" dirty="0"/>
              <a:t>(24) and their shift upon adsorption on Si</a:t>
            </a:r>
            <a:r>
              <a:rPr lang="en-GB" sz="1600" baseline="-25000" dirty="0"/>
              <a:t>15</a:t>
            </a:r>
            <a:r>
              <a:rPr lang="en-GB" sz="1600" dirty="0"/>
              <a:t> cluster (</a:t>
            </a:r>
            <a:r>
              <a:rPr lang="en-GB" sz="1600" b="1" dirty="0"/>
              <a:t>total 117 </a:t>
            </a:r>
            <a:r>
              <a:rPr lang="en-GB" sz="1600" b="1" dirty="0" smtClean="0"/>
              <a:t>modes</a:t>
            </a:r>
            <a:r>
              <a:rPr lang="en-GB" sz="1600" dirty="0" smtClean="0"/>
              <a:t>)</a:t>
            </a:r>
          </a:p>
          <a:p>
            <a:r>
              <a:rPr lang="en-GB" sz="1600" b="1" dirty="0" smtClean="0">
                <a:solidFill>
                  <a:srgbClr val="0070C0"/>
                </a:solidFill>
              </a:rPr>
              <a:t>The same</a:t>
            </a:r>
            <a:r>
              <a:rPr lang="en-GB" sz="1600" dirty="0" smtClean="0"/>
              <a:t> GVPT2 and QM(B3LYP/aug-N07D) </a:t>
            </a:r>
            <a:r>
              <a:rPr lang="en-GB" sz="1600" b="1" dirty="0" smtClean="0">
                <a:solidFill>
                  <a:srgbClr val="0070C0"/>
                </a:solidFill>
              </a:rPr>
              <a:t>model</a:t>
            </a:r>
            <a:r>
              <a:rPr lang="en-GB" sz="1600" dirty="0" smtClean="0"/>
              <a:t> for isolated and adsorbed</a:t>
            </a:r>
          </a:p>
          <a:p>
            <a:r>
              <a:rPr lang="en-GB" sz="1600" dirty="0" smtClean="0"/>
              <a:t>Direct </a:t>
            </a:r>
            <a:r>
              <a:rPr lang="en-GB" sz="1600" dirty="0"/>
              <a:t>comparison of computed </a:t>
            </a:r>
            <a:r>
              <a:rPr lang="en-GB" sz="1600" dirty="0" smtClean="0"/>
              <a:t>frequencies</a:t>
            </a:r>
            <a:endParaRPr lang="en-GB" sz="1600" dirty="0"/>
          </a:p>
          <a:p>
            <a:r>
              <a:rPr lang="en-GB" sz="1600" dirty="0"/>
              <a:t>Experimental data: Isolated molecule – FTIR; </a:t>
            </a:r>
            <a:r>
              <a:rPr lang="en-GB" sz="1600" dirty="0" err="1"/>
              <a:t>Glycine@Si</a:t>
            </a:r>
            <a:r>
              <a:rPr lang="en-GB" sz="1600" dirty="0"/>
              <a:t>(100) High Resolution Electron Energy Loss Spectroscopy (HREELS)</a:t>
            </a:r>
          </a:p>
          <a:p>
            <a:endParaRPr lang="en-GB" sz="16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" y="3140968"/>
            <a:ext cx="7931389" cy="338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8"/>
          <p:cNvSpPr txBox="1"/>
          <p:nvPr/>
        </p:nvSpPr>
        <p:spPr>
          <a:xfrm>
            <a:off x="7668344" y="5929080"/>
            <a:ext cx="14756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/>
              <a:t>I. </a:t>
            </a:r>
            <a:r>
              <a:rPr lang="en-US" sz="1100" dirty="0" err="1" smtClean="0"/>
              <a:t>Carnimeo</a:t>
            </a:r>
            <a:r>
              <a:rPr lang="en-US" sz="1100" dirty="0" smtClean="0"/>
              <a:t> et. al </a:t>
            </a:r>
            <a:r>
              <a:rPr lang="en-US" sz="1100" i="1" dirty="0" smtClean="0"/>
              <a:t> </a:t>
            </a:r>
          </a:p>
          <a:p>
            <a:pPr algn="r"/>
            <a:r>
              <a:rPr lang="en-US" sz="1100" i="1" dirty="0" smtClean="0"/>
              <a:t>PCCP 13</a:t>
            </a:r>
            <a:r>
              <a:rPr lang="en-US" sz="1100" i="1" dirty="0"/>
              <a:t>, </a:t>
            </a:r>
            <a:r>
              <a:rPr lang="en-US" sz="1100" i="1" dirty="0" smtClean="0"/>
              <a:t>16713 </a:t>
            </a:r>
            <a:r>
              <a:rPr lang="en-US" sz="1100" i="1" dirty="0"/>
              <a:t>(2011)</a:t>
            </a:r>
            <a:r>
              <a:rPr lang="en-US" sz="1100" i="1" dirty="0" smtClean="0"/>
              <a:t>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83440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Pa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Inside Pages">
  <a:themeElements>
    <a:clrScheme name="Custom 1">
      <a:dk1>
        <a:srgbClr val="FFFFFF"/>
      </a:dk1>
      <a:lt1>
        <a:srgbClr val="616365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liss Pro">
      <a:majorFont>
        <a:latin typeface="Bliss Pro"/>
        <a:ea typeface=""/>
        <a:cs typeface=""/>
      </a:majorFont>
      <a:minorFont>
        <a:latin typeface="Blis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IIT.thmx</Template>
  <TotalTime>3923</TotalTime>
  <Words>1183</Words>
  <Application>Microsoft Office PowerPoint</Application>
  <PresentationFormat>On-screen Show (4:3)</PresentationFormat>
  <Paragraphs>176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Title Page</vt:lpstr>
      <vt:lpstr>Inside Pages</vt:lpstr>
      <vt:lpstr>CorelDRAW</vt:lpstr>
      <vt:lpstr>TOWARD COMPUTATIONAL SPECTROSCOPY STUDIES FOR LARGE MOLECULAR SYSTEMS </vt:lpstr>
      <vt:lpstr>A general-purpose tool for vibrational spectroscopy</vt:lpstr>
      <vt:lpstr>VPT2 for medium-to-large molecular systems</vt:lpstr>
      <vt:lpstr>Isolated bio-molecular building blocks: glycine</vt:lpstr>
      <vt:lpstr>Thermodynamic properties of the glycine conformers</vt:lpstr>
      <vt:lpstr>Anharmonic frequencies of glycine (Ip): accuracy</vt:lpstr>
      <vt:lpstr>IR anharmonic spectra of glycine: Interpretation and Prediction</vt:lpstr>
      <vt:lpstr>Reduced vs. Full GVPT2 scheme</vt:lpstr>
      <vt:lpstr>Glycine@Si: Environmental effects</vt:lpstr>
      <vt:lpstr>Acknowledgements</vt:lpstr>
    </vt:vector>
  </TitlesOfParts>
  <Company>IIT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Nick Dring</dc:creator>
  <cp:lastModifiedBy>utente</cp:lastModifiedBy>
  <cp:revision>129</cp:revision>
  <dcterms:created xsi:type="dcterms:W3CDTF">2010-01-25T09:56:15Z</dcterms:created>
  <dcterms:modified xsi:type="dcterms:W3CDTF">2013-06-18T15:23:21Z</dcterms:modified>
</cp:coreProperties>
</file>