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3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91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2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90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8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403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528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25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80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253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9E061-7D47-4A4E-B290-5EFE252901F6}" type="datetimeFigureOut">
              <a:rPr lang="en-US" smtClean="0"/>
              <a:t>3/29/2018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7C051-4210-4581-9FD9-8B3648C06D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9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GRE 1996 #16</a:t>
            </a:r>
            <a:br>
              <a:rPr lang="en-US" dirty="0" smtClean="0"/>
            </a:br>
            <a:r>
              <a:rPr lang="en-US" dirty="0" smtClean="0"/>
              <a:t>Worked Solution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m. k. </a:t>
            </a:r>
            <a:r>
              <a:rPr lang="en-US" dirty="0" err="1" smtClean="0"/>
              <a:t>fugate</a:t>
            </a:r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ugate.52@osu.edu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572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740" y="381638"/>
            <a:ext cx="4656999" cy="278183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772732" y="476519"/>
            <a:ext cx="42886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It seems as if this is a ridiculous thing to ask unless you have the number density and collision cross section of air memorized. </a:t>
            </a:r>
          </a:p>
          <a:p>
            <a:endParaRPr lang="en-US" sz="2400" dirty="0"/>
          </a:p>
          <a:p>
            <a:r>
              <a:rPr lang="en-US" sz="2400" dirty="0" smtClean="0"/>
              <a:t>But, it is easy to solve if you know a little basic background info, and make an estimate based on orders of magnitude.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66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740" y="381638"/>
            <a:ext cx="4656999" cy="2781836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25003" y="381638"/>
                <a:ext cx="5847008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First, what is the collision cross section? To figure this out, you must know two facts:</a:t>
                </a:r>
              </a:p>
              <a:p>
                <a:endParaRPr lang="en-US" sz="24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Cross section tells you about how often particles collide. It is analogous to its area (i.e. how big of a target it is).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/>
                  <a:t>The length scale of atoms is the Angstrom,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/>
                  <a:t>. Of course you won’t be expected to memorize the radius of every element, but all you need to do here is </a:t>
                </a:r>
                <a:r>
                  <a:rPr lang="en-US" sz="2400" b="1" dirty="0" smtClean="0"/>
                  <a:t>estimate</a:t>
                </a:r>
                <a:r>
                  <a:rPr lang="en-US" sz="2400" dirty="0" smtClean="0"/>
                  <a:t>, so you assume the radius is about 1 Angstrom. This is a fact you should know, as it often comes in handy.  </a:t>
                </a:r>
                <a:endParaRPr lang="en-US" sz="24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03" y="381638"/>
                <a:ext cx="5847008" cy="4893647"/>
              </a:xfrm>
              <a:prstGeom prst="rect">
                <a:avLst/>
              </a:prstGeom>
              <a:blipFill rotWithShape="0">
                <a:blip r:embed="rId3"/>
                <a:stretch>
                  <a:fillRect l="-1668" t="-998" r="-2190" b="-19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877318" y="3567448"/>
                <a:ext cx="4399421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With this in mind:</a:t>
                </a:r>
              </a:p>
              <a:p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𝑎𝑟𝑒𝑎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b="0" dirty="0" smtClean="0"/>
              </a:p>
              <a:p>
                <a:endParaRPr lang="en-US" sz="2400" b="0" dirty="0" smtClean="0"/>
              </a:p>
              <a:p>
                <a:r>
                  <a:rPr lang="en-US" sz="2400" b="0" dirty="0" smtClean="0"/>
                  <a:t>Where r is the Angstrom</a:t>
                </a: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7318" y="3567448"/>
                <a:ext cx="4399421" cy="1938992"/>
              </a:xfrm>
              <a:prstGeom prst="rect">
                <a:avLst/>
              </a:prstGeom>
              <a:blipFill rotWithShape="0">
                <a:blip r:embed="rId4"/>
                <a:stretch>
                  <a:fillRect l="-2078" t="-2516" b="-6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1433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740" y="381638"/>
            <a:ext cx="4656999" cy="278183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515155" y="381638"/>
            <a:ext cx="556367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Now you know cross section, but what about the number density? This relies on you knowing two things: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The ideal gas law: PV = </a:t>
            </a:r>
            <a:r>
              <a:rPr lang="en-US" sz="2000" dirty="0" err="1" smtClean="0"/>
              <a:t>nKT</a:t>
            </a:r>
            <a:r>
              <a:rPr lang="en-US" sz="2000" dirty="0" smtClean="0"/>
              <a:t> (K is Boltzmann’s constant, which is given on the GRE formula sheet)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Standard temperature and pressure (STP)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0 degrees Celsius, which is 273 degrees Kelvin (always calculate with Kelvin)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10^5 </a:t>
            </a:r>
            <a:r>
              <a:rPr lang="en-US" sz="2000" dirty="0" err="1" smtClean="0"/>
              <a:t>Pascals</a:t>
            </a:r>
            <a:r>
              <a:rPr lang="en-US" sz="2000" dirty="0" smtClean="0"/>
              <a:t>. Remember, the Pascal is equal to one newton per square meter. </a:t>
            </a:r>
          </a:p>
          <a:p>
            <a:pPr lvl="1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640946" y="2975019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296474" y="3925482"/>
                <a:ext cx="4782354" cy="2680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So, using two basic physics facts you should have memorized, you can derive the number density:</a:t>
                </a:r>
              </a:p>
              <a:p>
                <a:endParaRPr lang="en-US" sz="2000" dirty="0"/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𝑃𝑉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𝑛𝐾𝑇</m:t>
                    </m:r>
                  </m:oMath>
                </a14:m>
                <a:r>
                  <a:rPr lang="en-US" sz="2000" dirty="0" smtClean="0"/>
                  <a:t> </a:t>
                </a:r>
                <a:r>
                  <a:rPr lang="en-US" sz="2000" dirty="0" smtClean="0"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𝜂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den>
                    </m:f>
                    <m:r>
                      <a:rPr lang="en-US" sz="20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𝑃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𝐾𝑇</m:t>
                        </m:r>
                      </m:den>
                    </m:f>
                  </m:oMath>
                </a14:m>
                <a:endParaRPr lang="en-US" sz="2000" dirty="0" smtClean="0"/>
              </a:p>
              <a:p>
                <a:endParaRPr lang="en-US" sz="2000" dirty="0"/>
              </a:p>
              <a:p>
                <a:endParaRPr lang="en-US" sz="2000" dirty="0" smtClean="0"/>
              </a:p>
              <a:p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6474" y="3925482"/>
                <a:ext cx="4782354" cy="2680221"/>
              </a:xfrm>
              <a:prstGeom prst="rect">
                <a:avLst/>
              </a:prstGeom>
              <a:blipFill rotWithShape="0">
                <a:blip r:embed="rId3"/>
                <a:stretch>
                  <a:fillRect l="-1403" t="-1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619740" y="3799268"/>
                <a:ext cx="4656999" cy="1587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Now put it all together:</a:t>
                </a:r>
              </a:p>
              <a:p>
                <a:endParaRPr lang="en-US" sz="24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𝜂𝜎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𝐾𝑇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740" y="3799268"/>
                <a:ext cx="4656999" cy="1587422"/>
              </a:xfrm>
              <a:prstGeom prst="rect">
                <a:avLst/>
              </a:prstGeom>
              <a:blipFill rotWithShape="0">
                <a:blip r:embed="rId4"/>
                <a:stretch>
                  <a:fillRect l="-2094" t="-3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9500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740" y="381638"/>
            <a:ext cx="4656999" cy="2781836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605306" y="680111"/>
                <a:ext cx="4656999" cy="13778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𝜂𝜎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𝐾𝑇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06" y="680111"/>
                <a:ext cx="4656999" cy="137787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888642" y="2331076"/>
                <a:ext cx="5357612" cy="1480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You know everything you need now: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=1.38 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−23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𝐽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=273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≈3 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US" b="0" dirty="0" smtClean="0"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/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 smtClean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 ∗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−20</m:t>
                          </m:r>
                        </m:sup>
                      </m:sSup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642" y="2331076"/>
                <a:ext cx="5357612" cy="1480405"/>
              </a:xfrm>
              <a:prstGeom prst="rect">
                <a:avLst/>
              </a:prstGeom>
              <a:blipFill rotWithShape="0">
                <a:blip r:embed="rId4"/>
                <a:stretch>
                  <a:fillRect l="-1024" t="-2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05306" y="4082603"/>
                <a:ext cx="10671433" cy="20838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Now count the powers of ten:</a:t>
                </a:r>
              </a:p>
              <a:p>
                <a:endParaRPr 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𝜂𝜎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𝐾𝑇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b="0" i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−23</m:t>
                                  </m:r>
                                </m:sup>
                              </m:sSup>
                              <m:f>
                                <m:fPr>
                                  <m:type m:val="skw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k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b="0" i="0" smtClean="0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p>
                              </m:sSup>
                              <m:f>
                                <m:fPr>
                                  <m:type m:val="skw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−20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≈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b="0" dirty="0" smtClean="0"/>
              </a:p>
              <a:p>
                <a:r>
                  <a:rPr lang="en-US" dirty="0" smtClean="0"/>
                  <a:t>We left off the specific values, but taking powers of ten got us close enough. Clearly, B is closest to our estimate, and it is indeed the correct answer. </a:t>
                </a: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306" y="4082603"/>
                <a:ext cx="10671433" cy="2083840"/>
              </a:xfrm>
              <a:prstGeom prst="rect">
                <a:avLst/>
              </a:prstGeom>
              <a:blipFill rotWithShape="0">
                <a:blip r:embed="rId5"/>
                <a:stretch>
                  <a:fillRect l="-457" t="-1754" r="-57" b="-3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6825803" y="2150772"/>
            <a:ext cx="1236372" cy="296214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837705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740" y="381638"/>
            <a:ext cx="4656999" cy="278183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726370" y="649171"/>
            <a:ext cx="53576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key to answering problems like this is:</a:t>
            </a:r>
          </a:p>
          <a:p>
            <a:endParaRPr lang="en-US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Instant recall of certain basic facts (STP, the ideal gas law, about how big atoms are)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Not getting bogged down in arithmetic and realizing that a rough estimate using powers of ten is all you need (and all you have time for anyway)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r>
              <a:rPr lang="en-US" sz="2000" dirty="0" smtClean="0"/>
              <a:t>With this in mind, problems like this should only take a minute or so. If your answer isn’t spot on to any choice, go with whichever is closest!</a:t>
            </a:r>
            <a:endParaRPr lang="en-US" sz="2000" dirty="0"/>
          </a:p>
        </p:txBody>
      </p:sp>
      <p:sp>
        <p:nvSpPr>
          <p:cNvPr id="6" name="Oval 5"/>
          <p:cNvSpPr/>
          <p:nvPr/>
        </p:nvSpPr>
        <p:spPr>
          <a:xfrm>
            <a:off x="6825803" y="2150772"/>
            <a:ext cx="1236372" cy="296214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941035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357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Wingdings</vt:lpstr>
      <vt:lpstr>Office Theme</vt:lpstr>
      <vt:lpstr>Physics GRE 1996 #16 Worked Solution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GRE 1996 #16 Worked Solution</dc:title>
  <dc:creator>Mark Fugate</dc:creator>
  <cp:lastModifiedBy>Mark Fugate</cp:lastModifiedBy>
  <cp:revision>7</cp:revision>
  <dcterms:created xsi:type="dcterms:W3CDTF">2018-03-29T06:49:25Z</dcterms:created>
  <dcterms:modified xsi:type="dcterms:W3CDTF">2018-03-29T07:40:44Z</dcterms:modified>
</cp:coreProperties>
</file>