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9" r:id="rId4"/>
    <p:sldId id="258" r:id="rId5"/>
    <p:sldId id="260"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489FD7-D645-40BC-8513-3876CA519F9C}" type="datetimeFigureOut">
              <a:rPr lang="en-US" smtClean="0"/>
              <a:t>4/5/2018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59F2C1-92CB-41BB-81FD-2BAC5BB6C4D0}" type="slidenum">
              <a:rPr lang="en-US" smtClean="0"/>
              <a:t>‹#›</a:t>
            </a:fld>
            <a:endParaRPr lang="en-US"/>
          </a:p>
        </p:txBody>
      </p:sp>
    </p:spTree>
    <p:extLst>
      <p:ext uri="{BB962C8B-B14F-4D97-AF65-F5344CB8AC3E}">
        <p14:creationId xmlns:p14="http://schemas.microsoft.com/office/powerpoint/2010/main" val="3926226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859F2C1-92CB-41BB-81FD-2BAC5BB6C4D0}" type="slidenum">
              <a:rPr lang="en-US" smtClean="0"/>
              <a:t>8</a:t>
            </a:fld>
            <a:endParaRPr lang="en-US"/>
          </a:p>
        </p:txBody>
      </p:sp>
    </p:spTree>
    <p:extLst>
      <p:ext uri="{BB962C8B-B14F-4D97-AF65-F5344CB8AC3E}">
        <p14:creationId xmlns:p14="http://schemas.microsoft.com/office/powerpoint/2010/main" val="720517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D975AA-CBBB-4585-8BA9-5452F70F6DE6}" type="datetimeFigureOut">
              <a:rPr lang="en-US" smtClean="0"/>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34571E-263F-4CB7-9F19-3F0CBA8849AB}" type="slidenum">
              <a:rPr lang="en-US" smtClean="0"/>
              <a:t>‹#›</a:t>
            </a:fld>
            <a:endParaRPr lang="en-US"/>
          </a:p>
        </p:txBody>
      </p:sp>
    </p:spTree>
    <p:extLst>
      <p:ext uri="{BB962C8B-B14F-4D97-AF65-F5344CB8AC3E}">
        <p14:creationId xmlns:p14="http://schemas.microsoft.com/office/powerpoint/2010/main" val="364302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D975AA-CBBB-4585-8BA9-5452F70F6DE6}" type="datetimeFigureOut">
              <a:rPr lang="en-US" smtClean="0"/>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34571E-263F-4CB7-9F19-3F0CBA8849AB}" type="slidenum">
              <a:rPr lang="en-US" smtClean="0"/>
              <a:t>‹#›</a:t>
            </a:fld>
            <a:endParaRPr lang="en-US"/>
          </a:p>
        </p:txBody>
      </p:sp>
    </p:spTree>
    <p:extLst>
      <p:ext uri="{BB962C8B-B14F-4D97-AF65-F5344CB8AC3E}">
        <p14:creationId xmlns:p14="http://schemas.microsoft.com/office/powerpoint/2010/main" val="596125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D975AA-CBBB-4585-8BA9-5452F70F6DE6}" type="datetimeFigureOut">
              <a:rPr lang="en-US" smtClean="0"/>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34571E-263F-4CB7-9F19-3F0CBA8849AB}" type="slidenum">
              <a:rPr lang="en-US" smtClean="0"/>
              <a:t>‹#›</a:t>
            </a:fld>
            <a:endParaRPr lang="en-US"/>
          </a:p>
        </p:txBody>
      </p:sp>
    </p:spTree>
    <p:extLst>
      <p:ext uri="{BB962C8B-B14F-4D97-AF65-F5344CB8AC3E}">
        <p14:creationId xmlns:p14="http://schemas.microsoft.com/office/powerpoint/2010/main" val="4113637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D975AA-CBBB-4585-8BA9-5452F70F6DE6}" type="datetimeFigureOut">
              <a:rPr lang="en-US" smtClean="0"/>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34571E-263F-4CB7-9F19-3F0CBA8849AB}" type="slidenum">
              <a:rPr lang="en-US" smtClean="0"/>
              <a:t>‹#›</a:t>
            </a:fld>
            <a:endParaRPr lang="en-US"/>
          </a:p>
        </p:txBody>
      </p:sp>
    </p:spTree>
    <p:extLst>
      <p:ext uri="{BB962C8B-B14F-4D97-AF65-F5344CB8AC3E}">
        <p14:creationId xmlns:p14="http://schemas.microsoft.com/office/powerpoint/2010/main" val="2187149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D975AA-CBBB-4585-8BA9-5452F70F6DE6}" type="datetimeFigureOut">
              <a:rPr lang="en-US" smtClean="0"/>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34571E-263F-4CB7-9F19-3F0CBA8849AB}" type="slidenum">
              <a:rPr lang="en-US" smtClean="0"/>
              <a:t>‹#›</a:t>
            </a:fld>
            <a:endParaRPr lang="en-US"/>
          </a:p>
        </p:txBody>
      </p:sp>
    </p:spTree>
    <p:extLst>
      <p:ext uri="{BB962C8B-B14F-4D97-AF65-F5344CB8AC3E}">
        <p14:creationId xmlns:p14="http://schemas.microsoft.com/office/powerpoint/2010/main" val="460058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D975AA-CBBB-4585-8BA9-5452F70F6DE6}" type="datetimeFigureOut">
              <a:rPr lang="en-US" smtClean="0"/>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34571E-263F-4CB7-9F19-3F0CBA8849AB}" type="slidenum">
              <a:rPr lang="en-US" smtClean="0"/>
              <a:t>‹#›</a:t>
            </a:fld>
            <a:endParaRPr lang="en-US"/>
          </a:p>
        </p:txBody>
      </p:sp>
    </p:spTree>
    <p:extLst>
      <p:ext uri="{BB962C8B-B14F-4D97-AF65-F5344CB8AC3E}">
        <p14:creationId xmlns:p14="http://schemas.microsoft.com/office/powerpoint/2010/main" val="1214390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D975AA-CBBB-4585-8BA9-5452F70F6DE6}" type="datetimeFigureOut">
              <a:rPr lang="en-US" smtClean="0"/>
              <a:t>4/5/2018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34571E-263F-4CB7-9F19-3F0CBA8849AB}" type="slidenum">
              <a:rPr lang="en-US" smtClean="0"/>
              <a:t>‹#›</a:t>
            </a:fld>
            <a:endParaRPr lang="en-US"/>
          </a:p>
        </p:txBody>
      </p:sp>
    </p:spTree>
    <p:extLst>
      <p:ext uri="{BB962C8B-B14F-4D97-AF65-F5344CB8AC3E}">
        <p14:creationId xmlns:p14="http://schemas.microsoft.com/office/powerpoint/2010/main" val="324720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D975AA-CBBB-4585-8BA9-5452F70F6DE6}" type="datetimeFigureOut">
              <a:rPr lang="en-US" smtClean="0"/>
              <a:t>4/5/2018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34571E-263F-4CB7-9F19-3F0CBA8849AB}" type="slidenum">
              <a:rPr lang="en-US" smtClean="0"/>
              <a:t>‹#›</a:t>
            </a:fld>
            <a:endParaRPr lang="en-US"/>
          </a:p>
        </p:txBody>
      </p:sp>
    </p:spTree>
    <p:extLst>
      <p:ext uri="{BB962C8B-B14F-4D97-AF65-F5344CB8AC3E}">
        <p14:creationId xmlns:p14="http://schemas.microsoft.com/office/powerpoint/2010/main" val="1957776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D975AA-CBBB-4585-8BA9-5452F70F6DE6}" type="datetimeFigureOut">
              <a:rPr lang="en-US" smtClean="0"/>
              <a:t>4/5/2018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34571E-263F-4CB7-9F19-3F0CBA8849AB}" type="slidenum">
              <a:rPr lang="en-US" smtClean="0"/>
              <a:t>‹#›</a:t>
            </a:fld>
            <a:endParaRPr lang="en-US"/>
          </a:p>
        </p:txBody>
      </p:sp>
    </p:spTree>
    <p:extLst>
      <p:ext uri="{BB962C8B-B14F-4D97-AF65-F5344CB8AC3E}">
        <p14:creationId xmlns:p14="http://schemas.microsoft.com/office/powerpoint/2010/main" val="3288197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D975AA-CBBB-4585-8BA9-5452F70F6DE6}" type="datetimeFigureOut">
              <a:rPr lang="en-US" smtClean="0"/>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34571E-263F-4CB7-9F19-3F0CBA8849AB}" type="slidenum">
              <a:rPr lang="en-US" smtClean="0"/>
              <a:t>‹#›</a:t>
            </a:fld>
            <a:endParaRPr lang="en-US"/>
          </a:p>
        </p:txBody>
      </p:sp>
    </p:spTree>
    <p:extLst>
      <p:ext uri="{BB962C8B-B14F-4D97-AF65-F5344CB8AC3E}">
        <p14:creationId xmlns:p14="http://schemas.microsoft.com/office/powerpoint/2010/main" val="1311535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D975AA-CBBB-4585-8BA9-5452F70F6DE6}" type="datetimeFigureOut">
              <a:rPr lang="en-US" smtClean="0"/>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34571E-263F-4CB7-9F19-3F0CBA8849AB}" type="slidenum">
              <a:rPr lang="en-US" smtClean="0"/>
              <a:t>‹#›</a:t>
            </a:fld>
            <a:endParaRPr lang="en-US"/>
          </a:p>
        </p:txBody>
      </p:sp>
    </p:spTree>
    <p:extLst>
      <p:ext uri="{BB962C8B-B14F-4D97-AF65-F5344CB8AC3E}">
        <p14:creationId xmlns:p14="http://schemas.microsoft.com/office/powerpoint/2010/main" val="1180833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D975AA-CBBB-4585-8BA9-5452F70F6DE6}" type="datetimeFigureOut">
              <a:rPr lang="en-US" smtClean="0"/>
              <a:t>4/5/2018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34571E-263F-4CB7-9F19-3F0CBA8849AB}" type="slidenum">
              <a:rPr lang="en-US" smtClean="0"/>
              <a:t>‹#›</a:t>
            </a:fld>
            <a:endParaRPr lang="en-US"/>
          </a:p>
        </p:txBody>
      </p:sp>
    </p:spTree>
    <p:extLst>
      <p:ext uri="{BB962C8B-B14F-4D97-AF65-F5344CB8AC3E}">
        <p14:creationId xmlns:p14="http://schemas.microsoft.com/office/powerpoint/2010/main" val="3614183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Physics GRE 1996 #87</a:t>
            </a:r>
            <a:endParaRPr lang="en-US" dirty="0"/>
          </a:p>
        </p:txBody>
      </p:sp>
      <p:sp>
        <p:nvSpPr>
          <p:cNvPr id="3" name="Subtitle 2"/>
          <p:cNvSpPr>
            <a:spLocks noGrp="1"/>
          </p:cNvSpPr>
          <p:nvPr>
            <p:ph type="subTitle" idx="1"/>
          </p:nvPr>
        </p:nvSpPr>
        <p:spPr/>
        <p:txBody>
          <a:bodyPr/>
          <a:lstStyle/>
          <a:p>
            <a:r>
              <a:rPr lang="en-US" dirty="0" smtClean="0"/>
              <a:t>m. k. </a:t>
            </a:r>
            <a:r>
              <a:rPr lang="en-US" dirty="0" err="1" smtClean="0"/>
              <a:t>fugate</a:t>
            </a:r>
            <a:endParaRPr lang="en-US" dirty="0" smtClean="0"/>
          </a:p>
          <a:p>
            <a:r>
              <a:rPr lang="en-US" dirty="0"/>
              <a:t>f</a:t>
            </a:r>
            <a:r>
              <a:rPr lang="en-US" dirty="0" smtClean="0"/>
              <a:t>ugate.52@osu.edu</a:t>
            </a:r>
            <a:endParaRPr lang="en-US" dirty="0"/>
          </a:p>
        </p:txBody>
      </p:sp>
    </p:spTree>
    <p:extLst>
      <p:ext uri="{BB962C8B-B14F-4D97-AF65-F5344CB8AC3E}">
        <p14:creationId xmlns:p14="http://schemas.microsoft.com/office/powerpoint/2010/main" val="814023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60824"/>
          <a:stretch/>
        </p:blipFill>
        <p:spPr>
          <a:xfrm>
            <a:off x="0" y="0"/>
            <a:ext cx="5719916" cy="4391696"/>
          </a:xfrm>
          <a:prstGeom prst="rect">
            <a:avLst/>
          </a:prstGeom>
        </p:spPr>
      </p:pic>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t="39898"/>
          <a:stretch/>
        </p:blipFill>
        <p:spPr>
          <a:xfrm>
            <a:off x="6207617" y="364813"/>
            <a:ext cx="3813066" cy="4204953"/>
          </a:xfrm>
          <a:prstGeom prst="rect">
            <a:avLst/>
          </a:prstGeom>
        </p:spPr>
      </p:pic>
      <p:sp>
        <p:nvSpPr>
          <p:cNvPr id="7" name="TextBox 6"/>
          <p:cNvSpPr txBox="1"/>
          <p:nvPr/>
        </p:nvSpPr>
        <p:spPr>
          <a:xfrm>
            <a:off x="748671" y="4569766"/>
            <a:ext cx="9942490" cy="1846659"/>
          </a:xfrm>
          <a:prstGeom prst="rect">
            <a:avLst/>
          </a:prstGeom>
          <a:noFill/>
        </p:spPr>
        <p:txBody>
          <a:bodyPr wrap="square" rtlCol="0">
            <a:spAutoFit/>
          </a:bodyPr>
          <a:lstStyle/>
          <a:p>
            <a:r>
              <a:rPr lang="en-US" dirty="0" smtClean="0"/>
              <a:t>Only 6% of students got this correct. If people randomly guessed, it would be around 20%. This means most people did not just guess, but were actually attracted to wrong answers.</a:t>
            </a:r>
          </a:p>
          <a:p>
            <a:endParaRPr lang="en-US" dirty="0" smtClean="0"/>
          </a:p>
          <a:p>
            <a:r>
              <a:rPr lang="en-US" dirty="0" smtClean="0"/>
              <a:t>Probably, people guessed D or E, hoping it was a ‘trick question’ which does not require math. </a:t>
            </a:r>
          </a:p>
          <a:p>
            <a:endParaRPr lang="en-US" dirty="0" smtClean="0"/>
          </a:p>
          <a:p>
            <a:r>
              <a:rPr lang="en-US" sz="2400" dirty="0" smtClean="0"/>
              <a:t>The correct answer is A. Why?</a:t>
            </a:r>
            <a:endParaRPr lang="en-US" sz="2400" dirty="0"/>
          </a:p>
        </p:txBody>
      </p:sp>
    </p:spTree>
    <p:extLst>
      <p:ext uri="{BB962C8B-B14F-4D97-AF65-F5344CB8AC3E}">
        <p14:creationId xmlns:p14="http://schemas.microsoft.com/office/powerpoint/2010/main" val="87952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60824"/>
          <a:stretch/>
        </p:blipFill>
        <p:spPr>
          <a:xfrm>
            <a:off x="0" y="953036"/>
            <a:ext cx="5719916" cy="4391696"/>
          </a:xfrm>
          <a:prstGeom prst="rect">
            <a:avLst/>
          </a:prstGeom>
        </p:spPr>
      </p:pic>
      <p:sp>
        <p:nvSpPr>
          <p:cNvPr id="5" name="TextBox 4"/>
          <p:cNvSpPr txBox="1"/>
          <p:nvPr/>
        </p:nvSpPr>
        <p:spPr>
          <a:xfrm>
            <a:off x="5138670" y="231820"/>
            <a:ext cx="6593984" cy="1477328"/>
          </a:xfrm>
          <a:prstGeom prst="rect">
            <a:avLst/>
          </a:prstGeom>
          <a:noFill/>
        </p:spPr>
        <p:txBody>
          <a:bodyPr wrap="square" rtlCol="0">
            <a:spAutoFit/>
          </a:bodyPr>
          <a:lstStyle/>
          <a:p>
            <a:r>
              <a:rPr lang="en-US" dirty="0" smtClean="0"/>
              <a:t>To do this problem you must know about:</a:t>
            </a:r>
          </a:p>
          <a:p>
            <a:pPr marL="285750" indent="-285750">
              <a:buFont typeface="Arial" panose="020B0604020202020204" pitchFamily="34" charset="0"/>
              <a:buChar char="•"/>
            </a:pPr>
            <a:r>
              <a:rPr lang="en-US" dirty="0" smtClean="0"/>
              <a:t>Faraday’s Law (in which change in magnetic flux generates an electric field)</a:t>
            </a:r>
          </a:p>
          <a:p>
            <a:pPr marL="285750" indent="-285750">
              <a:buFont typeface="Arial" panose="020B0604020202020204" pitchFamily="34" charset="0"/>
              <a:buChar char="•"/>
            </a:pPr>
            <a:r>
              <a:rPr lang="en-US" dirty="0" smtClean="0"/>
              <a:t>Torque and angular momentum</a:t>
            </a:r>
            <a:endParaRPr lang="en-US" dirty="0"/>
          </a:p>
          <a:p>
            <a:endParaRPr lang="en-US" dirty="0"/>
          </a:p>
        </p:txBody>
      </p:sp>
      <mc:AlternateContent xmlns:mc="http://schemas.openxmlformats.org/markup-compatibility/2006">
        <mc:Choice xmlns:a14="http://schemas.microsoft.com/office/drawing/2010/main" Requires="a14">
          <p:sp>
            <p:nvSpPr>
              <p:cNvPr id="6" name="TextBox 5"/>
              <p:cNvSpPr txBox="1"/>
              <p:nvPr/>
            </p:nvSpPr>
            <p:spPr>
              <a:xfrm>
                <a:off x="5241701" y="1854558"/>
                <a:ext cx="6375043" cy="4010585"/>
              </a:xfrm>
              <a:prstGeom prst="rect">
                <a:avLst/>
              </a:prstGeom>
              <a:noFill/>
            </p:spPr>
            <p:txBody>
              <a:bodyPr wrap="square" rtlCol="0">
                <a:spAutoFit/>
              </a:bodyPr>
              <a:lstStyle/>
              <a:p>
                <a:r>
                  <a:rPr lang="en-US" dirty="0" smtClean="0"/>
                  <a:t>When the </a:t>
                </a:r>
                <a:r>
                  <a:rPr lang="en-US" dirty="0" smtClean="0"/>
                  <a:t>magnetic field </a:t>
                </a:r>
                <a:r>
                  <a:rPr lang="en-US" dirty="0" smtClean="0"/>
                  <a:t>is turned off, an electric field will be generated. The electric field will apply a force on the balls. That force produces a torque, and thus imparts some angular momentum. </a:t>
                </a:r>
              </a:p>
              <a:p>
                <a:endParaRPr lang="en-US" dirty="0"/>
              </a:p>
              <a:p>
                <a:r>
                  <a:rPr lang="en-US" dirty="0" smtClean="0"/>
                  <a:t>What electric </a:t>
                </a:r>
                <a:r>
                  <a:rPr lang="en-US" dirty="0" smtClean="0"/>
                  <a:t>field is produced?</a:t>
                </a:r>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rPr>
                        <m:t>𝐸</m:t>
                      </m:r>
                      <m:r>
                        <a:rPr lang="en-US" b="0" i="1" smtClean="0">
                          <a:latin typeface="Cambria Math" panose="02040503050406030204" pitchFamily="18" charset="0"/>
                        </a:rPr>
                        <m:t>∙</m:t>
                      </m:r>
                      <m:r>
                        <a:rPr lang="en-US" b="0" i="1" smtClean="0">
                          <a:latin typeface="Cambria Math" panose="02040503050406030204" pitchFamily="18" charset="0"/>
                        </a:rPr>
                        <m:t>𝑑𝑙</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𝑑</m:t>
                          </m:r>
                          <m:r>
                            <a:rPr lang="en-US" b="0" i="1" smtClean="0">
                              <a:latin typeface="Cambria Math" panose="02040503050406030204" pitchFamily="18" charset="0"/>
                            </a:rPr>
                            <m:t>𝜙</m:t>
                          </m:r>
                        </m:num>
                        <m:den>
                          <m:r>
                            <a:rPr lang="en-US" b="0" i="1" smtClean="0">
                              <a:latin typeface="Cambria Math" panose="02040503050406030204" pitchFamily="18" charset="0"/>
                            </a:rPr>
                            <m:t>𝑑𝑡</m:t>
                          </m:r>
                        </m:den>
                      </m:f>
                    </m:oMath>
                  </m:oMathPara>
                </a14:m>
                <a:endParaRPr lang="en-US" b="0" dirty="0" smtClean="0"/>
              </a:p>
              <a:p>
                <a:r>
                  <a:rPr lang="en-US" dirty="0" smtClean="0"/>
                  <a:t>Realize that due to symmetry, E and dl will point in the same direction, and E is the same for both </a:t>
                </a:r>
                <a:r>
                  <a:rPr lang="en-US" dirty="0" smtClean="0"/>
                  <a:t>spheres. </a:t>
                </a:r>
                <a:r>
                  <a:rPr lang="en-US" dirty="0" smtClean="0"/>
                  <a:t>So, the left side is simply E times the circumference of the loop (of radius d/2)</a:t>
                </a:r>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d>
                        <m:dPr>
                          <m:ctrlPr>
                            <a:rPr lang="en-US" b="0" i="1" smtClean="0">
                              <a:latin typeface="Cambria Math" panose="02040503050406030204" pitchFamily="18" charset="0"/>
                            </a:rPr>
                          </m:ctrlPr>
                        </m:dPr>
                        <m:e>
                          <m:r>
                            <a:rPr lang="en-US" b="0" i="1" smtClean="0">
                              <a:latin typeface="Cambria Math" panose="02040503050406030204" pitchFamily="18" charset="0"/>
                            </a:rPr>
                            <m:t>2</m:t>
                          </m:r>
                          <m:r>
                            <a:rPr lang="en-US" b="0" i="1" smtClean="0">
                              <a:latin typeface="Cambria Math" panose="02040503050406030204" pitchFamily="18" charset="0"/>
                            </a:rPr>
                            <m:t>𝜋</m:t>
                          </m:r>
                          <m:r>
                            <a:rPr lang="en-US" b="0" i="1" smtClean="0">
                              <a:latin typeface="Cambria Math" panose="02040503050406030204" pitchFamily="18" charset="0"/>
                            </a:rPr>
                            <m:t>𝑟</m:t>
                          </m:r>
                        </m:e>
                      </m:d>
                      <m:r>
                        <a:rPr lang="en-US" b="0" i="1" smtClean="0">
                          <a:latin typeface="Cambria Math" panose="02040503050406030204" pitchFamily="18" charset="0"/>
                        </a:rPr>
                        <m:t>→</m:t>
                      </m:r>
                      <m:r>
                        <a:rPr lang="en-US" b="0" i="1" smtClean="0">
                          <a:latin typeface="Cambria Math" panose="02040503050406030204" pitchFamily="18" charset="0"/>
                        </a:rPr>
                        <m:t>𝐸</m:t>
                      </m:r>
                      <m:d>
                        <m:dPr>
                          <m:ctrlPr>
                            <a:rPr lang="en-US" b="0" i="1" smtClean="0">
                              <a:latin typeface="Cambria Math" panose="02040503050406030204" pitchFamily="18" charset="0"/>
                            </a:rPr>
                          </m:ctrlPr>
                        </m:dPr>
                        <m:e>
                          <m:r>
                            <a:rPr lang="en-US" b="0" i="1" smtClean="0">
                              <a:latin typeface="Cambria Math" panose="02040503050406030204" pitchFamily="18" charset="0"/>
                            </a:rPr>
                            <m:t>2</m:t>
                          </m:r>
                          <m:r>
                            <a:rPr lang="en-US" b="0" i="1" smtClean="0">
                              <a:latin typeface="Cambria Math" panose="02040503050406030204" pitchFamily="18" charset="0"/>
                            </a:rPr>
                            <m:t>𝜋</m:t>
                          </m:r>
                        </m:e>
                      </m:d>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rPr>
                                <m:t>𝑑</m:t>
                              </m:r>
                            </m:num>
                            <m:den>
                              <m:r>
                                <a:rPr lang="en-US" b="0" i="1" smtClean="0">
                                  <a:latin typeface="Cambria Math" panose="02040503050406030204" pitchFamily="18" charset="0"/>
                                </a:rPr>
                                <m:t>2</m:t>
                              </m:r>
                            </m:den>
                          </m:f>
                        </m:e>
                      </m:d>
                      <m:r>
                        <a:rPr lang="en-US" b="0" i="1" smtClean="0">
                          <a:latin typeface="Cambria Math" panose="02040503050406030204" pitchFamily="18" charset="0"/>
                        </a:rPr>
                        <m:t>=</m:t>
                      </m:r>
                      <m:r>
                        <a:rPr lang="en-US" b="0" i="1" smtClean="0">
                          <a:latin typeface="Cambria Math" panose="02040503050406030204" pitchFamily="18" charset="0"/>
                        </a:rPr>
                        <m:t>𝐸</m:t>
                      </m:r>
                      <m:r>
                        <a:rPr lang="en-US" b="0" i="1" smtClean="0">
                          <a:latin typeface="Cambria Math" panose="02040503050406030204" pitchFamily="18" charset="0"/>
                        </a:rPr>
                        <m:t>𝜋</m:t>
                      </m:r>
                      <m:r>
                        <a:rPr lang="en-US" b="0" i="1" smtClean="0">
                          <a:latin typeface="Cambria Math" panose="02040503050406030204" pitchFamily="18" charset="0"/>
                        </a:rPr>
                        <m:t>𝑑</m:t>
                      </m:r>
                    </m:oMath>
                  </m:oMathPara>
                </a14:m>
                <a:endParaRPr lang="en-US" b="0" dirty="0" smtClean="0"/>
              </a:p>
              <a:p>
                <a:endParaRPr lang="en-US" dirty="0"/>
              </a:p>
            </p:txBody>
          </p:sp>
        </mc:Choice>
        <mc:Fallback>
          <p:sp>
            <p:nvSpPr>
              <p:cNvPr id="6" name="TextBox 5"/>
              <p:cNvSpPr txBox="1">
                <a:spLocks noRot="1" noChangeAspect="1" noMove="1" noResize="1" noEditPoints="1" noAdjustHandles="1" noChangeArrowheads="1" noChangeShapeType="1" noTextEdit="1"/>
              </p:cNvSpPr>
              <p:nvPr/>
            </p:nvSpPr>
            <p:spPr>
              <a:xfrm>
                <a:off x="5241701" y="1854558"/>
                <a:ext cx="6375043" cy="4010585"/>
              </a:xfrm>
              <a:prstGeom prst="rect">
                <a:avLst/>
              </a:prstGeom>
              <a:blipFill rotWithShape="0">
                <a:blip r:embed="rId3"/>
                <a:stretch>
                  <a:fillRect l="-860" t="-760"/>
                </a:stretch>
              </a:blipFill>
            </p:spPr>
            <p:txBody>
              <a:bodyPr/>
              <a:lstStyle/>
              <a:p>
                <a:r>
                  <a:rPr lang="en-US">
                    <a:noFill/>
                  </a:rPr>
                  <a:t> </a:t>
                </a:r>
              </a:p>
            </p:txBody>
          </p:sp>
        </mc:Fallback>
      </mc:AlternateContent>
    </p:spTree>
    <p:extLst>
      <p:ext uri="{BB962C8B-B14F-4D97-AF65-F5344CB8AC3E}">
        <p14:creationId xmlns:p14="http://schemas.microsoft.com/office/powerpoint/2010/main" val="4063074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60824"/>
          <a:stretch/>
        </p:blipFill>
        <p:spPr>
          <a:xfrm>
            <a:off x="0" y="953036"/>
            <a:ext cx="5719916" cy="4391696"/>
          </a:xfrm>
          <a:prstGeom prst="rect">
            <a:avLst/>
          </a:prstGeom>
        </p:spPr>
      </p:pic>
      <mc:AlternateContent xmlns:mc="http://schemas.openxmlformats.org/markup-compatibility/2006" xmlns:a14="http://schemas.microsoft.com/office/drawing/2010/main">
        <mc:Choice Requires="a14">
          <p:sp>
            <p:nvSpPr>
              <p:cNvPr id="5" name="TextBox 4"/>
              <p:cNvSpPr txBox="1"/>
              <p:nvPr/>
            </p:nvSpPr>
            <p:spPr>
              <a:xfrm>
                <a:off x="5344732" y="489397"/>
                <a:ext cx="6400800" cy="5577937"/>
              </a:xfrm>
              <a:prstGeom prst="rect">
                <a:avLst/>
              </a:prstGeom>
              <a:noFill/>
            </p:spPr>
            <p:txBody>
              <a:bodyPr wrap="square" rtlCol="0">
                <a:spAutoFit/>
              </a:bodyPr>
              <a:lstStyle/>
              <a:p>
                <a:r>
                  <a:rPr lang="en-US" dirty="0" smtClean="0"/>
                  <a:t>What about the right side? You should know that magnetic flux is magnetic field times the area you are finding the flux through. The field is only applied out to R, so:</a:t>
                </a:r>
              </a:p>
              <a:p>
                <a:endParaRPr lang="en-US" dirty="0" smtClean="0"/>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𝜙</m:t>
                      </m:r>
                      <m:r>
                        <a:rPr lang="en-US" b="0" i="1" smtClean="0">
                          <a:latin typeface="Cambria Math" panose="02040503050406030204" pitchFamily="18" charset="0"/>
                        </a:rPr>
                        <m:t>=</m:t>
                      </m:r>
                      <m:r>
                        <a:rPr lang="en-US" b="0" i="1" smtClean="0">
                          <a:latin typeface="Cambria Math" panose="02040503050406030204" pitchFamily="18" charset="0"/>
                        </a:rPr>
                        <m:t>𝐵</m:t>
                      </m:r>
                      <m:d>
                        <m:dPr>
                          <m:ctrlPr>
                            <a:rPr lang="en-US" b="0" i="1" smtClean="0">
                              <a:latin typeface="Cambria Math" panose="02040503050406030204" pitchFamily="18" charset="0"/>
                            </a:rPr>
                          </m:ctrlPr>
                        </m:dPr>
                        <m:e>
                          <m:r>
                            <a:rPr lang="en-US" b="0" i="1" smtClean="0">
                              <a:latin typeface="Cambria Math" panose="02040503050406030204" pitchFamily="18" charset="0"/>
                            </a:rPr>
                            <m:t>𝐴𝑟𝑒𝑎</m:t>
                          </m:r>
                        </m:e>
                      </m:d>
                      <m:r>
                        <a:rPr lang="en-US" b="0" i="1" smtClean="0">
                          <a:latin typeface="Cambria Math" panose="02040503050406030204" pitchFamily="18" charset="0"/>
                        </a:rPr>
                        <m:t>=</m:t>
                      </m:r>
                      <m:r>
                        <a:rPr lang="en-US" b="0" i="1" smtClean="0">
                          <a:latin typeface="Cambria Math" panose="02040503050406030204" pitchFamily="18" charset="0"/>
                        </a:rPr>
                        <m:t>𝐵</m:t>
                      </m:r>
                      <m:r>
                        <a:rPr lang="en-US" b="0" i="1" smtClean="0">
                          <a:latin typeface="Cambria Math" panose="02040503050406030204" pitchFamily="18" charset="0"/>
                        </a:rPr>
                        <m:t>𝜋</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𝑅</m:t>
                          </m:r>
                        </m:e>
                        <m:sup>
                          <m:r>
                            <a:rPr lang="en-US" b="0" i="1" smtClean="0">
                              <a:latin typeface="Cambria Math" panose="02040503050406030204" pitchFamily="18" charset="0"/>
                            </a:rPr>
                            <m:t>2</m:t>
                          </m:r>
                        </m:sup>
                      </m:sSup>
                    </m:oMath>
                  </m:oMathPara>
                </a14:m>
                <a:endParaRPr lang="en-US" b="0" dirty="0" smtClean="0"/>
              </a:p>
              <a:p>
                <a:endParaRPr lang="en-US" b="0" dirty="0" smtClean="0"/>
              </a:p>
              <a:p>
                <a:r>
                  <a:rPr lang="en-US" dirty="0" smtClean="0"/>
                  <a:t>The right hand side is the negative time derivative of this. R obviously does not change, but B does (it is turned off). So:</a:t>
                </a:r>
              </a:p>
              <a:p>
                <a:endParaRPr lang="en-US" dirty="0" smtClean="0"/>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f>
                        <m:fPr>
                          <m:ctrlPr>
                            <a:rPr lang="en-US" i="1" smtClean="0">
                              <a:latin typeface="Cambria Math" panose="02040503050406030204" pitchFamily="18" charset="0"/>
                            </a:rPr>
                          </m:ctrlPr>
                        </m:fPr>
                        <m:num>
                          <m:r>
                            <a:rPr lang="en-US" b="0" i="1" smtClean="0">
                              <a:latin typeface="Cambria Math" panose="02040503050406030204" pitchFamily="18" charset="0"/>
                            </a:rPr>
                            <m:t>𝑑</m:t>
                          </m:r>
                          <m:r>
                            <a:rPr lang="en-US" b="0" i="1" smtClean="0">
                              <a:latin typeface="Cambria Math" panose="02040503050406030204" pitchFamily="18" charset="0"/>
                            </a:rPr>
                            <m:t>𝜙</m:t>
                          </m:r>
                        </m:num>
                        <m:den>
                          <m:r>
                            <a:rPr lang="en-US" b="0" i="1" smtClean="0">
                              <a:latin typeface="Cambria Math" panose="02040503050406030204" pitchFamily="18" charset="0"/>
                            </a:rPr>
                            <m:t>𝑑𝑡</m:t>
                          </m:r>
                        </m:den>
                      </m:f>
                      <m:r>
                        <a:rPr lang="en-US" b="0" i="1" smtClean="0">
                          <a:latin typeface="Cambria Math" panose="02040503050406030204" pitchFamily="18" charset="0"/>
                        </a:rPr>
                        <m:t>=−</m:t>
                      </m:r>
                      <m:r>
                        <a:rPr lang="en-US" b="0" i="1" smtClean="0">
                          <a:latin typeface="Cambria Math" panose="02040503050406030204" pitchFamily="18" charset="0"/>
                        </a:rPr>
                        <m:t>𝜋</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𝑅</m:t>
                          </m:r>
                        </m:e>
                        <m:sup>
                          <m:r>
                            <a:rPr lang="en-US" b="0" i="1" smtClean="0">
                              <a:latin typeface="Cambria Math" panose="02040503050406030204" pitchFamily="18" charset="0"/>
                            </a:rPr>
                            <m:t>2</m:t>
                          </m:r>
                        </m:sup>
                      </m:sSup>
                      <m:f>
                        <m:fPr>
                          <m:ctrlPr>
                            <a:rPr lang="en-US" b="0" i="1" smtClean="0">
                              <a:latin typeface="Cambria Math" panose="02040503050406030204" pitchFamily="18" charset="0"/>
                            </a:rPr>
                          </m:ctrlPr>
                        </m:fPr>
                        <m:num>
                          <m:r>
                            <a:rPr lang="en-US" b="0" i="1" smtClean="0">
                              <a:latin typeface="Cambria Math" panose="02040503050406030204" pitchFamily="18" charset="0"/>
                            </a:rPr>
                            <m:t>𝑑𝐵</m:t>
                          </m:r>
                        </m:num>
                        <m:den>
                          <m:r>
                            <a:rPr lang="en-US" b="0" i="1" smtClean="0">
                              <a:latin typeface="Cambria Math" panose="02040503050406030204" pitchFamily="18" charset="0"/>
                            </a:rPr>
                            <m:t>𝑑𝑡</m:t>
                          </m:r>
                        </m:den>
                      </m:f>
                    </m:oMath>
                  </m:oMathPara>
                </a14:m>
                <a:endParaRPr lang="en-US" dirty="0" smtClean="0"/>
              </a:p>
              <a:p>
                <a:endParaRPr lang="en-US" dirty="0"/>
              </a:p>
              <a:p>
                <a:r>
                  <a:rPr lang="en-US" dirty="0" smtClean="0"/>
                  <a:t>Now we can put them together and solve for E:</a:t>
                </a:r>
              </a:p>
              <a:p>
                <a:endParaRPr lang="en-US" dirty="0"/>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r>
                        <a:rPr lang="en-US" b="0" i="1" smtClean="0">
                          <a:latin typeface="Cambria Math" panose="02040503050406030204" pitchFamily="18" charset="0"/>
                        </a:rPr>
                        <m:t>𝜋</m:t>
                      </m:r>
                      <m:r>
                        <a:rPr lang="en-US" b="0" i="1" smtClean="0">
                          <a:latin typeface="Cambria Math" panose="02040503050406030204" pitchFamily="18" charset="0"/>
                        </a:rPr>
                        <m:t>𝑑</m:t>
                      </m:r>
                      <m:r>
                        <a:rPr lang="en-US" b="0" i="1" smtClean="0">
                          <a:latin typeface="Cambria Math" panose="02040503050406030204" pitchFamily="18" charset="0"/>
                        </a:rPr>
                        <m:t>=−</m:t>
                      </m:r>
                      <m:r>
                        <a:rPr lang="en-US" b="0" i="1" smtClean="0">
                          <a:latin typeface="Cambria Math" panose="02040503050406030204" pitchFamily="18" charset="0"/>
                        </a:rPr>
                        <m:t>𝜋</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𝑅</m:t>
                          </m:r>
                        </m:e>
                        <m:sup>
                          <m:r>
                            <a:rPr lang="en-US" b="0" i="1" smtClean="0">
                              <a:latin typeface="Cambria Math" panose="02040503050406030204" pitchFamily="18" charset="0"/>
                            </a:rPr>
                            <m:t>2</m:t>
                          </m:r>
                        </m:sup>
                      </m:sSup>
                      <m:f>
                        <m:fPr>
                          <m:ctrlPr>
                            <a:rPr lang="en-US" b="0" i="1" smtClean="0">
                              <a:latin typeface="Cambria Math" panose="02040503050406030204" pitchFamily="18" charset="0"/>
                            </a:rPr>
                          </m:ctrlPr>
                        </m:fPr>
                        <m:num>
                          <m:r>
                            <a:rPr lang="en-US" b="0" i="1" smtClean="0">
                              <a:latin typeface="Cambria Math" panose="02040503050406030204" pitchFamily="18" charset="0"/>
                            </a:rPr>
                            <m:t>𝑑𝐵</m:t>
                          </m:r>
                        </m:num>
                        <m:den>
                          <m:r>
                            <a:rPr lang="en-US" b="0" i="1" smtClean="0">
                              <a:latin typeface="Cambria Math" panose="02040503050406030204" pitchFamily="18" charset="0"/>
                            </a:rPr>
                            <m:t>𝑑𝑡</m:t>
                          </m:r>
                        </m:den>
                      </m:f>
                    </m:oMath>
                  </m:oMathPara>
                </a14:m>
                <a:endParaRPr lang="en-US" b="0" dirty="0" smtClean="0"/>
              </a:p>
              <a:p>
                <a:endParaRPr lang="en-US" b="0" dirty="0" smtClean="0"/>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𝑅</m:t>
                              </m:r>
                            </m:e>
                            <m:sup>
                              <m:r>
                                <a:rPr lang="en-US" b="0" i="1" smtClean="0">
                                  <a:latin typeface="Cambria Math" panose="02040503050406030204" pitchFamily="18" charset="0"/>
                                </a:rPr>
                                <m:t>2</m:t>
                              </m:r>
                            </m:sup>
                          </m:sSup>
                        </m:num>
                        <m:den>
                          <m:r>
                            <a:rPr lang="en-US" b="0" i="1" smtClean="0">
                              <a:latin typeface="Cambria Math" panose="02040503050406030204" pitchFamily="18" charset="0"/>
                            </a:rPr>
                            <m:t>𝑑</m:t>
                          </m:r>
                        </m:den>
                      </m:f>
                      <m:f>
                        <m:fPr>
                          <m:ctrlPr>
                            <a:rPr lang="en-US" b="0" i="1" smtClean="0">
                              <a:latin typeface="Cambria Math" panose="02040503050406030204" pitchFamily="18" charset="0"/>
                            </a:rPr>
                          </m:ctrlPr>
                        </m:fPr>
                        <m:num>
                          <m:r>
                            <a:rPr lang="en-US" b="0" i="1" smtClean="0">
                              <a:latin typeface="Cambria Math" panose="02040503050406030204" pitchFamily="18" charset="0"/>
                            </a:rPr>
                            <m:t>𝑑𝐵</m:t>
                          </m:r>
                        </m:num>
                        <m:den>
                          <m:r>
                            <a:rPr lang="en-US" b="0" i="1" smtClean="0">
                              <a:latin typeface="Cambria Math" panose="02040503050406030204" pitchFamily="18" charset="0"/>
                            </a:rPr>
                            <m:t>𝑑𝑡</m:t>
                          </m:r>
                        </m:den>
                      </m:f>
                    </m:oMath>
                  </m:oMathPara>
                </a14:m>
                <a:endParaRPr lang="en-US" b="0" dirty="0" smtClean="0"/>
              </a:p>
              <a:p>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5344732" y="489397"/>
                <a:ext cx="6400800" cy="5577937"/>
              </a:xfrm>
              <a:prstGeom prst="rect">
                <a:avLst/>
              </a:prstGeom>
              <a:blipFill rotWithShape="0">
                <a:blip r:embed="rId3"/>
                <a:stretch>
                  <a:fillRect l="-857" t="-546" r="-762"/>
                </a:stretch>
              </a:blipFill>
            </p:spPr>
            <p:txBody>
              <a:bodyPr/>
              <a:lstStyle/>
              <a:p>
                <a:r>
                  <a:rPr lang="en-US">
                    <a:noFill/>
                  </a:rPr>
                  <a:t> </a:t>
                </a:r>
              </a:p>
            </p:txBody>
          </p:sp>
        </mc:Fallback>
      </mc:AlternateContent>
    </p:spTree>
    <p:extLst>
      <p:ext uri="{BB962C8B-B14F-4D97-AF65-F5344CB8AC3E}">
        <p14:creationId xmlns:p14="http://schemas.microsoft.com/office/powerpoint/2010/main" val="679184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60824"/>
          <a:stretch/>
        </p:blipFill>
        <p:spPr>
          <a:xfrm>
            <a:off x="0" y="953036"/>
            <a:ext cx="5719916" cy="4391696"/>
          </a:xfrm>
          <a:prstGeom prst="rect">
            <a:avLst/>
          </a:prstGeom>
        </p:spPr>
      </p:pic>
      <mc:AlternateContent xmlns:mc="http://schemas.openxmlformats.org/markup-compatibility/2006" xmlns:a14="http://schemas.microsoft.com/office/drawing/2010/main">
        <mc:Choice Requires="a14">
          <p:sp>
            <p:nvSpPr>
              <p:cNvPr id="5" name="TextBox 4"/>
              <p:cNvSpPr txBox="1"/>
              <p:nvPr/>
            </p:nvSpPr>
            <p:spPr>
              <a:xfrm>
                <a:off x="5293217" y="489397"/>
                <a:ext cx="6568225" cy="6268767"/>
              </a:xfrm>
              <a:prstGeom prst="rect">
                <a:avLst/>
              </a:prstGeom>
              <a:noFill/>
            </p:spPr>
            <p:txBody>
              <a:bodyPr wrap="square" rtlCol="0">
                <a:spAutoFit/>
              </a:bodyPr>
              <a:lstStyle/>
              <a:p>
                <a:r>
                  <a:rPr lang="en-US" dirty="0" smtClean="0"/>
                  <a:t>Now you have an expression for electric field where the spheres are. How do you get angular momentum? It is the time integral of torque:</a:t>
                </a:r>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𝐿</m:t>
                      </m:r>
                      <m:r>
                        <a:rPr lang="en-US" b="0" i="1" smtClean="0">
                          <a:latin typeface="Cambria Math" panose="02040503050406030204" pitchFamily="18" charset="0"/>
                        </a:rPr>
                        <m:t>=∫</m:t>
                      </m:r>
                      <m:r>
                        <a:rPr lang="en-US" b="0" i="1" smtClean="0">
                          <a:latin typeface="Cambria Math" panose="02040503050406030204" pitchFamily="18" charset="0"/>
                        </a:rPr>
                        <m:t>𝑇</m:t>
                      </m:r>
                      <m:r>
                        <a:rPr lang="en-US" b="0" i="1" smtClean="0">
                          <a:latin typeface="Cambria Math" panose="02040503050406030204" pitchFamily="18" charset="0"/>
                        </a:rPr>
                        <m:t> </m:t>
                      </m:r>
                      <m:r>
                        <a:rPr lang="en-US" b="0" i="1" smtClean="0">
                          <a:latin typeface="Cambria Math" panose="02040503050406030204" pitchFamily="18" charset="0"/>
                        </a:rPr>
                        <m:t>𝑑𝑡</m:t>
                      </m:r>
                    </m:oMath>
                  </m:oMathPara>
                </a14:m>
                <a:endParaRPr lang="en-US" dirty="0" smtClean="0"/>
              </a:p>
              <a:p>
                <a:endParaRPr lang="en-US" dirty="0" smtClean="0"/>
              </a:p>
              <a:p>
                <a:r>
                  <a:rPr lang="en-US" dirty="0" smtClean="0"/>
                  <a:t>What is torque on each sphere? It is the cross product of force and the radius at which it is applied. In this problem it should be clear to you that these are perpendicular, so cross product simplifies to the regular product. </a:t>
                </a:r>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𝑇</m:t>
                      </m:r>
                      <m:r>
                        <a:rPr lang="en-US" b="0" i="1" smtClean="0">
                          <a:latin typeface="Cambria Math" panose="02040503050406030204" pitchFamily="18" charset="0"/>
                        </a:rPr>
                        <m:t>=</m:t>
                      </m:r>
                      <m:r>
                        <a:rPr lang="en-US" b="0" i="1" smtClean="0">
                          <a:latin typeface="Cambria Math" panose="02040503050406030204" pitchFamily="18" charset="0"/>
                        </a:rPr>
                        <m:t>𝐹</m:t>
                      </m:r>
                      <m:r>
                        <a:rPr lang="en-US" b="0" i="1" smtClean="0">
                          <a:latin typeface="Cambria Math" panose="02040503050406030204" pitchFamily="18" charset="0"/>
                        </a:rPr>
                        <m:t>×</m:t>
                      </m:r>
                      <m:r>
                        <a:rPr lang="en-US" b="0" i="1" smtClean="0">
                          <a:latin typeface="Cambria Math" panose="02040503050406030204" pitchFamily="18" charset="0"/>
                        </a:rPr>
                        <m:t>𝑟</m:t>
                      </m:r>
                      <m:r>
                        <m:rPr>
                          <m:lit/>
                        </m:rPr>
                        <a:rPr lang="en-US" b="0" i="1" smtClean="0">
                          <a:latin typeface="Cambria Math" panose="02040503050406030204" pitchFamily="18" charset="0"/>
                        </a:rPr>
                        <m:t> </m:t>
                      </m:r>
                      <m:r>
                        <a:rPr lang="en-US" b="0" i="1" smtClean="0">
                          <a:latin typeface="Cambria Math" panose="02040503050406030204" pitchFamily="18" charset="0"/>
                        </a:rPr>
                        <m:t>→</m:t>
                      </m:r>
                      <m:r>
                        <a:rPr lang="en-US" b="0" i="1" smtClean="0">
                          <a:latin typeface="Cambria Math" panose="02040503050406030204" pitchFamily="18" charset="0"/>
                        </a:rPr>
                        <m:t>𝐹𝑅</m:t>
                      </m:r>
                      <m:r>
                        <a:rPr lang="en-US" b="0" i="1" smtClean="0">
                          <a:latin typeface="Cambria Math" panose="02040503050406030204" pitchFamily="18" charset="0"/>
                        </a:rPr>
                        <m:t>=</m:t>
                      </m:r>
                      <m:r>
                        <a:rPr lang="en-US" b="0" i="1" smtClean="0">
                          <a:latin typeface="Cambria Math" panose="02040503050406030204" pitchFamily="18" charset="0"/>
                        </a:rPr>
                        <m:t>𝐹</m:t>
                      </m:r>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rPr>
                                <m:t>𝑑</m:t>
                              </m:r>
                            </m:num>
                            <m:den>
                              <m:r>
                                <a:rPr lang="en-US" b="0" i="1" smtClean="0">
                                  <a:latin typeface="Cambria Math" panose="02040503050406030204" pitchFamily="18" charset="0"/>
                                </a:rPr>
                                <m:t>2</m:t>
                              </m:r>
                            </m:den>
                          </m:f>
                        </m:e>
                      </m:d>
                    </m:oMath>
                  </m:oMathPara>
                </a14:m>
                <a:endParaRPr lang="en-US" b="0" dirty="0" smtClean="0"/>
              </a:p>
              <a:p>
                <a:r>
                  <a:rPr lang="en-US" dirty="0" smtClean="0"/>
                  <a:t>What is force on each sphere? Charge times field, of course.</a:t>
                </a:r>
              </a:p>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𝐹</m:t>
                      </m:r>
                      <m:r>
                        <a:rPr lang="en-US" b="0" i="1" smtClean="0">
                          <a:latin typeface="Cambria Math" panose="02040503050406030204" pitchFamily="18" charset="0"/>
                        </a:rPr>
                        <m:t>=</m:t>
                      </m:r>
                      <m:r>
                        <a:rPr lang="en-US" b="0" i="1" smtClean="0">
                          <a:latin typeface="Cambria Math" panose="02040503050406030204" pitchFamily="18" charset="0"/>
                        </a:rPr>
                        <m:t>𝑞𝐸</m:t>
                      </m:r>
                      <m:r>
                        <a:rPr lang="en-US" b="0" i="1" smtClean="0">
                          <a:latin typeface="Cambria Math" panose="02040503050406030204" pitchFamily="18" charset="0"/>
                        </a:rPr>
                        <m:t>=</m:t>
                      </m:r>
                      <m:r>
                        <a:rPr lang="en-US" b="0" i="1" smtClean="0">
                          <a:latin typeface="Cambria Math" panose="02040503050406030204" pitchFamily="18" charset="0"/>
                        </a:rPr>
                        <m:t>𝑞</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m:t>
                              </m:r>
                              <m:r>
                                <a:rPr lang="en-US" b="0" i="1" smtClean="0">
                                  <a:latin typeface="Cambria Math" panose="02040503050406030204" pitchFamily="18" charset="0"/>
                                </a:rPr>
                                <m:t>𝑅</m:t>
                              </m:r>
                            </m:e>
                            <m:sup>
                              <m:r>
                                <a:rPr lang="en-US" b="0" i="1" smtClean="0">
                                  <a:latin typeface="Cambria Math" panose="02040503050406030204" pitchFamily="18" charset="0"/>
                                </a:rPr>
                                <m:t>2</m:t>
                              </m:r>
                            </m:sup>
                          </m:sSup>
                        </m:num>
                        <m:den>
                          <m:r>
                            <a:rPr lang="en-US" b="0" i="1" smtClean="0">
                              <a:latin typeface="Cambria Math" panose="02040503050406030204" pitchFamily="18" charset="0"/>
                            </a:rPr>
                            <m:t>𝑑</m:t>
                          </m:r>
                        </m:den>
                      </m:f>
                      <m:f>
                        <m:fPr>
                          <m:ctrlPr>
                            <a:rPr lang="en-US" b="0" i="1" smtClean="0">
                              <a:latin typeface="Cambria Math" panose="02040503050406030204" pitchFamily="18" charset="0"/>
                            </a:rPr>
                          </m:ctrlPr>
                        </m:fPr>
                        <m:num>
                          <m:r>
                            <a:rPr lang="en-US" b="0" i="1" smtClean="0">
                              <a:latin typeface="Cambria Math" panose="02040503050406030204" pitchFamily="18" charset="0"/>
                            </a:rPr>
                            <m:t>𝑑𝐵</m:t>
                          </m:r>
                        </m:num>
                        <m:den>
                          <m:r>
                            <a:rPr lang="en-US" b="0" i="1" smtClean="0">
                              <a:latin typeface="Cambria Math" panose="02040503050406030204" pitchFamily="18" charset="0"/>
                            </a:rPr>
                            <m:t>𝑑𝑡</m:t>
                          </m:r>
                        </m:den>
                      </m:f>
                      <m:r>
                        <a:rPr lang="en-US" b="0" i="1" smtClean="0">
                          <a:latin typeface="Cambria Math" panose="02040503050406030204" pitchFamily="18" charset="0"/>
                        </a:rPr>
                        <m:t>→</m:t>
                      </m:r>
                      <m:r>
                        <a:rPr lang="en-US" b="0" i="1" smtClean="0">
                          <a:latin typeface="Cambria Math" panose="02040503050406030204" pitchFamily="18" charset="0"/>
                        </a:rPr>
                        <m:t>𝑇</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𝑞</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𝑅</m:t>
                              </m:r>
                            </m:e>
                            <m:sup>
                              <m:r>
                                <a:rPr lang="en-US" b="0" i="1" smtClean="0">
                                  <a:latin typeface="Cambria Math" panose="02040503050406030204" pitchFamily="18" charset="0"/>
                                </a:rPr>
                                <m:t>2</m:t>
                              </m:r>
                            </m:sup>
                          </m:sSup>
                        </m:num>
                        <m:den>
                          <m:r>
                            <a:rPr lang="en-US" b="0" i="1" smtClean="0">
                              <a:latin typeface="Cambria Math" panose="02040503050406030204" pitchFamily="18" charset="0"/>
                            </a:rPr>
                            <m:t>2</m:t>
                          </m:r>
                        </m:den>
                      </m:f>
                      <m:f>
                        <m:fPr>
                          <m:ctrlPr>
                            <a:rPr lang="en-US" b="0" i="1" smtClean="0">
                              <a:latin typeface="Cambria Math" panose="02040503050406030204" pitchFamily="18" charset="0"/>
                            </a:rPr>
                          </m:ctrlPr>
                        </m:fPr>
                        <m:num>
                          <m:r>
                            <a:rPr lang="en-US" b="0" i="1" smtClean="0">
                              <a:latin typeface="Cambria Math" panose="02040503050406030204" pitchFamily="18" charset="0"/>
                            </a:rPr>
                            <m:t>𝑑𝐵</m:t>
                          </m:r>
                        </m:num>
                        <m:den>
                          <m:r>
                            <a:rPr lang="en-US" b="0" i="1" smtClean="0">
                              <a:latin typeface="Cambria Math" panose="02040503050406030204" pitchFamily="18" charset="0"/>
                            </a:rPr>
                            <m:t>𝑑𝑡</m:t>
                          </m:r>
                        </m:den>
                      </m:f>
                    </m:oMath>
                  </m:oMathPara>
                </a14:m>
                <a:endParaRPr lang="en-US" b="0" dirty="0" smtClean="0"/>
              </a:p>
              <a:p>
                <a:r>
                  <a:rPr lang="en-US" dirty="0" smtClean="0"/>
                  <a:t>So, angular momentum is:</a:t>
                </a:r>
              </a:p>
              <a:p>
                <a:pPr algn="ct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𝐿</m:t>
                      </m:r>
                      <m:r>
                        <a:rPr lang="en-US" b="0" i="1" smtClean="0">
                          <a:latin typeface="Cambria Math" panose="02040503050406030204" pitchFamily="18" charset="0"/>
                        </a:rPr>
                        <m:t>=∫</m:t>
                      </m:r>
                      <m:r>
                        <a:rPr lang="en-US" b="0" i="1" smtClean="0">
                          <a:latin typeface="Cambria Math" panose="02040503050406030204" pitchFamily="18" charset="0"/>
                        </a:rPr>
                        <m:t>𝑇𝑑𝑡</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m:t>
                          </m:r>
                          <m:r>
                            <a:rPr lang="en-US" b="0" i="1" smtClean="0">
                              <a:latin typeface="Cambria Math" panose="02040503050406030204" pitchFamily="18" charset="0"/>
                            </a:rPr>
                            <m:t>𝑞</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𝑅</m:t>
                              </m:r>
                            </m:e>
                            <m:sup>
                              <m:r>
                                <a:rPr lang="en-US" b="0" i="1" smtClean="0">
                                  <a:latin typeface="Cambria Math" panose="02040503050406030204" pitchFamily="18" charset="0"/>
                                </a:rPr>
                                <m:t>2</m:t>
                              </m:r>
                            </m:sup>
                          </m:sSup>
                        </m:num>
                        <m:den>
                          <m:r>
                            <a:rPr lang="en-US" b="0" i="1" smtClean="0">
                              <a:latin typeface="Cambria Math" panose="02040503050406030204" pitchFamily="18" charset="0"/>
                            </a:rPr>
                            <m:t>2</m:t>
                          </m:r>
                        </m:den>
                      </m:f>
                      <m:f>
                        <m:fPr>
                          <m:ctrlPr>
                            <a:rPr lang="en-US" b="0" i="1" smtClean="0">
                              <a:latin typeface="Cambria Math" panose="02040503050406030204" pitchFamily="18" charset="0"/>
                            </a:rPr>
                          </m:ctrlPr>
                        </m:fPr>
                        <m:num>
                          <m:r>
                            <a:rPr lang="en-US" b="0" i="1" smtClean="0">
                              <a:latin typeface="Cambria Math" panose="02040503050406030204" pitchFamily="18" charset="0"/>
                            </a:rPr>
                            <m:t>𝑑𝐵</m:t>
                          </m:r>
                        </m:num>
                        <m:den>
                          <m:r>
                            <a:rPr lang="en-US" b="0" i="1" smtClean="0">
                              <a:latin typeface="Cambria Math" panose="02040503050406030204" pitchFamily="18" charset="0"/>
                            </a:rPr>
                            <m:t>𝑑𝑡</m:t>
                          </m:r>
                        </m:den>
                      </m:f>
                      <m:r>
                        <a:rPr lang="en-US" b="0" i="1" smtClean="0">
                          <a:latin typeface="Cambria Math" panose="02040503050406030204" pitchFamily="18" charset="0"/>
                        </a:rPr>
                        <m:t>𝑑𝑡</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𝑞</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𝑅</m:t>
                              </m:r>
                            </m:e>
                            <m:sup>
                              <m:r>
                                <a:rPr lang="en-US" b="0" i="1" smtClean="0">
                                  <a:latin typeface="Cambria Math" panose="02040503050406030204" pitchFamily="18" charset="0"/>
                                </a:rPr>
                                <m:t>2</m:t>
                              </m:r>
                            </m:sup>
                          </m:sSup>
                        </m:num>
                        <m:den>
                          <m:r>
                            <a:rPr lang="en-US" b="0" i="1" smtClean="0">
                              <a:latin typeface="Cambria Math" panose="02040503050406030204" pitchFamily="18" charset="0"/>
                            </a:rPr>
                            <m:t>2</m:t>
                          </m:r>
                        </m:den>
                      </m:f>
                      <m:r>
                        <a:rPr lang="en-US" b="0" i="1" smtClean="0">
                          <a:latin typeface="Cambria Math" panose="02040503050406030204" pitchFamily="18" charset="0"/>
                        </a:rPr>
                        <m:t>∫</m:t>
                      </m:r>
                      <m:r>
                        <a:rPr lang="en-US" b="0" i="1" smtClean="0">
                          <a:latin typeface="Cambria Math" panose="02040503050406030204" pitchFamily="18" charset="0"/>
                        </a:rPr>
                        <m:t>𝑑𝐵</m:t>
                      </m:r>
                    </m:oMath>
                  </m:oMathPara>
                </a14:m>
                <a:endParaRPr lang="en-US" b="0" dirty="0" smtClean="0"/>
              </a:p>
              <a:p>
                <a:r>
                  <a:rPr lang="en-US" dirty="0" smtClean="0"/>
                  <a:t>The field goes from on to off, so you know the integral is just negative B.</a:t>
                </a:r>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𝐿</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𝑞</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𝑅</m:t>
                              </m:r>
                            </m:e>
                            <m:sup>
                              <m:r>
                                <a:rPr lang="en-US" b="0" i="1" smtClean="0">
                                  <a:latin typeface="Cambria Math" panose="02040503050406030204" pitchFamily="18" charset="0"/>
                                </a:rPr>
                                <m:t>2</m:t>
                              </m:r>
                            </m:sup>
                          </m:sSup>
                        </m:num>
                        <m:den>
                          <m:r>
                            <a:rPr lang="en-US" b="0" i="1" smtClean="0">
                              <a:latin typeface="Cambria Math" panose="02040503050406030204" pitchFamily="18" charset="0"/>
                            </a:rPr>
                            <m:t>2</m:t>
                          </m:r>
                        </m:den>
                      </m:f>
                      <m:r>
                        <a:rPr lang="en-US" b="0" i="1" smtClean="0">
                          <a:latin typeface="Cambria Math" panose="02040503050406030204" pitchFamily="18" charset="0"/>
                        </a:rPr>
                        <m:t>(−</m:t>
                      </m:r>
                      <m:r>
                        <a:rPr lang="en-US" b="0" i="1" smtClean="0">
                          <a:latin typeface="Cambria Math" panose="02040503050406030204" pitchFamily="18" charset="0"/>
                        </a:rPr>
                        <m:t>𝐵</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𝑞𝐵</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𝑅</m:t>
                              </m:r>
                            </m:e>
                            <m:sup>
                              <m:r>
                                <a:rPr lang="en-US" b="0" i="1" smtClean="0">
                                  <a:latin typeface="Cambria Math" panose="02040503050406030204" pitchFamily="18" charset="0"/>
                                </a:rPr>
                                <m:t>2</m:t>
                              </m:r>
                            </m:sup>
                          </m:sSup>
                        </m:num>
                        <m:den>
                          <m:r>
                            <a:rPr lang="en-US" b="0" i="1" smtClean="0">
                              <a:latin typeface="Cambria Math" panose="02040503050406030204" pitchFamily="18" charset="0"/>
                            </a:rPr>
                            <m:t>2</m:t>
                          </m:r>
                        </m:den>
                      </m:f>
                    </m:oMath>
                  </m:oMathPara>
                </a14:m>
                <a:endParaRPr lang="en-US" b="0" dirty="0" smtClean="0"/>
              </a:p>
              <a:p>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5293217" y="489397"/>
                <a:ext cx="6568225" cy="6268767"/>
              </a:xfrm>
              <a:prstGeom prst="rect">
                <a:avLst/>
              </a:prstGeom>
              <a:blipFill rotWithShape="0">
                <a:blip r:embed="rId3"/>
                <a:stretch>
                  <a:fillRect l="-742" t="-486" r="-1113"/>
                </a:stretch>
              </a:blipFill>
            </p:spPr>
            <p:txBody>
              <a:bodyPr/>
              <a:lstStyle/>
              <a:p>
                <a:r>
                  <a:rPr lang="en-US">
                    <a:noFill/>
                  </a:rPr>
                  <a:t> </a:t>
                </a:r>
              </a:p>
            </p:txBody>
          </p:sp>
        </mc:Fallback>
      </mc:AlternateContent>
    </p:spTree>
    <p:extLst>
      <p:ext uri="{BB962C8B-B14F-4D97-AF65-F5344CB8AC3E}">
        <p14:creationId xmlns:p14="http://schemas.microsoft.com/office/powerpoint/2010/main" val="1075152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60824"/>
          <a:stretch/>
        </p:blipFill>
        <p:spPr>
          <a:xfrm>
            <a:off x="0" y="953036"/>
            <a:ext cx="5719916" cy="4391696"/>
          </a:xfrm>
          <a:prstGeom prst="rect">
            <a:avLst/>
          </a:prstGeom>
        </p:spPr>
      </p:pic>
      <mc:AlternateContent xmlns:mc="http://schemas.openxmlformats.org/markup-compatibility/2006" xmlns:a14="http://schemas.microsoft.com/office/drawing/2010/main">
        <mc:Choice Requires="a14">
          <p:sp>
            <p:nvSpPr>
              <p:cNvPr id="5" name="TextBox 4"/>
              <p:cNvSpPr txBox="1"/>
              <p:nvPr/>
            </p:nvSpPr>
            <p:spPr>
              <a:xfrm>
                <a:off x="5293217" y="489397"/>
                <a:ext cx="6568225" cy="230832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𝐿</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𝑞</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𝑅</m:t>
                              </m:r>
                            </m:e>
                            <m:sup>
                              <m:r>
                                <a:rPr lang="en-US" b="0" i="1" smtClean="0">
                                  <a:latin typeface="Cambria Math" panose="02040503050406030204" pitchFamily="18" charset="0"/>
                                </a:rPr>
                                <m:t>2</m:t>
                              </m:r>
                            </m:sup>
                          </m:sSup>
                        </m:num>
                        <m:den>
                          <m:r>
                            <a:rPr lang="en-US" b="0" i="1" smtClean="0">
                              <a:latin typeface="Cambria Math" panose="02040503050406030204" pitchFamily="18" charset="0"/>
                            </a:rPr>
                            <m:t>2</m:t>
                          </m:r>
                        </m:den>
                      </m:f>
                      <m:r>
                        <a:rPr lang="en-US" b="0" i="1" smtClean="0">
                          <a:latin typeface="Cambria Math" panose="02040503050406030204" pitchFamily="18" charset="0"/>
                        </a:rPr>
                        <m:t>(−</m:t>
                      </m:r>
                      <m:r>
                        <a:rPr lang="en-US" b="0" i="1" smtClean="0">
                          <a:latin typeface="Cambria Math" panose="02040503050406030204" pitchFamily="18" charset="0"/>
                        </a:rPr>
                        <m:t>𝐵</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𝑞𝐵</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𝑅</m:t>
                              </m:r>
                            </m:e>
                            <m:sup>
                              <m:r>
                                <a:rPr lang="en-US" b="0" i="1" smtClean="0">
                                  <a:latin typeface="Cambria Math" panose="02040503050406030204" pitchFamily="18" charset="0"/>
                                </a:rPr>
                                <m:t>2</m:t>
                              </m:r>
                            </m:sup>
                          </m:sSup>
                        </m:num>
                        <m:den>
                          <m:r>
                            <a:rPr lang="en-US" b="0" i="1" smtClean="0">
                              <a:latin typeface="Cambria Math" panose="02040503050406030204" pitchFamily="18" charset="0"/>
                            </a:rPr>
                            <m:t>2</m:t>
                          </m:r>
                        </m:den>
                      </m:f>
                    </m:oMath>
                  </m:oMathPara>
                </a14:m>
                <a:endParaRPr lang="en-US" b="0" dirty="0" smtClean="0"/>
              </a:p>
              <a:p>
                <a:endParaRPr lang="en-US" dirty="0" smtClean="0"/>
              </a:p>
              <a:p>
                <a:r>
                  <a:rPr lang="en-US" dirty="0" smtClean="0"/>
                  <a:t>But there are two spheres, so to get the total you must double this:</a:t>
                </a:r>
              </a:p>
              <a:p>
                <a:endParaRPr lang="en-US" dirty="0"/>
              </a:p>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𝐿</m:t>
                          </m:r>
                        </m:e>
                        <m:sub>
                          <m:r>
                            <a:rPr lang="en-US" b="0" i="1" smtClean="0">
                              <a:latin typeface="Cambria Math" panose="02040503050406030204" pitchFamily="18" charset="0"/>
                            </a:rPr>
                            <m:t>𝑡𝑜𝑡𝑎𝑙</m:t>
                          </m:r>
                        </m:sub>
                      </m:sSub>
                      <m:r>
                        <a:rPr lang="en-US" b="0" i="1" smtClean="0">
                          <a:latin typeface="Cambria Math" panose="02040503050406030204" pitchFamily="18" charset="0"/>
                        </a:rPr>
                        <m:t>=</m:t>
                      </m:r>
                      <m:r>
                        <a:rPr lang="en-US" b="0" i="1" smtClean="0">
                          <a:latin typeface="Cambria Math" panose="02040503050406030204" pitchFamily="18" charset="0"/>
                        </a:rPr>
                        <m:t>𝑞𝐵</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𝑅</m:t>
                          </m:r>
                        </m:e>
                        <m:sup>
                          <m:r>
                            <a:rPr lang="en-US" b="0" i="1" smtClean="0">
                              <a:latin typeface="Cambria Math" panose="02040503050406030204" pitchFamily="18" charset="0"/>
                            </a:rPr>
                            <m:t>2</m:t>
                          </m:r>
                        </m:sup>
                      </m:sSup>
                      <m:r>
                        <a:rPr lang="en-US" b="0" i="1" smtClean="0">
                          <a:latin typeface="Cambria Math" panose="02040503050406030204" pitchFamily="18" charset="0"/>
                        </a:rPr>
                        <m:t> </m:t>
                      </m:r>
                    </m:oMath>
                  </m:oMathPara>
                </a14:m>
                <a:endParaRPr lang="en-US" b="0" dirty="0" smtClean="0"/>
              </a:p>
              <a:p>
                <a:endParaRPr lang="en-US" dirty="0" smtClean="0"/>
              </a:p>
              <a:p>
                <a:r>
                  <a:rPr lang="en-US" dirty="0" smtClean="0"/>
                  <a:t>This is answer A, which is correct. You’ve done it!</a:t>
                </a:r>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5293217" y="489397"/>
                <a:ext cx="6568225" cy="2308324"/>
              </a:xfrm>
              <a:prstGeom prst="rect">
                <a:avLst/>
              </a:prstGeom>
              <a:blipFill rotWithShape="0">
                <a:blip r:embed="rId3"/>
                <a:stretch>
                  <a:fillRect l="-742" b="-3166"/>
                </a:stretch>
              </a:blipFill>
            </p:spPr>
            <p:txBody>
              <a:bodyPr/>
              <a:lstStyle/>
              <a:p>
                <a:r>
                  <a:rPr lang="en-US">
                    <a:noFill/>
                  </a:rPr>
                  <a:t> </a:t>
                </a:r>
              </a:p>
            </p:txBody>
          </p:sp>
        </mc:Fallback>
      </mc:AlternateContent>
    </p:spTree>
    <p:extLst>
      <p:ext uri="{BB962C8B-B14F-4D97-AF65-F5344CB8AC3E}">
        <p14:creationId xmlns:p14="http://schemas.microsoft.com/office/powerpoint/2010/main" val="3488944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t="39898"/>
          <a:stretch/>
        </p:blipFill>
        <p:spPr>
          <a:xfrm>
            <a:off x="601894" y="875763"/>
            <a:ext cx="4423483" cy="4853102"/>
          </a:xfrm>
          <a:prstGeom prst="rect">
            <a:avLst/>
          </a:prstGeom>
        </p:spPr>
      </p:pic>
      <p:sp>
        <p:nvSpPr>
          <p:cNvPr id="7" name="TextBox 6"/>
          <p:cNvSpPr txBox="1"/>
          <p:nvPr/>
        </p:nvSpPr>
        <p:spPr>
          <a:xfrm>
            <a:off x="5499280" y="577316"/>
            <a:ext cx="5256276" cy="3970318"/>
          </a:xfrm>
          <a:prstGeom prst="rect">
            <a:avLst/>
          </a:prstGeom>
          <a:noFill/>
        </p:spPr>
        <p:txBody>
          <a:bodyPr wrap="square" rtlCol="0">
            <a:spAutoFit/>
          </a:bodyPr>
          <a:lstStyle/>
          <a:p>
            <a:r>
              <a:rPr lang="en-US" dirty="0" smtClean="0"/>
              <a:t>Maybe you are worried you will not have time to do all of this math. Is there a way you could have quickly guessed the answer, by ruling out all the ones which must be wrong?</a:t>
            </a:r>
          </a:p>
          <a:p>
            <a:endParaRPr lang="en-US" dirty="0"/>
          </a:p>
          <a:p>
            <a:r>
              <a:rPr lang="en-US" dirty="0" smtClean="0"/>
              <a:t>You should know from your E&amp;M course that a changing magnetic field induces an electric field, and electric fields impart forces on charged objects, which will in turn impart some angular momentum to the system. </a:t>
            </a:r>
          </a:p>
          <a:p>
            <a:endParaRPr lang="en-US" dirty="0"/>
          </a:p>
          <a:p>
            <a:r>
              <a:rPr lang="en-US" u="sng" dirty="0" smtClean="0"/>
              <a:t>So, D and E must be incorrect. </a:t>
            </a:r>
          </a:p>
          <a:p>
            <a:endParaRPr lang="en-US" u="sng" dirty="0"/>
          </a:p>
          <a:p>
            <a:r>
              <a:rPr lang="en-US" dirty="0" smtClean="0"/>
              <a:t>How can you decide between A, B, and C?</a:t>
            </a:r>
          </a:p>
        </p:txBody>
      </p:sp>
      <p:sp>
        <p:nvSpPr>
          <p:cNvPr id="3" name="&quot;No&quot; Symbol 2"/>
          <p:cNvSpPr/>
          <p:nvPr/>
        </p:nvSpPr>
        <p:spPr>
          <a:xfrm>
            <a:off x="708338" y="4219223"/>
            <a:ext cx="759854" cy="65682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quot;No&quot; Symbol 7"/>
          <p:cNvSpPr/>
          <p:nvPr/>
        </p:nvSpPr>
        <p:spPr>
          <a:xfrm>
            <a:off x="708338" y="4876045"/>
            <a:ext cx="759854" cy="65682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591516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loud 8"/>
          <p:cNvSpPr/>
          <p:nvPr/>
        </p:nvSpPr>
        <p:spPr>
          <a:xfrm>
            <a:off x="6722772" y="2599299"/>
            <a:ext cx="5469228" cy="4046200"/>
          </a:xfrm>
          <a:prstGeom prst="cloud">
            <a:avLst/>
          </a:prstGeom>
          <a:solidFill>
            <a:schemeClr val="bg2"/>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t="62387" b="17517"/>
          <a:stretch/>
        </p:blipFill>
        <p:spPr>
          <a:xfrm>
            <a:off x="579549" y="667468"/>
            <a:ext cx="5266051" cy="1931831"/>
          </a:xfrm>
          <a:prstGeom prst="rect">
            <a:avLst/>
          </a:prstGeom>
          <a:ln w="38100">
            <a:solidFill>
              <a:schemeClr val="tx1"/>
            </a:solidFill>
          </a:ln>
        </p:spPr>
      </p:pic>
      <p:sp>
        <p:nvSpPr>
          <p:cNvPr id="2" name="TextBox 1"/>
          <p:cNvSpPr txBox="1"/>
          <p:nvPr/>
        </p:nvSpPr>
        <p:spPr>
          <a:xfrm>
            <a:off x="669703" y="2483390"/>
            <a:ext cx="5175898" cy="3970318"/>
          </a:xfrm>
          <a:prstGeom prst="rect">
            <a:avLst/>
          </a:prstGeom>
          <a:noFill/>
        </p:spPr>
        <p:txBody>
          <a:bodyPr wrap="square" rtlCol="0">
            <a:spAutoFit/>
          </a:bodyPr>
          <a:lstStyle/>
          <a:p>
            <a:pPr marL="285750" indent="-285750">
              <a:buFont typeface="Arial" panose="020B0604020202020204" pitchFamily="34" charset="0"/>
              <a:buChar char="•"/>
            </a:pPr>
            <a:endParaRPr lang="en-US" dirty="0"/>
          </a:p>
          <a:p>
            <a:r>
              <a:rPr lang="en-US" dirty="0" smtClean="0"/>
              <a:t>Here is one way to deduce the answer:</a:t>
            </a:r>
          </a:p>
          <a:p>
            <a:endParaRPr lang="en-US" dirty="0" smtClean="0"/>
          </a:p>
          <a:p>
            <a:pPr marL="285750" indent="-285750">
              <a:buFont typeface="Arial" panose="020B0604020202020204" pitchFamily="34" charset="0"/>
              <a:buChar char="•"/>
            </a:pPr>
            <a:r>
              <a:rPr lang="en-US" dirty="0" smtClean="0"/>
              <a:t>Angular momentum is related linearly to torque</a:t>
            </a:r>
          </a:p>
          <a:p>
            <a:pPr marL="285750" indent="-285750">
              <a:buFont typeface="Arial" panose="020B0604020202020204" pitchFamily="34" charset="0"/>
              <a:buChar char="•"/>
            </a:pPr>
            <a:r>
              <a:rPr lang="en-US" dirty="0" smtClean="0"/>
              <a:t>Torque is related linearly to force</a:t>
            </a:r>
          </a:p>
          <a:p>
            <a:pPr marL="285750" indent="-285750">
              <a:buFont typeface="Arial" panose="020B0604020202020204" pitchFamily="34" charset="0"/>
              <a:buChar char="•"/>
            </a:pPr>
            <a:r>
              <a:rPr lang="en-US" dirty="0" smtClean="0"/>
              <a:t>Force is related linearly to electric field</a:t>
            </a:r>
          </a:p>
          <a:p>
            <a:pPr marL="285750" indent="-285750">
              <a:buFont typeface="Arial" panose="020B0604020202020204" pitchFamily="34" charset="0"/>
              <a:buChar char="•"/>
            </a:pPr>
            <a:r>
              <a:rPr lang="en-US" dirty="0" smtClean="0"/>
              <a:t>Electric field is somehow related </a:t>
            </a:r>
            <a:r>
              <a:rPr lang="en-US" dirty="0" smtClean="0"/>
              <a:t>to magnetic flux</a:t>
            </a:r>
            <a:endParaRPr lang="en-US" dirty="0" smtClean="0"/>
          </a:p>
          <a:p>
            <a:pPr marL="285750" indent="-285750">
              <a:buFont typeface="Arial" panose="020B0604020202020204" pitchFamily="34" charset="0"/>
              <a:buChar char="•"/>
            </a:pPr>
            <a:r>
              <a:rPr lang="en-US" dirty="0" smtClean="0"/>
              <a:t>Flux depends on the area over which field is applied</a:t>
            </a:r>
          </a:p>
          <a:p>
            <a:pPr marL="285750" indent="-285750">
              <a:buFont typeface="Arial" panose="020B0604020202020204" pitchFamily="34" charset="0"/>
              <a:buChar char="•"/>
            </a:pPr>
            <a:r>
              <a:rPr lang="en-US" b="1" dirty="0" smtClean="0"/>
              <a:t>Area depends on the square of R. There is no other part of the problem where R could come into play, so R squared must remain in the final answer.  You may not know the exact expression, but A is the only choice that could work.</a:t>
            </a:r>
            <a:endParaRPr lang="en-US" b="1" dirty="0"/>
          </a:p>
        </p:txBody>
      </p:sp>
      <p:sp>
        <p:nvSpPr>
          <p:cNvPr id="4" name="TextBox 3"/>
          <p:cNvSpPr txBox="1"/>
          <p:nvPr/>
        </p:nvSpPr>
        <p:spPr>
          <a:xfrm>
            <a:off x="7160653" y="702361"/>
            <a:ext cx="4301544" cy="1600438"/>
          </a:xfrm>
          <a:prstGeom prst="rect">
            <a:avLst/>
          </a:prstGeom>
          <a:noFill/>
        </p:spPr>
        <p:txBody>
          <a:bodyPr wrap="square" rtlCol="0">
            <a:spAutoFit/>
          </a:bodyPr>
          <a:lstStyle/>
          <a:p>
            <a:r>
              <a:rPr lang="en-US" sz="2000" dirty="0" smtClean="0"/>
              <a:t>What is different about these answers? </a:t>
            </a:r>
          </a:p>
          <a:p>
            <a:pPr marL="285750" indent="-285750">
              <a:buFont typeface="Arial" panose="020B0604020202020204" pitchFamily="34" charset="0"/>
              <a:buChar char="•"/>
            </a:pPr>
            <a:r>
              <a:rPr lang="en-US" sz="2000" dirty="0" smtClean="0"/>
              <a:t>A depends on R^2</a:t>
            </a:r>
          </a:p>
          <a:p>
            <a:pPr marL="285750" indent="-285750">
              <a:buFont typeface="Arial" panose="020B0604020202020204" pitchFamily="34" charset="0"/>
              <a:buChar char="•"/>
            </a:pPr>
            <a:r>
              <a:rPr lang="en-US" sz="2000" dirty="0" smtClean="0"/>
              <a:t>B depends on d^2</a:t>
            </a:r>
          </a:p>
          <a:p>
            <a:pPr marL="285750" indent="-285750">
              <a:buFont typeface="Arial" panose="020B0604020202020204" pitchFamily="34" charset="0"/>
              <a:buChar char="•"/>
            </a:pPr>
            <a:r>
              <a:rPr lang="en-US" sz="2000" dirty="0" smtClean="0"/>
              <a:t>C depends on Rd</a:t>
            </a:r>
          </a:p>
          <a:p>
            <a:endParaRPr lang="en-US" dirty="0"/>
          </a:p>
        </p:txBody>
      </p:sp>
      <p:sp>
        <p:nvSpPr>
          <p:cNvPr id="5" name="TextBox 4"/>
          <p:cNvSpPr txBox="1"/>
          <p:nvPr/>
        </p:nvSpPr>
        <p:spPr>
          <a:xfrm>
            <a:off x="7791719" y="3606736"/>
            <a:ext cx="3438659" cy="2031325"/>
          </a:xfrm>
          <a:prstGeom prst="rect">
            <a:avLst/>
          </a:prstGeom>
          <a:noFill/>
        </p:spPr>
        <p:txBody>
          <a:bodyPr wrap="square" rtlCol="0">
            <a:spAutoFit/>
          </a:bodyPr>
          <a:lstStyle/>
          <a:p>
            <a:r>
              <a:rPr lang="en-US" dirty="0" smtClean="0"/>
              <a:t>GRE problems should not require pages of math. If you find yourself lost in equations for too long, take a deep breath and look at the possible answers. What is different about the answers? How can you eliminate all but one?</a:t>
            </a:r>
            <a:endParaRPr lang="en-US" dirty="0"/>
          </a:p>
        </p:txBody>
      </p:sp>
      <p:sp>
        <p:nvSpPr>
          <p:cNvPr id="3" name="Right Arrow 2"/>
          <p:cNvSpPr/>
          <p:nvPr/>
        </p:nvSpPr>
        <p:spPr>
          <a:xfrm>
            <a:off x="6052365" y="1265437"/>
            <a:ext cx="901522" cy="4742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571830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TotalTime>
  <Words>548</Words>
  <Application>Microsoft Office PowerPoint</Application>
  <PresentationFormat>Widescreen</PresentationFormat>
  <Paragraphs>70</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Cambria Math</vt:lpstr>
      <vt:lpstr>Office Theme</vt:lpstr>
      <vt:lpstr>Physics GRE 1996 #87</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Physics GRE 1996 #87</dc:title>
  <dc:creator>Mark Fugate</dc:creator>
  <cp:lastModifiedBy>Mark Fugate</cp:lastModifiedBy>
  <cp:revision>11</cp:revision>
  <dcterms:created xsi:type="dcterms:W3CDTF">2018-04-05T01:22:39Z</dcterms:created>
  <dcterms:modified xsi:type="dcterms:W3CDTF">2018-04-05T06:31:43Z</dcterms:modified>
</cp:coreProperties>
</file>