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75" r:id="rId2"/>
    <p:sldId id="257" r:id="rId3"/>
    <p:sldId id="261" r:id="rId4"/>
    <p:sldId id="262" r:id="rId5"/>
    <p:sldId id="259" r:id="rId6"/>
    <p:sldId id="263" r:id="rId7"/>
    <p:sldId id="264" r:id="rId8"/>
    <p:sldId id="258" r:id="rId9"/>
    <p:sldId id="268" r:id="rId10"/>
    <p:sldId id="266" r:id="rId11"/>
    <p:sldId id="272" r:id="rId12"/>
    <p:sldId id="267" r:id="rId13"/>
    <p:sldId id="270" r:id="rId14"/>
    <p:sldId id="273" r:id="rId15"/>
    <p:sldId id="276" r:id="rId16"/>
    <p:sldId id="277" r:id="rId17"/>
    <p:sldId id="278" r:id="rId18"/>
    <p:sldId id="279" r:id="rId19"/>
    <p:sldId id="281" r:id="rId2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404"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Arial" charset="0"/>
              </a:defRPr>
            </a:lvl1pPr>
          </a:lstStyle>
          <a:p>
            <a:pPr>
              <a:defRPr/>
            </a:pPr>
            <a:endParaRPr lang="en-US"/>
          </a:p>
        </p:txBody>
      </p:sp>
      <p:sp>
        <p:nvSpPr>
          <p:cNvPr id="3584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510EDCC3-0FCB-41C5-AF18-7A5F3026C6CF}" type="datetime1">
              <a:rPr lang="en-US"/>
              <a:pPr/>
              <a:t>4/16/2015</a:t>
            </a:fld>
            <a:endParaRPr lang="en-US"/>
          </a:p>
        </p:txBody>
      </p:sp>
      <p:sp>
        <p:nvSpPr>
          <p:cNvPr id="3584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Arial" charset="0"/>
              </a:defRPr>
            </a:lvl1pPr>
          </a:lstStyle>
          <a:p>
            <a:pPr>
              <a:defRPr/>
            </a:pPr>
            <a:endParaRPr lang="en-US"/>
          </a:p>
        </p:txBody>
      </p:sp>
      <p:sp>
        <p:nvSpPr>
          <p:cNvPr id="3584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91077B54-426A-49D6-AD49-B41429974E3A}" type="slidenum">
              <a:rPr lang="en-US"/>
              <a:pPr/>
              <a:t>‹#›</a:t>
            </a:fld>
            <a:endParaRPr lang="en-US"/>
          </a:p>
        </p:txBody>
      </p:sp>
    </p:spTree>
    <p:extLst>
      <p:ext uri="{BB962C8B-B14F-4D97-AF65-F5344CB8AC3E}">
        <p14:creationId xmlns:p14="http://schemas.microsoft.com/office/powerpoint/2010/main" val="268279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D302649-D517-4787-9454-46852A7741C7}" type="datetime1">
              <a:rPr lang="en-US"/>
              <a:pPr/>
              <a:t>4/16/2015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2603EAD7-7609-47F4-A842-84F99B6C4551}" type="slidenum">
              <a:rPr lang="en-US"/>
              <a:pPr/>
              <a:t>‹#›</a:t>
            </a:fld>
            <a:endParaRPr lang="en-US"/>
          </a:p>
        </p:txBody>
      </p:sp>
    </p:spTree>
    <p:extLst>
      <p:ext uri="{BB962C8B-B14F-4D97-AF65-F5344CB8AC3E}">
        <p14:creationId xmlns:p14="http://schemas.microsoft.com/office/powerpoint/2010/main" val="4184930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D3F8C3FA-B495-44FB-994A-BA20EB99D962}" type="slidenum">
              <a:rPr lang="en-US" sz="1200">
                <a:latin typeface="Calibri" charset="0"/>
              </a:rPr>
              <a:pPr eaLnBrk="1" hangingPunct="1"/>
              <a:t>1</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0974FD5C-804A-409E-A8A6-38E29B0855CE}" type="datetime1">
              <a:rPr lang="en-US"/>
              <a:pPr/>
              <a:t>4/16/2015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55D5FC-84F4-4495-885A-BF530C83D49D}" type="slidenum">
              <a:rPr lang="en-US"/>
              <a:pPr/>
              <a:t>‹#›</a:t>
            </a:fld>
            <a:endParaRPr lang="en-US"/>
          </a:p>
        </p:txBody>
      </p:sp>
    </p:spTree>
    <p:extLst>
      <p:ext uri="{BB962C8B-B14F-4D97-AF65-F5344CB8AC3E}">
        <p14:creationId xmlns:p14="http://schemas.microsoft.com/office/powerpoint/2010/main" val="148278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788D8B4-DC19-4EB9-9F3B-5814DBCDF3AB}" type="datetime1">
              <a:rPr lang="en-US"/>
              <a:pPr/>
              <a:t>4/16/2015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BC197F5-B7ED-4EDF-B0EF-0889696B8834}" type="slidenum">
              <a:rPr lang="en-US"/>
              <a:pPr/>
              <a:t>‹#›</a:t>
            </a:fld>
            <a:endParaRPr lang="en-US"/>
          </a:p>
        </p:txBody>
      </p:sp>
    </p:spTree>
    <p:extLst>
      <p:ext uri="{BB962C8B-B14F-4D97-AF65-F5344CB8AC3E}">
        <p14:creationId xmlns:p14="http://schemas.microsoft.com/office/powerpoint/2010/main" val="27250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02F119E-8EB9-4098-B7A9-2EFE2CB95473}" type="datetime1">
              <a:rPr lang="en-US"/>
              <a:pPr/>
              <a:t>4/16/2015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6C6F93E-A92B-41A5-A32E-A42C2F4ABE7A}" type="slidenum">
              <a:rPr lang="en-US"/>
              <a:pPr/>
              <a:t>‹#›</a:t>
            </a:fld>
            <a:endParaRPr lang="en-US"/>
          </a:p>
        </p:txBody>
      </p:sp>
    </p:spTree>
    <p:extLst>
      <p:ext uri="{BB962C8B-B14F-4D97-AF65-F5344CB8AC3E}">
        <p14:creationId xmlns:p14="http://schemas.microsoft.com/office/powerpoint/2010/main" val="346356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C4F9E6C-0EB6-4648-8646-4F25203B406C}" type="datetime1">
              <a:rPr lang="en-US"/>
              <a:pPr/>
              <a:t>4/16/2015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0105B3-EE48-4C20-AC25-D98726FC6F66}" type="slidenum">
              <a:rPr lang="en-US"/>
              <a:pPr/>
              <a:t>‹#›</a:t>
            </a:fld>
            <a:endParaRPr lang="en-US"/>
          </a:p>
        </p:txBody>
      </p:sp>
    </p:spTree>
    <p:extLst>
      <p:ext uri="{BB962C8B-B14F-4D97-AF65-F5344CB8AC3E}">
        <p14:creationId xmlns:p14="http://schemas.microsoft.com/office/powerpoint/2010/main" val="12002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D5AF0E2-7DFE-4D2C-8452-1610E2460765}" type="datetime1">
              <a:rPr lang="en-US"/>
              <a:pPr/>
              <a:t>4/16/2015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5CB747B-963A-461F-AD93-1B35D7847B06}" type="slidenum">
              <a:rPr lang="en-US"/>
              <a:pPr/>
              <a:t>‹#›</a:t>
            </a:fld>
            <a:endParaRPr lang="en-US"/>
          </a:p>
        </p:txBody>
      </p:sp>
    </p:spTree>
    <p:extLst>
      <p:ext uri="{BB962C8B-B14F-4D97-AF65-F5344CB8AC3E}">
        <p14:creationId xmlns:p14="http://schemas.microsoft.com/office/powerpoint/2010/main" val="2068984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07604021-B8DA-4A85-BDCB-E96980EC4EEA}" type="datetime1">
              <a:rPr lang="en-US"/>
              <a:pPr/>
              <a:t>4/16/2015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5EEA335-28F0-41E9-A1E3-96EFDF37B1C2}" type="slidenum">
              <a:rPr lang="en-US"/>
              <a:pPr/>
              <a:t>‹#›</a:t>
            </a:fld>
            <a:endParaRPr lang="en-US"/>
          </a:p>
        </p:txBody>
      </p:sp>
    </p:spTree>
    <p:extLst>
      <p:ext uri="{BB962C8B-B14F-4D97-AF65-F5344CB8AC3E}">
        <p14:creationId xmlns:p14="http://schemas.microsoft.com/office/powerpoint/2010/main" val="359568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4067A837-673D-4811-8F68-49803873256E}" type="datetime1">
              <a:rPr lang="en-US"/>
              <a:pPr/>
              <a:t>4/16/2015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B11A707-94E8-4FDC-9B9B-F91BAFD93115}" type="slidenum">
              <a:rPr lang="en-US"/>
              <a:pPr/>
              <a:t>‹#›</a:t>
            </a:fld>
            <a:endParaRPr lang="en-US"/>
          </a:p>
        </p:txBody>
      </p:sp>
    </p:spTree>
    <p:extLst>
      <p:ext uri="{BB962C8B-B14F-4D97-AF65-F5344CB8AC3E}">
        <p14:creationId xmlns:p14="http://schemas.microsoft.com/office/powerpoint/2010/main" val="360776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05C91A4-FFA2-48C9-AA87-7EE2EB3955CE}" type="datetime1">
              <a:rPr lang="en-US"/>
              <a:pPr/>
              <a:t>4/16/2015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AC33B83-1EAB-4022-A022-53BFC1EFEB40}" type="slidenum">
              <a:rPr lang="en-US"/>
              <a:pPr/>
              <a:t>‹#›</a:t>
            </a:fld>
            <a:endParaRPr lang="en-US"/>
          </a:p>
        </p:txBody>
      </p:sp>
    </p:spTree>
    <p:extLst>
      <p:ext uri="{BB962C8B-B14F-4D97-AF65-F5344CB8AC3E}">
        <p14:creationId xmlns:p14="http://schemas.microsoft.com/office/powerpoint/2010/main" val="141466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4CF62A5-7205-4A4F-AD30-6469C9887147}" type="datetime1">
              <a:rPr lang="en-US"/>
              <a:pPr/>
              <a:t>4/16/2015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717FE93-0005-43AF-A403-E142817DAF66}" type="slidenum">
              <a:rPr lang="en-US"/>
              <a:pPr/>
              <a:t>‹#›</a:t>
            </a:fld>
            <a:endParaRPr lang="en-US"/>
          </a:p>
        </p:txBody>
      </p:sp>
    </p:spTree>
    <p:extLst>
      <p:ext uri="{BB962C8B-B14F-4D97-AF65-F5344CB8AC3E}">
        <p14:creationId xmlns:p14="http://schemas.microsoft.com/office/powerpoint/2010/main" val="160745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AEB0F3E-6B17-420C-87D7-42413AF82674}" type="datetime1">
              <a:rPr lang="en-US"/>
              <a:pPr/>
              <a:t>4/16/2015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125DC3A-09A2-46B1-AFB2-306C6FF4B642}" type="slidenum">
              <a:rPr lang="en-US"/>
              <a:pPr/>
              <a:t>‹#›</a:t>
            </a:fld>
            <a:endParaRPr lang="en-US"/>
          </a:p>
        </p:txBody>
      </p:sp>
    </p:spTree>
    <p:extLst>
      <p:ext uri="{BB962C8B-B14F-4D97-AF65-F5344CB8AC3E}">
        <p14:creationId xmlns:p14="http://schemas.microsoft.com/office/powerpoint/2010/main" val="426772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0149F8E-C517-4DEB-9D25-74268F511CF4}" type="datetime1">
              <a:rPr lang="en-US"/>
              <a:pPr/>
              <a:t>4/16/2015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C0D9A73-6E74-480F-AD31-C90627153FEE}" type="slidenum">
              <a:rPr lang="en-US"/>
              <a:pPr/>
              <a:t>‹#›</a:t>
            </a:fld>
            <a:endParaRPr lang="en-US"/>
          </a:p>
        </p:txBody>
      </p:sp>
    </p:spTree>
    <p:extLst>
      <p:ext uri="{BB962C8B-B14F-4D97-AF65-F5344CB8AC3E}">
        <p14:creationId xmlns:p14="http://schemas.microsoft.com/office/powerpoint/2010/main" val="289776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defRPr>
            </a:lvl1pPr>
          </a:lstStyle>
          <a:p>
            <a:fld id="{9DB52290-A74D-4F0E-A996-6579CBDB47B5}" type="datetime1">
              <a:rPr lang="en-US"/>
              <a:pPr/>
              <a:t>4/16/2015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defRPr>
            </a:lvl1pPr>
          </a:lstStyle>
          <a:p>
            <a:fld id="{8F673C91-FA47-4CBB-88B2-0775696D1B6B}"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r>
              <a:rPr lang="en-US" smtClean="0"/>
              <a:t>BEANFEST TUTORIAL </a:t>
            </a:r>
          </a:p>
        </p:txBody>
      </p:sp>
      <p:sp>
        <p:nvSpPr>
          <p:cNvPr id="15363" name="Rectangle 3"/>
          <p:cNvSpPr>
            <a:spLocks noGrp="1"/>
          </p:cNvSpPr>
          <p:nvPr>
            <p:ph type="body" idx="1"/>
          </p:nvPr>
        </p:nvSpPr>
        <p:spPr>
          <a:xfrm>
            <a:off x="457200" y="1600200"/>
            <a:ext cx="8458200" cy="4525963"/>
          </a:xfrm>
        </p:spPr>
        <p:txBody>
          <a:bodyPr/>
          <a:lstStyle/>
          <a:p>
            <a:r>
              <a:rPr lang="en-US" sz="4000" smtClean="0"/>
              <a:t>Please read through the instructions carefully!</a:t>
            </a:r>
          </a:p>
          <a:p>
            <a:endParaRPr lang="en-US" sz="4000" smtClean="0"/>
          </a:p>
          <a:p>
            <a:endParaRPr lang="en-US" smtClean="0"/>
          </a:p>
        </p:txBody>
      </p:sp>
      <p:sp>
        <p:nvSpPr>
          <p:cNvPr id="2053" name="Text Box 5"/>
          <p:cNvSpPr txBox="1">
            <a:spLocks noChangeArrowheads="1"/>
          </p:cNvSpPr>
          <p:nvPr/>
        </p:nvSpPr>
        <p:spPr bwMode="auto">
          <a:xfrm>
            <a:off x="381000" y="50292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2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p:cNvPicPr>
            <a:picLocks noChangeAspect="1" noChangeArrowheads="1"/>
          </p:cNvPicPr>
          <p:nvPr/>
        </p:nvPicPr>
        <p:blipFill>
          <a:blip r:embed="rId2">
            <a:extLst>
              <a:ext uri="{28A0092B-C50C-407E-A947-70E740481C1C}">
                <a14:useLocalDpi xmlns:a14="http://schemas.microsoft.com/office/drawing/2010/main" val="0"/>
              </a:ext>
            </a:extLst>
          </a:blip>
          <a:srcRect t="5034" b="8415"/>
          <a:stretch>
            <a:fillRect/>
          </a:stretch>
        </p:blipFill>
        <p:spPr bwMode="auto">
          <a:xfrm>
            <a:off x="685800" y="838200"/>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4648200" y="4419600"/>
            <a:ext cx="3352800" cy="1447800"/>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Content Placeholder 2"/>
          <p:cNvSpPr>
            <a:spLocks noGrp="1"/>
          </p:cNvSpPr>
          <p:nvPr>
            <p:ph idx="1"/>
          </p:nvPr>
        </p:nvSpPr>
        <p:spPr>
          <a:xfrm>
            <a:off x="533400" y="0"/>
            <a:ext cx="8229600" cy="4525963"/>
          </a:xfrm>
        </p:spPr>
        <p:txBody>
          <a:bodyPr>
            <a:noAutofit/>
          </a:bodyPr>
          <a:lstStyle/>
          <a:p>
            <a:pPr eaLnBrk="1" hangingPunct="1"/>
            <a:r>
              <a:rPr lang="en-US" sz="2800" b="1" smtClean="0">
                <a:effectLst>
                  <a:outerShdw blurRad="38100" dist="38100" dir="2700000" algn="tl">
                    <a:srgbClr val="1F497D"/>
                  </a:outerShdw>
                </a:effectLst>
              </a:rPr>
              <a:t>If you choose not to select a bean (press </a:t>
            </a:r>
            <a:r>
              <a:rPr lang="en-US" sz="2800" b="1" smtClean="0">
                <a:solidFill>
                  <a:srgbClr val="4F81BD"/>
                </a:solidFill>
                <a:effectLst>
                  <a:outerShdw blurRad="38100" dist="38100" dir="2700000" algn="tl">
                    <a:srgbClr val="FFFFFF"/>
                  </a:outerShdw>
                </a:effectLst>
              </a:rPr>
              <a:t>d</a:t>
            </a:r>
            <a:r>
              <a:rPr lang="en-US" sz="2800" b="1" smtClean="0">
                <a:effectLst>
                  <a:outerShdw blurRad="38100" dist="38100" dir="2700000" algn="tl">
                    <a:srgbClr val="1F497D"/>
                  </a:outerShdw>
                </a:effectLst>
              </a:rPr>
              <a:t>) the display looks like this:</a:t>
            </a:r>
          </a:p>
        </p:txBody>
      </p:sp>
      <p:sp>
        <p:nvSpPr>
          <p:cNvPr id="7" name="Text Box 5"/>
          <p:cNvSpPr txBox="1">
            <a:spLocks noChangeArrowheads="1"/>
          </p:cNvSpPr>
          <p:nvPr/>
        </p:nvSpPr>
        <p:spPr bwMode="auto">
          <a:xfrm>
            <a:off x="381000" y="60960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
        <p:nvSpPr>
          <p:cNvPr id="2" name="Rectangle 5"/>
          <p:cNvSpPr/>
          <p:nvPr/>
        </p:nvSpPr>
        <p:spPr>
          <a:xfrm>
            <a:off x="1371600" y="3505200"/>
            <a:ext cx="3048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400" b="1">
                <a:solidFill>
                  <a:srgbClr val="FFFFFF"/>
                </a:solidFill>
                <a:cs typeface="Arial" charset="0"/>
              </a:rPr>
              <a:t>Here you see the effect the bean would have had</a:t>
            </a:r>
          </a:p>
        </p:txBody>
      </p:sp>
      <p:cxnSp>
        <p:nvCxnSpPr>
          <p:cNvPr id="3" name="Straight Arrow Connector 6"/>
          <p:cNvCxnSpPr>
            <a:cxnSpLocks noChangeShapeType="1"/>
          </p:cNvCxnSpPr>
          <p:nvPr/>
        </p:nvCxnSpPr>
        <p:spPr bwMode="auto">
          <a:xfrm>
            <a:off x="4432300" y="4114800"/>
            <a:ext cx="1727200" cy="990600"/>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20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grpId="0" nodeType="afterEffect">
                                  <p:stCondLst>
                                    <p:cond delay="1500"/>
                                  </p:stCondLst>
                                  <p:childTnLst>
                                    <p:set>
                                      <p:cBhvr>
                                        <p:cTn id="12" dur="1" fill="hold">
                                          <p:stCondLst>
                                            <p:cond delay="0"/>
                                          </p:stCondLst>
                                        </p:cTn>
                                        <p:tgtEl>
                                          <p:spTgt spid="2"/>
                                        </p:tgtEl>
                                        <p:attrNameLst>
                                          <p:attrName>style.visibility</p:attrName>
                                        </p:attrNameLst>
                                      </p:cBhvr>
                                      <p:to>
                                        <p:strVal val="visible"/>
                                      </p:to>
                                    </p:set>
                                  </p:childTnLst>
                                </p:cTn>
                              </p:par>
                            </p:childTnLst>
                          </p:cTn>
                        </p:par>
                        <p:par>
                          <p:cTn id="13" fill="hold" nodeType="afterGroup">
                            <p:stCondLst>
                              <p:cond delay="3500"/>
                            </p:stCondLst>
                            <p:childTnLst>
                              <p:par>
                                <p:cTn id="14" presetID="1"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par>
                          <p:cTn id="16" fill="hold" nodeType="afterGroup">
                            <p:stCondLst>
                              <p:cond delay="3500"/>
                            </p:stCondLst>
                            <p:childTnLst>
                              <p:par>
                                <p:cTn id="17" presetID="1" presetClass="entr" presetSubtype="0" fill="hold" grpId="0" nodeType="afterEffect">
                                  <p:stCondLst>
                                    <p:cond delay="250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lstStyle/>
          <a:p>
            <a:pPr eaLnBrk="1" hangingPunct="1"/>
            <a:r>
              <a:rPr lang="en-US" sz="3600" smtClean="0"/>
              <a:t>If you choose to select the presented bean, your point value will change based on the value of the bean.</a:t>
            </a:r>
          </a:p>
          <a:p>
            <a:pPr eaLnBrk="1" hangingPunct="1"/>
            <a:r>
              <a:rPr lang="en-US" sz="3600" smtClean="0"/>
              <a:t>If the bean is </a:t>
            </a:r>
            <a:r>
              <a:rPr lang="en-US" sz="3600" u="sng" smtClean="0"/>
              <a:t>negative</a:t>
            </a:r>
            <a:r>
              <a:rPr lang="en-US" sz="3600" smtClean="0"/>
              <a:t> your point value will </a:t>
            </a:r>
            <a:r>
              <a:rPr lang="en-US" sz="3600" u="sng" smtClean="0"/>
              <a:t>decrease</a:t>
            </a:r>
            <a:r>
              <a:rPr lang="en-US" sz="3600" smtClean="0"/>
              <a:t> by 10.</a:t>
            </a:r>
          </a:p>
          <a:p>
            <a:pPr eaLnBrk="1" hangingPunct="1"/>
            <a:r>
              <a:rPr lang="en-US" sz="3600" smtClean="0"/>
              <a:t>If the bean is </a:t>
            </a:r>
            <a:r>
              <a:rPr lang="en-US" sz="3600" u="sng" smtClean="0"/>
              <a:t>positive</a:t>
            </a:r>
            <a:r>
              <a:rPr lang="en-US" sz="3600" smtClean="0"/>
              <a:t> your point value will </a:t>
            </a:r>
            <a:r>
              <a:rPr lang="en-US" sz="3600" u="sng" smtClean="0"/>
              <a:t>increase</a:t>
            </a:r>
            <a:r>
              <a:rPr lang="en-US" sz="3600" smtClean="0"/>
              <a:t> by 10.</a:t>
            </a:r>
          </a:p>
        </p:txBody>
      </p:sp>
      <p:sp>
        <p:nvSpPr>
          <p:cNvPr id="12292" name="Text Box 4"/>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12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a:extLst>
              <a:ext uri="{28A0092B-C50C-407E-A947-70E740481C1C}">
                <a14:useLocalDpi xmlns:a14="http://schemas.microsoft.com/office/drawing/2010/main" val="0"/>
              </a:ext>
            </a:extLst>
          </a:blip>
          <a:srcRect t="6580" b="15788"/>
          <a:stretch>
            <a:fillRect/>
          </a:stretch>
        </p:blipFill>
        <p:spPr bwMode="auto">
          <a:xfrm>
            <a:off x="457200" y="838200"/>
            <a:ext cx="822960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a:spLocks noGrp="1"/>
          </p:cNvSpPr>
          <p:nvPr>
            <p:ph idx="1"/>
          </p:nvPr>
        </p:nvSpPr>
        <p:spPr>
          <a:xfrm>
            <a:off x="457200" y="0"/>
            <a:ext cx="8229600" cy="4525963"/>
          </a:xfrm>
        </p:spPr>
        <p:txBody>
          <a:bodyPr/>
          <a:lstStyle/>
          <a:p>
            <a:pPr eaLnBrk="1" hangingPunct="1"/>
            <a:r>
              <a:rPr lang="en-US" b="1" smtClean="0"/>
              <a:t>If you choose a negative bean the display looks like this:</a:t>
            </a:r>
          </a:p>
        </p:txBody>
      </p:sp>
      <p:sp>
        <p:nvSpPr>
          <p:cNvPr id="6" name="Oval 5"/>
          <p:cNvSpPr/>
          <p:nvPr/>
        </p:nvSpPr>
        <p:spPr>
          <a:xfrm>
            <a:off x="4419600" y="4495800"/>
            <a:ext cx="3581400" cy="1447800"/>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3581400"/>
            <a:ext cx="34290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rgbClr val="FFFFFF"/>
                </a:solidFill>
              </a:rPr>
              <a:t>Your point value will decrease by 10, your point bar will go down</a:t>
            </a:r>
          </a:p>
        </p:txBody>
      </p:sp>
      <p:cxnSp>
        <p:nvCxnSpPr>
          <p:cNvPr id="8" name="Straight Arrow Connector 7"/>
          <p:cNvCxnSpPr>
            <a:cxnSpLocks noChangeShapeType="1"/>
          </p:cNvCxnSpPr>
          <p:nvPr/>
        </p:nvCxnSpPr>
        <p:spPr bwMode="auto">
          <a:xfrm rot="10800000" flipV="1">
            <a:off x="2133600" y="4876800"/>
            <a:ext cx="762000" cy="381000"/>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12" name="Text Box 5"/>
          <p:cNvSpPr txBox="1">
            <a:spLocks noChangeArrowheads="1"/>
          </p:cNvSpPr>
          <p:nvPr/>
        </p:nvSpPr>
        <p:spPr bwMode="auto">
          <a:xfrm>
            <a:off x="381000" y="60960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6"/>
                                        </p:tgtEl>
                                        <p:attrNameLst>
                                          <p:attrName>style.visibility</p:attrName>
                                        </p:attrNameLst>
                                      </p:cBhvr>
                                      <p:to>
                                        <p:strVal val="visible"/>
                                      </p:to>
                                    </p:set>
                                  </p:childTnLst>
                                </p:cTn>
                              </p:par>
                            </p:childTnLst>
                          </p:cTn>
                        </p:par>
                        <p:par>
                          <p:cTn id="9" fill="hold" nodeType="afterGroup">
                            <p:stCondLst>
                              <p:cond delay="2000"/>
                            </p:stCondLst>
                            <p:childTnLst>
                              <p:par>
                                <p:cTn id="10" presetID="1" presetClass="entr" presetSubtype="0" fill="hold" grpId="0" nodeType="afterEffect">
                                  <p:stCondLst>
                                    <p:cond delay="2000"/>
                                  </p:stCondLst>
                                  <p:childTnLst>
                                    <p:set>
                                      <p:cBhvr>
                                        <p:cTn id="11" dur="1" fill="hold">
                                          <p:stCondLst>
                                            <p:cond delay="0"/>
                                          </p:stCondLst>
                                        </p:cTn>
                                        <p:tgtEl>
                                          <p:spTgt spid="7"/>
                                        </p:tgtEl>
                                        <p:attrNameLst>
                                          <p:attrName>style.visibility</p:attrName>
                                        </p:attrNameLst>
                                      </p:cBhvr>
                                      <p:to>
                                        <p:strVal val="visible"/>
                                      </p:to>
                                    </p:set>
                                  </p:childTnLst>
                                </p:cTn>
                              </p:par>
                            </p:childTnLst>
                          </p:cTn>
                        </p:par>
                        <p:par>
                          <p:cTn id="12" fill="hold" nodeType="afterGroup">
                            <p:stCondLst>
                              <p:cond delay="4000"/>
                            </p:stCondLst>
                            <p:childTnLst>
                              <p:par>
                                <p:cTn id="13" presetID="1"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par>
                          <p:cTn id="15" fill="hold" nodeType="afterGroup">
                            <p:stCondLst>
                              <p:cond delay="4000"/>
                            </p:stCondLst>
                            <p:childTnLst>
                              <p:par>
                                <p:cTn id="16" presetID="1" presetClass="entr" presetSubtype="0" fill="hold" grpId="0" nodeType="afterEffect">
                                  <p:stCondLst>
                                    <p:cond delay="250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p:cNvPicPr>
            <a:picLocks noChangeAspect="1" noChangeArrowheads="1"/>
          </p:cNvPicPr>
          <p:nvPr/>
        </p:nvPicPr>
        <p:blipFill>
          <a:blip r:embed="rId2">
            <a:extLst>
              <a:ext uri="{28A0092B-C50C-407E-A947-70E740481C1C}">
                <a14:useLocalDpi xmlns:a14="http://schemas.microsoft.com/office/drawing/2010/main" val="0"/>
              </a:ext>
            </a:extLst>
          </a:blip>
          <a:srcRect t="5034" b="8415"/>
          <a:stretch>
            <a:fillRect/>
          </a:stretch>
        </p:blipFill>
        <p:spPr bwMode="auto">
          <a:xfrm>
            <a:off x="533400" y="762000"/>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533400" y="0"/>
            <a:ext cx="8229600" cy="1066800"/>
          </a:xfrm>
        </p:spPr>
        <p:txBody>
          <a:bodyPr/>
          <a:lstStyle/>
          <a:p>
            <a:pPr eaLnBrk="1" hangingPunct="1"/>
            <a:r>
              <a:rPr lang="en-US" b="1" smtClean="0"/>
              <a:t>If you choose a positive bean the display looks like this:</a:t>
            </a:r>
          </a:p>
        </p:txBody>
      </p:sp>
      <p:pic>
        <p:nvPicPr>
          <p:cNvPr id="28676" name="Picture 13"/>
          <p:cNvPicPr>
            <a:picLocks noChangeAspect="1" noChangeArrowheads="1"/>
          </p:cNvPicPr>
          <p:nvPr/>
        </p:nvPicPr>
        <p:blipFill>
          <a:blip r:embed="rId3">
            <a:extLst>
              <a:ext uri="{28A0092B-C50C-407E-A947-70E740481C1C}">
                <a14:useLocalDpi xmlns:a14="http://schemas.microsoft.com/office/drawing/2010/main" val="0"/>
              </a:ext>
            </a:extLst>
          </a:blip>
          <a:srcRect t="59583" b="12807"/>
          <a:stretch>
            <a:fillRect/>
          </a:stretch>
        </p:blipFill>
        <p:spPr bwMode="auto">
          <a:xfrm>
            <a:off x="63500" y="4343400"/>
            <a:ext cx="86233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val 9"/>
          <p:cNvSpPr/>
          <p:nvPr/>
        </p:nvSpPr>
        <p:spPr>
          <a:xfrm>
            <a:off x="4267200" y="4572000"/>
            <a:ext cx="3505200" cy="1524000"/>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1371600" y="3276600"/>
            <a:ext cx="3429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rgbClr val="FFFFFF"/>
                </a:solidFill>
              </a:rPr>
              <a:t>Your point value will increase by 10, your point bar will go up</a:t>
            </a:r>
          </a:p>
        </p:txBody>
      </p:sp>
      <p:cxnSp>
        <p:nvCxnSpPr>
          <p:cNvPr id="12" name="Straight Arrow Connector 11"/>
          <p:cNvCxnSpPr>
            <a:cxnSpLocks noChangeShapeType="1"/>
          </p:cNvCxnSpPr>
          <p:nvPr/>
        </p:nvCxnSpPr>
        <p:spPr bwMode="auto">
          <a:xfrm rot="10800000" flipV="1">
            <a:off x="1676400" y="4495800"/>
            <a:ext cx="685800" cy="533400"/>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8" name="Text Box 5"/>
          <p:cNvSpPr txBox="1">
            <a:spLocks noChangeArrowheads="1"/>
          </p:cNvSpPr>
          <p:nvPr/>
        </p:nvSpPr>
        <p:spPr bwMode="auto">
          <a:xfrm>
            <a:off x="381000" y="60960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10"/>
                                        </p:tgtEl>
                                        <p:attrNameLst>
                                          <p:attrName>style.visibility</p:attrName>
                                        </p:attrNameLst>
                                      </p:cBhvr>
                                      <p:to>
                                        <p:strVal val="visible"/>
                                      </p:to>
                                    </p:set>
                                  </p:childTnLst>
                                </p:cTn>
                              </p:par>
                            </p:childTnLst>
                          </p:cTn>
                        </p:par>
                        <p:par>
                          <p:cTn id="9" fill="hold" nodeType="afterGroup">
                            <p:stCondLst>
                              <p:cond delay="2000"/>
                            </p:stCondLst>
                            <p:childTnLst>
                              <p:par>
                                <p:cTn id="10" presetID="1" presetClass="entr" presetSubtype="0" fill="hold" grpId="0" nodeType="afterEffect">
                                  <p:stCondLst>
                                    <p:cond delay="2000"/>
                                  </p:stCondLst>
                                  <p:childTnLst>
                                    <p:set>
                                      <p:cBhvr>
                                        <p:cTn id="11" dur="1" fill="hold">
                                          <p:stCondLst>
                                            <p:cond delay="0"/>
                                          </p:stCondLst>
                                        </p:cTn>
                                        <p:tgtEl>
                                          <p:spTgt spid="11"/>
                                        </p:tgtEl>
                                        <p:attrNameLst>
                                          <p:attrName>style.visibility</p:attrName>
                                        </p:attrNameLst>
                                      </p:cBhvr>
                                      <p:to>
                                        <p:strVal val="visible"/>
                                      </p:to>
                                    </p:set>
                                  </p:childTnLst>
                                </p:cTn>
                              </p:par>
                            </p:childTnLst>
                          </p:cTn>
                        </p:par>
                        <p:par>
                          <p:cTn id="12" fill="hold" nodeType="afterGroup">
                            <p:stCondLst>
                              <p:cond delay="4000"/>
                            </p:stCondLst>
                            <p:childTnLst>
                              <p:par>
                                <p:cTn id="13" presetID="1"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nodeType="afterGroup">
                            <p:stCondLst>
                              <p:cond delay="4000"/>
                            </p:stCondLst>
                            <p:childTnLst>
                              <p:par>
                                <p:cTn id="16" presetID="1" presetClass="entr" presetSubtype="0" fill="hold" grpId="0" nodeType="afterEffect">
                                  <p:stCondLst>
                                    <p:cond delay="250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eaLnBrk="1" hangingPunct="1"/>
            <a:r>
              <a:rPr lang="en-US" sz="2800" smtClean="0"/>
              <a:t>Remember, you start the game with 50 points.</a:t>
            </a:r>
          </a:p>
          <a:p>
            <a:pPr eaLnBrk="1" hangingPunct="1"/>
            <a:r>
              <a:rPr lang="en-US" sz="2800" smtClean="0"/>
              <a:t>You should try to gain points and avoid losing points by making good decisions about which beans to select.</a:t>
            </a:r>
          </a:p>
          <a:p>
            <a:pPr eaLnBrk="1" hangingPunct="1"/>
            <a:r>
              <a:rPr lang="en-US" sz="2800" smtClean="0"/>
              <a:t>Reaching </a:t>
            </a:r>
            <a:r>
              <a:rPr lang="en-US" sz="2800" u="sng" smtClean="0"/>
              <a:t>100</a:t>
            </a:r>
            <a:r>
              <a:rPr lang="en-US" sz="2800" smtClean="0"/>
              <a:t> points represents </a:t>
            </a:r>
            <a:r>
              <a:rPr lang="en-US" sz="2800" u="sng" smtClean="0"/>
              <a:t>winning</a:t>
            </a:r>
            <a:r>
              <a:rPr lang="en-US" sz="2800" smtClean="0"/>
              <a:t> the game.</a:t>
            </a:r>
          </a:p>
          <a:p>
            <a:pPr eaLnBrk="1" hangingPunct="1"/>
            <a:r>
              <a:rPr lang="en-US" sz="2800" smtClean="0"/>
              <a:t>Reaching </a:t>
            </a:r>
            <a:r>
              <a:rPr lang="en-US" sz="2800" u="sng" smtClean="0"/>
              <a:t>0</a:t>
            </a:r>
            <a:r>
              <a:rPr lang="en-US" sz="2800" smtClean="0"/>
              <a:t> points represents </a:t>
            </a:r>
            <a:r>
              <a:rPr lang="en-US" sz="2800" u="sng" smtClean="0"/>
              <a:t>losing</a:t>
            </a:r>
            <a:r>
              <a:rPr lang="en-US" sz="2800" smtClean="0"/>
              <a:t> the game.</a:t>
            </a:r>
          </a:p>
          <a:p>
            <a:pPr eaLnBrk="1" hangingPunct="1"/>
            <a:r>
              <a:rPr lang="en-US" sz="2800" smtClean="0"/>
              <a:t>After either winning or losing, you will restart the game with 50 points.</a:t>
            </a:r>
          </a:p>
        </p:txBody>
      </p:sp>
      <p:sp>
        <p:nvSpPr>
          <p:cNvPr id="15364" name="Text Box 4"/>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nodeType="afterEffect">
                                  <p:stCondLst>
                                    <p:cond delay="25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nodeType="afterGroup">
                            <p:stCondLst>
                              <p:cond delay="10000"/>
                            </p:stCondLst>
                            <p:childTnLst>
                              <p:par>
                                <p:cTn id="17" presetID="1" presetClass="entr" presetSubtype="0" fill="hold" nodeType="afterEffect">
                                  <p:stCondLst>
                                    <p:cond delay="25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nodeType="afterGroup">
                            <p:stCondLst>
                              <p:cond delay="12500"/>
                            </p:stCondLst>
                            <p:childTnLst>
                              <p:par>
                                <p:cTn id="20" presetID="1" presetClass="entr" presetSubtype="0" fill="hold" grpId="0" nodeType="afterEffect">
                                  <p:stCondLst>
                                    <p:cond delay="2500"/>
                                  </p:stCondLst>
                                  <p:childTnLst>
                                    <p:set>
                                      <p:cBhvr>
                                        <p:cTn id="21"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eaLnBrk="1" hangingPunct="1"/>
            <a:r>
              <a:rPr lang="en-US" smtClean="0"/>
              <a:t>In any re-started game, the beans retain their original values.</a:t>
            </a:r>
          </a:p>
          <a:p>
            <a:pPr eaLnBrk="1" hangingPunct="1"/>
            <a:r>
              <a:rPr lang="en-US" smtClean="0"/>
              <a:t>That is, previously good beans continue to increase your points</a:t>
            </a:r>
          </a:p>
          <a:p>
            <a:pPr eaLnBrk="1" hangingPunct="1"/>
            <a:r>
              <a:rPr lang="en-US" smtClean="0"/>
              <a:t>And previously bad beans continue to decrease your points.</a:t>
            </a:r>
          </a:p>
          <a:p>
            <a:pPr eaLnBrk="1" hangingPunct="1">
              <a:buFont typeface="Arial" charset="0"/>
              <a:buNone/>
            </a:pPr>
            <a:endParaRPr lang="en-US" sz="3000" b="1" smtClean="0"/>
          </a:p>
        </p:txBody>
      </p:sp>
      <p:sp>
        <p:nvSpPr>
          <p:cNvPr id="15364" name="Text Box 4"/>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eaLnBrk="1" hangingPunct="1"/>
            <a:r>
              <a:rPr lang="en-US" sz="2800" smtClean="0"/>
              <a:t>The experiment begins with a short practice block of only 6 trials.</a:t>
            </a:r>
          </a:p>
          <a:p>
            <a:pPr eaLnBrk="1" hangingPunct="1"/>
            <a:r>
              <a:rPr lang="en-US" sz="2800" smtClean="0"/>
              <a:t>These 6 beans are just a few of the ones that you will see during the actual experiment.</a:t>
            </a:r>
          </a:p>
          <a:p>
            <a:pPr eaLnBrk="1" hangingPunct="1"/>
            <a:r>
              <a:rPr lang="en-US" sz="2800" smtClean="0"/>
              <a:t>But they are of the same type and have the same value as they will during the experiment. </a:t>
            </a:r>
          </a:p>
          <a:p>
            <a:pPr eaLnBrk="1" hangingPunct="1"/>
            <a:r>
              <a:rPr lang="en-US" sz="2800" smtClean="0"/>
              <a:t>The practice trials will provide you with an opportunity to familiarize yourself with the point meter and feedback displays.</a:t>
            </a:r>
          </a:p>
          <a:p>
            <a:pPr eaLnBrk="1" hangingPunct="1"/>
            <a:endParaRPr lang="en-US" sz="2800" b="1" smtClean="0"/>
          </a:p>
        </p:txBody>
      </p:sp>
      <p:sp>
        <p:nvSpPr>
          <p:cNvPr id="15364" name="Text Box 4"/>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nodeType="afterEffect">
                                  <p:stCondLst>
                                    <p:cond delay="25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nodeType="afterGroup">
                            <p:stCondLst>
                              <p:cond delay="10000"/>
                            </p:stCondLst>
                            <p:childTnLst>
                              <p:par>
                                <p:cTn id="17" presetID="1" presetClass="entr" presetSubtype="0" fill="hold" grpId="0" nodeType="afterEffect">
                                  <p:stCondLst>
                                    <p:cond delay="2500"/>
                                  </p:stCondLst>
                                  <p:childTnLst>
                                    <p:set>
                                      <p:cBhvr>
                                        <p:cTn id="18"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eaLnBrk="1" hangingPunct="1"/>
            <a:r>
              <a:rPr lang="en-US" smtClean="0"/>
              <a:t>Once the practice block is over, you can press the space bar on the keyboard to begin the actual experiment.</a:t>
            </a:r>
          </a:p>
          <a:p>
            <a:pPr eaLnBrk="1" hangingPunct="1"/>
            <a:r>
              <a:rPr lang="en-US" smtClean="0"/>
              <a:t>The actual experiment is divided into 3 blocks, or sets of trials, which will give you a chance to rest in between blocks.  </a:t>
            </a:r>
          </a:p>
          <a:p>
            <a:pPr eaLnBrk="1" hangingPunct="1"/>
            <a:r>
              <a:rPr lang="en-US" smtClean="0"/>
              <a:t>The screen will tell you when a block has ended, and when you are about to start a new block.</a:t>
            </a:r>
          </a:p>
        </p:txBody>
      </p:sp>
      <p:sp>
        <p:nvSpPr>
          <p:cNvPr id="15364" name="Text Box 4"/>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eaLnBrk="1" hangingPunct="1"/>
            <a:r>
              <a:rPr lang="en-US" smtClean="0"/>
              <a:t>The break between blocks is simply to rest; nothing changes in the experiment. </a:t>
            </a:r>
          </a:p>
          <a:p>
            <a:pPr eaLnBrk="1" hangingPunct="1"/>
            <a:r>
              <a:rPr lang="en-US" smtClean="0"/>
              <a:t>The beans have the same positive or negative value and point value that they had earlier and your point level remains the same as it was at the end of the last block.  </a:t>
            </a:r>
          </a:p>
          <a:p>
            <a:pPr eaLnBrk="1" hangingPunct="1"/>
            <a:r>
              <a:rPr lang="en-US" smtClean="0"/>
              <a:t>Simply press the space bar to continue whenever you are ready. </a:t>
            </a:r>
          </a:p>
        </p:txBody>
      </p:sp>
      <p:sp>
        <p:nvSpPr>
          <p:cNvPr id="15364" name="Text Box 4"/>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943600"/>
          </a:xfrm>
        </p:spPr>
        <p:txBody>
          <a:bodyPr/>
          <a:lstStyle/>
          <a:p>
            <a:pPr eaLnBrk="1" hangingPunct="1"/>
            <a:r>
              <a:rPr lang="en-US" sz="2800" smtClean="0"/>
              <a:t>At the beginning of the experiment, you will probably select beans somewhat indiscriminately (at random), simply because you do not know any better.  </a:t>
            </a:r>
          </a:p>
          <a:p>
            <a:pPr eaLnBrk="1" hangingPunct="1"/>
            <a:r>
              <a:rPr lang="en-US" sz="2800" smtClean="0"/>
              <a:t>You will need to learn which beans have positive values and which have negative values.  </a:t>
            </a:r>
          </a:p>
          <a:p>
            <a:pPr eaLnBrk="1" hangingPunct="1"/>
            <a:r>
              <a:rPr lang="en-US" sz="2800" smtClean="0"/>
              <a:t>As you begin to learn, you can be more selective about which beans to choose and which to avoid, which is the only way to increase your points. </a:t>
            </a:r>
          </a:p>
          <a:p>
            <a:pPr eaLnBrk="1" hangingPunct="1"/>
            <a:endParaRPr lang="en-US" sz="2800" smtClean="0"/>
          </a:p>
          <a:p>
            <a:pPr eaLnBrk="1" hangingPunct="1"/>
            <a:r>
              <a:rPr lang="en-US" sz="2800" b="1" smtClean="0">
                <a:effectLst>
                  <a:outerShdw blurRad="38100" dist="38100" dir="2700000" algn="tl">
                    <a:srgbClr val="1F497D"/>
                  </a:outerShdw>
                </a:effectLst>
              </a:rPr>
              <a:t>Try to get as many wins as possible and avoid losing!</a:t>
            </a:r>
          </a:p>
        </p:txBody>
      </p:sp>
      <p:sp>
        <p:nvSpPr>
          <p:cNvPr id="15364" name="Text Box 4"/>
          <p:cNvSpPr txBox="1">
            <a:spLocks noChangeArrowheads="1"/>
          </p:cNvSpPr>
          <p:nvPr/>
        </p:nvSpPr>
        <p:spPr bwMode="auto">
          <a:xfrm>
            <a:off x="228600" y="59436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nodeType="afterEffect">
                                  <p:stCondLst>
                                    <p:cond delay="250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par>
                          <p:cTn id="16" fill="hold" nodeType="afterGroup">
                            <p:stCondLst>
                              <p:cond delay="10000"/>
                            </p:stCondLst>
                            <p:childTnLst>
                              <p:par>
                                <p:cTn id="17" presetID="1" presetClass="entr" presetSubtype="0" fill="hold" grpId="0" nodeType="afterEffect">
                                  <p:stCondLst>
                                    <p:cond delay="2500"/>
                                  </p:stCondLst>
                                  <p:childTnLst>
                                    <p:set>
                                      <p:cBhvr>
                                        <p:cTn id="18"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lstStyle/>
          <a:p>
            <a:pPr eaLnBrk="1" hangingPunct="1"/>
            <a:r>
              <a:rPr lang="en-US" smtClean="0"/>
              <a:t>You are going to play a game called BeanFest.</a:t>
            </a:r>
          </a:p>
          <a:p>
            <a:pPr eaLnBrk="1" hangingPunct="1"/>
            <a:r>
              <a:rPr lang="en-US" smtClean="0"/>
              <a:t>The game involves beans and points. </a:t>
            </a:r>
          </a:p>
          <a:p>
            <a:pPr eaLnBrk="1" hangingPunct="1"/>
            <a:r>
              <a:rPr lang="en-US" smtClean="0"/>
              <a:t>Your point value can range from 0 to 100.</a:t>
            </a:r>
          </a:p>
          <a:p>
            <a:pPr eaLnBrk="1" hangingPunct="1"/>
            <a:r>
              <a:rPr lang="en-US" smtClean="0"/>
              <a:t>It can never be less than 0 or greater than 100.</a:t>
            </a:r>
          </a:p>
          <a:p>
            <a:pPr eaLnBrk="1" hangingPunct="1"/>
            <a:r>
              <a:rPr lang="en-US" smtClean="0"/>
              <a:t>You will begin the game with a point value of 50.</a:t>
            </a:r>
          </a:p>
          <a:p>
            <a:pPr eaLnBrk="1" hangingPunct="1"/>
            <a:endParaRPr lang="en-US" sz="3600" b="1" smtClean="0"/>
          </a:p>
        </p:txBody>
      </p:sp>
      <p:sp>
        <p:nvSpPr>
          <p:cNvPr id="2053" name="Text Box 5"/>
          <p:cNvSpPr txBox="1">
            <a:spLocks noChangeArrowheads="1"/>
          </p:cNvSpPr>
          <p:nvPr/>
        </p:nvSpPr>
        <p:spPr bwMode="auto">
          <a:xfrm>
            <a:off x="4572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25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5000"/>
                            </p:stCondLst>
                            <p:childTnLst>
                              <p:par>
                                <p:cTn id="14" presetID="1" presetClass="entr" presetSubtype="0" fill="hold" nodeType="afterEffect">
                                  <p:stCondLst>
                                    <p:cond delay="25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nodeType="afterGroup">
                            <p:stCondLst>
                              <p:cond delay="7500"/>
                            </p:stCondLst>
                            <p:childTnLst>
                              <p:par>
                                <p:cTn id="17" presetID="1" presetClass="entr" presetSubtype="0" fill="hold" nodeType="afterEffect">
                                  <p:stCondLst>
                                    <p:cond delay="25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nodeType="afterGroup">
                            <p:stCondLst>
                              <p:cond delay="10000"/>
                            </p:stCondLst>
                            <p:childTnLst>
                              <p:par>
                                <p:cTn id="20" presetID="1" presetClass="entr" presetSubtype="0" fill="hold" grpId="0" nodeType="afterEffect">
                                  <p:stCondLst>
                                    <p:cond delay="2500"/>
                                  </p:stCondLst>
                                  <p:childTnLst>
                                    <p:set>
                                      <p:cBhvr>
                                        <p:cTn id="21" dur="1" fill="hold">
                                          <p:stCondLst>
                                            <p:cond delay="0"/>
                                          </p:stCondLst>
                                        </p:cTn>
                                        <p:tgtEl>
                                          <p:spTgt spid="2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67400"/>
          </a:xfrm>
        </p:spPr>
        <p:txBody>
          <a:bodyPr>
            <a:noAutofit/>
          </a:bodyPr>
          <a:lstStyle/>
          <a:p>
            <a:pPr eaLnBrk="1" hangingPunct="1"/>
            <a:r>
              <a:rPr lang="en-US" smtClean="0"/>
              <a:t>The goal of the game is to choose beans in such a way so as to gain points and avoid losing points.</a:t>
            </a:r>
            <a:endParaRPr lang="en-US" smtClean="0">
              <a:effectLst>
                <a:outerShdw blurRad="38100" dist="38100" dir="2700000" algn="tl">
                  <a:srgbClr val="1F497D"/>
                </a:outerShdw>
              </a:effectLst>
            </a:endParaRPr>
          </a:p>
          <a:p>
            <a:pPr eaLnBrk="1" hangingPunct="1"/>
            <a:r>
              <a:rPr lang="en-US" smtClean="0"/>
              <a:t>Some beans increase your points and some beans decrease your points.</a:t>
            </a:r>
          </a:p>
          <a:p>
            <a:pPr eaLnBrk="1" hangingPunct="1"/>
            <a:r>
              <a:rPr lang="en-US" smtClean="0"/>
              <a:t>Choosing beans that have a negative value will decrease your points while choosing beans that have a positive value will increase your points.</a:t>
            </a:r>
            <a:endParaRPr lang="en-US" smtClean="0">
              <a:effectLst>
                <a:outerShdw blurRad="38100" dist="38100" dir="2700000" algn="tl">
                  <a:srgbClr val="1F497D"/>
                </a:outerShdw>
              </a:effectLst>
            </a:endParaRPr>
          </a:p>
        </p:txBody>
      </p:sp>
      <p:sp>
        <p:nvSpPr>
          <p:cNvPr id="3077" name="Text Box 5"/>
          <p:cNvSpPr txBox="1">
            <a:spLocks noChangeArrowheads="1"/>
          </p:cNvSpPr>
          <p:nvPr/>
        </p:nvSpPr>
        <p:spPr bwMode="auto">
          <a:xfrm>
            <a:off x="4572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67400"/>
          </a:xfrm>
        </p:spPr>
        <p:txBody>
          <a:bodyPr>
            <a:noAutofit/>
          </a:bodyPr>
          <a:lstStyle/>
          <a:p>
            <a:pPr eaLnBrk="1" hangingPunct="1"/>
            <a:r>
              <a:rPr lang="en-US" smtClean="0"/>
              <a:t>So, you have to select beans with care.</a:t>
            </a:r>
            <a:endParaRPr lang="en-US" smtClean="0">
              <a:effectLst>
                <a:outerShdw blurRad="38100" dist="38100" dir="2700000" algn="tl">
                  <a:srgbClr val="1F497D"/>
                </a:outerShdw>
              </a:effectLst>
            </a:endParaRPr>
          </a:p>
          <a:p>
            <a:pPr eaLnBrk="1" hangingPunct="1"/>
            <a:r>
              <a:rPr lang="en-US" smtClean="0"/>
              <a:t>You must discover which beans have a positive value and choose them in order to make gains.</a:t>
            </a:r>
          </a:p>
          <a:p>
            <a:pPr eaLnBrk="1" hangingPunct="1"/>
            <a:r>
              <a:rPr lang="en-US" smtClean="0"/>
              <a:t>You must discover which beans have a negative value and avoid them in order to avoid losing points.</a:t>
            </a:r>
            <a:endParaRPr lang="en-US" smtClean="0">
              <a:effectLst>
                <a:outerShdw blurRad="38100" dist="38100" dir="2700000" algn="tl">
                  <a:srgbClr val="1F497D"/>
                </a:outerShdw>
              </a:effectLst>
            </a:endParaRPr>
          </a:p>
        </p:txBody>
      </p:sp>
      <p:sp>
        <p:nvSpPr>
          <p:cNvPr id="4101" name="Text Box 5"/>
          <p:cNvSpPr txBox="1">
            <a:spLocks noChangeArrowheads="1"/>
          </p:cNvSpPr>
          <p:nvPr/>
        </p:nvSpPr>
        <p:spPr bwMode="auto">
          <a:xfrm>
            <a:off x="457200" y="51054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4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lstStyle/>
          <a:p>
            <a:pPr eaLnBrk="1" hangingPunct="1"/>
            <a:r>
              <a:rPr lang="en-US" smtClean="0"/>
              <a:t>To learn which beans are good and bad, it is important to know that the beans vary in </a:t>
            </a:r>
            <a:r>
              <a:rPr lang="en-US" i="1" smtClean="0"/>
              <a:t>two</a:t>
            </a:r>
            <a:r>
              <a:rPr lang="en-US" smtClean="0"/>
              <a:t> ways:</a:t>
            </a:r>
          </a:p>
          <a:p>
            <a:pPr eaLnBrk="1" hangingPunct="1"/>
            <a:r>
              <a:rPr lang="en-US" smtClean="0"/>
              <a:t>Circular to oblong</a:t>
            </a:r>
          </a:p>
          <a:p>
            <a:pPr eaLnBrk="1" hangingPunct="1">
              <a:buFont typeface="Arial" charset="0"/>
              <a:buNone/>
            </a:pPr>
            <a:endParaRPr lang="en-US" smtClean="0"/>
          </a:p>
          <a:p>
            <a:pPr eaLnBrk="1" hangingPunct="1">
              <a:buFont typeface="Arial" charset="0"/>
              <a:buNone/>
            </a:pPr>
            <a:endParaRPr lang="en-US" smtClean="0"/>
          </a:p>
          <a:p>
            <a:pPr eaLnBrk="1" hangingPunct="1"/>
            <a:r>
              <a:rPr lang="en-US" smtClean="0"/>
              <a:t>Few to many speckles</a:t>
            </a:r>
          </a:p>
        </p:txBody>
      </p:sp>
      <p:pic>
        <p:nvPicPr>
          <p:cNvPr id="5123" name="Picture 4" descr="01BY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769250" flipV="1">
            <a:off x="990600" y="2590800"/>
            <a:ext cx="1219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5" descr="10BY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590800"/>
            <a:ext cx="133985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6" descr="01BY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769250" flipV="1">
            <a:off x="1066800" y="4271963"/>
            <a:ext cx="1219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7" descr="01BY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4267200"/>
            <a:ext cx="11874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xt Box 8"/>
          <p:cNvSpPr txBox="1">
            <a:spLocks noChangeArrowheads="1"/>
          </p:cNvSpPr>
          <p:nvPr/>
        </p:nvSpPr>
        <p:spPr bwMode="auto">
          <a:xfrm>
            <a:off x="381000" y="57912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0"/>
                                  </p:stCondLst>
                                  <p:childTnLst>
                                    <p:set>
                                      <p:cBhvr>
                                        <p:cTn id="12" dur="1" fill="hold">
                                          <p:stCondLst>
                                            <p:cond delay="0"/>
                                          </p:stCondLst>
                                        </p:cTn>
                                        <p:tgtEl>
                                          <p:spTgt spid="5123"/>
                                        </p:tgtEl>
                                        <p:attrNameLst>
                                          <p:attrName>style.visibility</p:attrName>
                                        </p:attrNameLst>
                                      </p:cBhvr>
                                      <p:to>
                                        <p:strVal val="visible"/>
                                      </p:to>
                                    </p:set>
                                  </p:childTnLst>
                                </p:cTn>
                              </p:par>
                            </p:childTnLst>
                          </p:cTn>
                        </p:par>
                        <p:par>
                          <p:cTn id="13" fill="hold" nodeType="afterGroup">
                            <p:stCondLst>
                              <p:cond delay="5000"/>
                            </p:stCondLst>
                            <p:childTnLst>
                              <p:par>
                                <p:cTn id="14" presetID="1" presetClass="entr" presetSubtype="0" fill="hold" nodeType="afterEffect">
                                  <p:stCondLst>
                                    <p:cond delay="0"/>
                                  </p:stCondLst>
                                  <p:childTnLst>
                                    <p:set>
                                      <p:cBhvr>
                                        <p:cTn id="15" dur="1" fill="hold">
                                          <p:stCondLst>
                                            <p:cond delay="0"/>
                                          </p:stCondLst>
                                        </p:cTn>
                                        <p:tgtEl>
                                          <p:spTgt spid="5124"/>
                                        </p:tgtEl>
                                        <p:attrNameLst>
                                          <p:attrName>style.visibility</p:attrName>
                                        </p:attrNameLst>
                                      </p:cBhvr>
                                      <p:to>
                                        <p:strVal val="visible"/>
                                      </p:to>
                                    </p:set>
                                  </p:childTnLst>
                                </p:cTn>
                              </p:par>
                            </p:childTnLst>
                          </p:cTn>
                        </p:par>
                        <p:par>
                          <p:cTn id="16" fill="hold" nodeType="afterGroup">
                            <p:stCondLst>
                              <p:cond delay="5000"/>
                            </p:stCondLst>
                            <p:childTnLst>
                              <p:par>
                                <p:cTn id="17" presetID="1" presetClass="entr" presetSubtype="0" fill="hold" nodeType="afterEffect">
                                  <p:stCondLst>
                                    <p:cond delay="25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nodeType="afterGroup">
                            <p:stCondLst>
                              <p:cond delay="7500"/>
                            </p:stCondLst>
                            <p:childTnLst>
                              <p:par>
                                <p:cTn id="20" presetID="1" presetClass="entr" presetSubtype="0" fill="hold" nodeType="afterEffect">
                                  <p:stCondLst>
                                    <p:cond delay="0"/>
                                  </p:stCondLst>
                                  <p:childTnLst>
                                    <p:set>
                                      <p:cBhvr>
                                        <p:cTn id="21" dur="1" fill="hold">
                                          <p:stCondLst>
                                            <p:cond delay="0"/>
                                          </p:stCondLst>
                                        </p:cTn>
                                        <p:tgtEl>
                                          <p:spTgt spid="5125"/>
                                        </p:tgtEl>
                                        <p:attrNameLst>
                                          <p:attrName>style.visibility</p:attrName>
                                        </p:attrNameLst>
                                      </p:cBhvr>
                                      <p:to>
                                        <p:strVal val="visible"/>
                                      </p:to>
                                    </p:set>
                                  </p:childTnLst>
                                </p:cTn>
                              </p:par>
                            </p:childTnLst>
                          </p:cTn>
                        </p:par>
                        <p:par>
                          <p:cTn id="22" fill="hold" nodeType="afterGroup">
                            <p:stCondLst>
                              <p:cond delay="7500"/>
                            </p:stCondLst>
                            <p:childTnLst>
                              <p:par>
                                <p:cTn id="23" presetID="1" presetClass="entr" presetSubtype="0" fill="hold" nodeType="afterEffect">
                                  <p:stCondLst>
                                    <p:cond delay="0"/>
                                  </p:stCondLst>
                                  <p:childTnLst>
                                    <p:set>
                                      <p:cBhvr>
                                        <p:cTn id="24" dur="1" fill="hold">
                                          <p:stCondLst>
                                            <p:cond delay="0"/>
                                          </p:stCondLst>
                                        </p:cTn>
                                        <p:tgtEl>
                                          <p:spTgt spid="5126"/>
                                        </p:tgtEl>
                                        <p:attrNameLst>
                                          <p:attrName>style.visibility</p:attrName>
                                        </p:attrNameLst>
                                      </p:cBhvr>
                                      <p:to>
                                        <p:strVal val="visible"/>
                                      </p:to>
                                    </p:set>
                                  </p:childTnLst>
                                </p:cTn>
                              </p:par>
                            </p:childTnLst>
                          </p:cTn>
                        </p:par>
                        <p:par>
                          <p:cTn id="25" fill="hold" nodeType="afterGroup">
                            <p:stCondLst>
                              <p:cond delay="7500"/>
                            </p:stCondLst>
                            <p:childTnLst>
                              <p:par>
                                <p:cTn id="26" presetID="1" presetClass="entr" presetSubtype="0" fill="hold" grpId="0" nodeType="afterEffect">
                                  <p:stCondLst>
                                    <p:cond delay="2500"/>
                                  </p:stCondLst>
                                  <p:childTnLst>
                                    <p:set>
                                      <p:cBhvr>
                                        <p:cTn id="27" dur="1" fill="hold">
                                          <p:stCondLst>
                                            <p:cond delay="0"/>
                                          </p:stCondLst>
                                        </p:cTn>
                                        <p:tgtEl>
                                          <p:spTgt spid="51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lstStyle/>
          <a:p>
            <a:pPr eaLnBrk="1" hangingPunct="1"/>
            <a:r>
              <a:rPr lang="en-US" sz="3600" smtClean="0"/>
              <a:t>During a given trial of the game you will be presented with a bean in the upper portion of the screen</a:t>
            </a:r>
          </a:p>
          <a:p>
            <a:pPr eaLnBrk="1" hangingPunct="1"/>
            <a:r>
              <a:rPr lang="en-US" sz="3600" smtClean="0"/>
              <a:t>Use the </a:t>
            </a:r>
            <a:r>
              <a:rPr lang="en-US" sz="3600" smtClean="0">
                <a:solidFill>
                  <a:schemeClr val="accent1"/>
                </a:solidFill>
              </a:rPr>
              <a:t>k</a:t>
            </a:r>
            <a:r>
              <a:rPr lang="en-US" sz="3600" smtClean="0"/>
              <a:t> and </a:t>
            </a:r>
            <a:r>
              <a:rPr lang="en-US" sz="3600" smtClean="0">
                <a:solidFill>
                  <a:srgbClr val="4F81BD"/>
                </a:solidFill>
              </a:rPr>
              <a:t>d</a:t>
            </a:r>
            <a:r>
              <a:rPr lang="en-US" sz="3600" smtClean="0"/>
              <a:t> keys on your keyboard to select or not select a given bean</a:t>
            </a:r>
          </a:p>
        </p:txBody>
      </p:sp>
      <p:sp>
        <p:nvSpPr>
          <p:cNvPr id="6149" name="Text Box 5"/>
          <p:cNvSpPr txBox="1">
            <a:spLocks noChangeArrowheads="1"/>
          </p:cNvSpPr>
          <p:nvPr/>
        </p:nvSpPr>
        <p:spPr bwMode="auto">
          <a:xfrm>
            <a:off x="381000" y="4876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grpId="0" nodeType="afterEffect">
                                  <p:stCondLst>
                                    <p:cond delay="2500"/>
                                  </p:stCondLst>
                                  <p:childTnLst>
                                    <p:set>
                                      <p:cBhvr>
                                        <p:cTn id="12"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66800"/>
            <a:ext cx="39624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800" b="1">
                <a:solidFill>
                  <a:srgbClr val="FFFFFF"/>
                </a:solidFill>
                <a:cs typeface="Arial" charset="0"/>
              </a:rPr>
              <a:t>Press the “D” to say no and </a:t>
            </a:r>
            <a:r>
              <a:rPr lang="en-US" sz="2800" b="1">
                <a:solidFill>
                  <a:srgbClr val="FFFFFF"/>
                </a:solidFill>
                <a:effectLst>
                  <a:outerShdw blurRad="38100" dist="38100" dir="2700000" algn="tl">
                    <a:srgbClr val="000000"/>
                  </a:outerShdw>
                </a:effectLst>
                <a:cs typeface="Arial" charset="0"/>
              </a:rPr>
              <a:t>NOT SELECT </a:t>
            </a:r>
            <a:r>
              <a:rPr lang="en-US" sz="2800" b="1">
                <a:solidFill>
                  <a:srgbClr val="FFFFFF"/>
                </a:solidFill>
                <a:cs typeface="Arial" charset="0"/>
              </a:rPr>
              <a:t>the bean</a:t>
            </a:r>
          </a:p>
        </p:txBody>
      </p:sp>
      <p:sp>
        <p:nvSpPr>
          <p:cNvPr id="12" name="Rectangle 11"/>
          <p:cNvSpPr/>
          <p:nvPr/>
        </p:nvSpPr>
        <p:spPr>
          <a:xfrm>
            <a:off x="5257800" y="990600"/>
            <a:ext cx="37338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800" b="1">
                <a:solidFill>
                  <a:srgbClr val="FFFFFF"/>
                </a:solidFill>
                <a:cs typeface="Arial" charset="0"/>
              </a:rPr>
              <a:t>Press “K” to say yes and</a:t>
            </a:r>
            <a:r>
              <a:rPr lang="en-US" sz="2800" b="1">
                <a:solidFill>
                  <a:srgbClr val="FFFFFF"/>
                </a:solidFill>
                <a:effectLst>
                  <a:outerShdw blurRad="38100" dist="38100" dir="2700000" algn="tl">
                    <a:srgbClr val="000000"/>
                  </a:outerShdw>
                </a:effectLst>
                <a:cs typeface="Arial" charset="0"/>
              </a:rPr>
              <a:t> SELECT </a:t>
            </a:r>
            <a:r>
              <a:rPr lang="en-US" sz="2800" b="1">
                <a:solidFill>
                  <a:srgbClr val="FFFFFF"/>
                </a:solidFill>
                <a:cs typeface="Arial" charset="0"/>
              </a:rPr>
              <a:t>the bean</a:t>
            </a:r>
          </a:p>
        </p:txBody>
      </p:sp>
      <p:pic>
        <p:nvPicPr>
          <p:cNvPr id="22532" name="Picture 10"/>
          <p:cNvPicPr>
            <a:picLocks noChangeAspect="1" noChangeArrowheads="1"/>
          </p:cNvPicPr>
          <p:nvPr/>
        </p:nvPicPr>
        <p:blipFill>
          <a:blip r:embed="rId2">
            <a:extLst>
              <a:ext uri="{28A0092B-C50C-407E-A947-70E740481C1C}">
                <a14:useLocalDpi xmlns:a14="http://schemas.microsoft.com/office/drawing/2010/main" val="0"/>
              </a:ext>
            </a:extLst>
          </a:blip>
          <a:srcRect l="2370" t="23111" r="2815" b="18222"/>
          <a:stretch>
            <a:fillRect/>
          </a:stretch>
        </p:blipFill>
        <p:spPr bwMode="auto">
          <a:xfrm>
            <a:off x="533400" y="2935288"/>
            <a:ext cx="7848600" cy="323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Arrow Connector 6"/>
          <p:cNvCxnSpPr>
            <a:cxnSpLocks noChangeShapeType="1"/>
            <a:stCxn id="4" idx="2"/>
            <a:endCxn id="8" idx="1"/>
          </p:cNvCxnSpPr>
          <p:nvPr/>
        </p:nvCxnSpPr>
        <p:spPr bwMode="auto">
          <a:xfrm flipH="1">
            <a:off x="2047875" y="2374900"/>
            <a:ext cx="161925" cy="1995488"/>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8" name="Oval 7"/>
          <p:cNvSpPr/>
          <p:nvPr/>
        </p:nvSpPr>
        <p:spPr>
          <a:xfrm>
            <a:off x="1981200" y="4343400"/>
            <a:ext cx="457200" cy="381000"/>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3" name="Straight Arrow Connector 12"/>
          <p:cNvCxnSpPr>
            <a:cxnSpLocks noChangeShapeType="1"/>
            <a:stCxn id="12" idx="2"/>
            <a:endCxn id="14" idx="6"/>
          </p:cNvCxnSpPr>
          <p:nvPr/>
        </p:nvCxnSpPr>
        <p:spPr bwMode="auto">
          <a:xfrm flipH="1">
            <a:off x="4143375" y="2298700"/>
            <a:ext cx="2981325" cy="2235200"/>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14" name="Oval 13"/>
          <p:cNvSpPr/>
          <p:nvPr/>
        </p:nvSpPr>
        <p:spPr>
          <a:xfrm>
            <a:off x="3657600" y="4343400"/>
            <a:ext cx="457200" cy="381000"/>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79" name="Text Box 11"/>
          <p:cNvSpPr txBox="1">
            <a:spLocks noChangeArrowheads="1"/>
          </p:cNvSpPr>
          <p:nvPr/>
        </p:nvSpPr>
        <p:spPr bwMode="auto">
          <a:xfrm>
            <a:off x="228600" y="61722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17" presetClass="entr" presetSubtype="1" fill="hold" nodeType="afterEffect">
                                  <p:stCondLst>
                                    <p:cond delay="1000"/>
                                  </p:stCondLst>
                                  <p:childTnLst>
                                    <p:set>
                                      <p:cBhvr>
                                        <p:cTn id="9" dur="1" fill="hold">
                                          <p:stCondLst>
                                            <p:cond delay="0"/>
                                          </p:stCondLst>
                                        </p:cTn>
                                        <p:tgtEl>
                                          <p:spTgt spid="7"/>
                                        </p:tgtEl>
                                        <p:attrNameLst>
                                          <p:attrName>style.visibility</p:attrName>
                                        </p:attrNameLst>
                                      </p:cBhvr>
                                      <p:to>
                                        <p:strVal val="visible"/>
                                      </p:to>
                                    </p:set>
                                    <p:anim calcmode="lin" valueType="num">
                                      <p:cBhvr>
                                        <p:cTn id="10" dur="500" fill="hold"/>
                                        <p:tgtEl>
                                          <p:spTgt spid="7"/>
                                        </p:tgtEl>
                                        <p:attrNameLst>
                                          <p:attrName>ppt_x</p:attrName>
                                        </p:attrNameLst>
                                      </p:cBhvr>
                                      <p:tavLst>
                                        <p:tav tm="0">
                                          <p:val>
                                            <p:strVal val="#ppt_x"/>
                                          </p:val>
                                        </p:tav>
                                        <p:tav tm="100000">
                                          <p:val>
                                            <p:strVal val="#ppt_x"/>
                                          </p:val>
                                        </p:tav>
                                      </p:tavLst>
                                    </p:anim>
                                    <p:anim calcmode="lin" valueType="num">
                                      <p:cBhvr>
                                        <p:cTn id="11" dur="500" fill="hold"/>
                                        <p:tgtEl>
                                          <p:spTgt spid="7"/>
                                        </p:tgtEl>
                                        <p:attrNameLst>
                                          <p:attrName>ppt_y</p:attrName>
                                        </p:attrNameLst>
                                      </p:cBhvr>
                                      <p:tavLst>
                                        <p:tav tm="0">
                                          <p:val>
                                            <p:strVal val="#ppt_y-#ppt_h/2"/>
                                          </p:val>
                                        </p:tav>
                                        <p:tav tm="100000">
                                          <p:val>
                                            <p:strVal val="#ppt_y"/>
                                          </p:val>
                                        </p:tav>
                                      </p:tavLst>
                                    </p:anim>
                                    <p:anim calcmode="lin" valueType="num">
                                      <p:cBhvr>
                                        <p:cTn id="12" dur="500" fill="hold"/>
                                        <p:tgtEl>
                                          <p:spTgt spid="7"/>
                                        </p:tgtEl>
                                        <p:attrNameLst>
                                          <p:attrName>ppt_w</p:attrName>
                                        </p:attrNameLst>
                                      </p:cBhvr>
                                      <p:tavLst>
                                        <p:tav tm="0">
                                          <p:val>
                                            <p:strVal val="#ppt_w"/>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childTnLst>
                                </p:cTn>
                              </p:par>
                              <p:par>
                                <p:cTn id="14" presetID="1" presetClass="entr" presetSubtype="0" fill="hold" grpId="0" nodeType="withEffect">
                                  <p:stCondLst>
                                    <p:cond delay="2000"/>
                                  </p:stCondLst>
                                  <p:childTnLst>
                                    <p:set>
                                      <p:cBhvr>
                                        <p:cTn id="15" dur="1" fill="hold">
                                          <p:stCondLst>
                                            <p:cond delay="0"/>
                                          </p:stCondLst>
                                        </p:cTn>
                                        <p:tgtEl>
                                          <p:spTgt spid="8"/>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2000"/>
                                  </p:stCondLst>
                                  <p:childTnLst>
                                    <p:set>
                                      <p:cBhvr>
                                        <p:cTn id="18" dur="1" fill="hold">
                                          <p:stCondLst>
                                            <p:cond delay="0"/>
                                          </p:stCondLst>
                                        </p:cTn>
                                        <p:tgtEl>
                                          <p:spTgt spid="12"/>
                                        </p:tgtEl>
                                        <p:attrNameLst>
                                          <p:attrName>style.visibility</p:attrName>
                                        </p:attrNameLst>
                                      </p:cBhvr>
                                      <p:to>
                                        <p:strVal val="visible"/>
                                      </p:to>
                                    </p:set>
                                  </p:childTnLst>
                                </p:cTn>
                              </p:par>
                            </p:childTnLst>
                          </p:cTn>
                        </p:par>
                        <p:par>
                          <p:cTn id="19" fill="hold" nodeType="afterGroup">
                            <p:stCondLst>
                              <p:cond delay="4000"/>
                            </p:stCondLst>
                            <p:childTnLst>
                              <p:par>
                                <p:cTn id="20" presetID="17" presetClass="entr" presetSubtype="1" fill="hold" nodeType="afterEffect">
                                  <p:stCondLst>
                                    <p:cond delay="100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ppt_x</p:attrName>
                                        </p:attrNameLst>
                                      </p:cBhvr>
                                      <p:tavLst>
                                        <p:tav tm="0">
                                          <p:val>
                                            <p:strVal val="#ppt_x"/>
                                          </p:val>
                                        </p:tav>
                                        <p:tav tm="100000">
                                          <p:val>
                                            <p:strVal val="#ppt_x"/>
                                          </p:val>
                                        </p:tav>
                                      </p:tavLst>
                                    </p:anim>
                                    <p:anim calcmode="lin" valueType="num">
                                      <p:cBhvr>
                                        <p:cTn id="23" dur="500" fill="hold"/>
                                        <p:tgtEl>
                                          <p:spTgt spid="13"/>
                                        </p:tgtEl>
                                        <p:attrNameLst>
                                          <p:attrName>ppt_y</p:attrName>
                                        </p:attrNameLst>
                                      </p:cBhvr>
                                      <p:tavLst>
                                        <p:tav tm="0">
                                          <p:val>
                                            <p:strVal val="#ppt_y-#ppt_h/2"/>
                                          </p:val>
                                        </p:tav>
                                        <p:tav tm="100000">
                                          <p:val>
                                            <p:strVal val="#ppt_y"/>
                                          </p:val>
                                        </p:tav>
                                      </p:tavLst>
                                    </p:anim>
                                    <p:anim calcmode="lin" valueType="num">
                                      <p:cBhvr>
                                        <p:cTn id="24" dur="500" fill="hold"/>
                                        <p:tgtEl>
                                          <p:spTgt spid="13"/>
                                        </p:tgtEl>
                                        <p:attrNameLst>
                                          <p:attrName>ppt_w</p:attrName>
                                        </p:attrNameLst>
                                      </p:cBhvr>
                                      <p:tavLst>
                                        <p:tav tm="0">
                                          <p:val>
                                            <p:strVal val="#ppt_w"/>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childTnLst>
                                </p:cTn>
                              </p:par>
                              <p:par>
                                <p:cTn id="26" presetID="1" presetClass="entr" presetSubtype="0" fill="hold" grpId="0" nodeType="withEffect">
                                  <p:stCondLst>
                                    <p:cond delay="2000"/>
                                  </p:stCondLst>
                                  <p:childTnLst>
                                    <p:set>
                                      <p:cBhvr>
                                        <p:cTn id="27" dur="1" fill="hold">
                                          <p:stCondLst>
                                            <p:cond delay="0"/>
                                          </p:stCondLst>
                                        </p:cTn>
                                        <p:tgtEl>
                                          <p:spTgt spid="14"/>
                                        </p:tgtEl>
                                        <p:attrNameLst>
                                          <p:attrName>style.visibility</p:attrName>
                                        </p:attrNameLst>
                                      </p:cBhvr>
                                      <p:to>
                                        <p:strVal val="visible"/>
                                      </p:to>
                                    </p:set>
                                  </p:childTnLst>
                                </p:cTn>
                              </p:par>
                              <p:par>
                                <p:cTn id="28" presetID="1" presetClass="entr" presetSubtype="0" fill="hold" grpId="0" nodeType="withEffect">
                                  <p:stCondLst>
                                    <p:cond delay="3000"/>
                                  </p:stCondLst>
                                  <p:childTnLst>
                                    <p:set>
                                      <p:cBhvr>
                                        <p:cTn id="29" dur="1" fill="hold">
                                          <p:stCondLst>
                                            <p:cond delay="0"/>
                                          </p:stCondLst>
                                        </p:cTn>
                                        <p:tgtEl>
                                          <p:spTgt spid="7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8" grpId="0" animBg="1"/>
      <p:bldP spid="14" grpId="0" animBg="1"/>
      <p:bldP spid="71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6"/>
          <p:cNvPicPr>
            <a:picLocks noChangeAspect="1" noChangeArrowheads="1"/>
          </p:cNvPicPr>
          <p:nvPr/>
        </p:nvPicPr>
        <p:blipFill>
          <a:blip r:embed="rId2">
            <a:extLst>
              <a:ext uri="{28A0092B-C50C-407E-A947-70E740481C1C}">
                <a14:useLocalDpi xmlns:a14="http://schemas.microsoft.com/office/drawing/2010/main" val="0"/>
              </a:ext>
            </a:extLst>
          </a:blip>
          <a:srcRect b="9663"/>
          <a:stretch>
            <a:fillRect/>
          </a:stretch>
        </p:blipFill>
        <p:spPr bwMode="auto">
          <a:xfrm>
            <a:off x="609600" y="990600"/>
            <a:ext cx="7696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a:spLocks noGrp="1"/>
          </p:cNvSpPr>
          <p:nvPr>
            <p:ph idx="1"/>
          </p:nvPr>
        </p:nvSpPr>
        <p:spPr>
          <a:xfrm>
            <a:off x="304800" y="228600"/>
            <a:ext cx="8458200" cy="4525963"/>
          </a:xfrm>
        </p:spPr>
        <p:txBody>
          <a:bodyPr>
            <a:noAutofit/>
          </a:bodyPr>
          <a:lstStyle/>
          <a:p>
            <a:pPr eaLnBrk="1" hangingPunct="1"/>
            <a:r>
              <a:rPr lang="en-US" sz="2800" b="1" smtClean="0">
                <a:effectLst>
                  <a:outerShdw blurRad="38100" dist="38100" dir="2700000" algn="tl">
                    <a:srgbClr val="1F497D"/>
                  </a:outerShdw>
                </a:effectLst>
              </a:rPr>
              <a:t>This is what a trial of the game looks like before you have pressed </a:t>
            </a:r>
            <a:r>
              <a:rPr lang="en-US" sz="2800" b="1" smtClean="0">
                <a:solidFill>
                  <a:srgbClr val="4F81BD"/>
                </a:solidFill>
                <a:effectLst>
                  <a:outerShdw blurRad="38100" dist="38100" dir="2700000" algn="tl">
                    <a:srgbClr val="FFFFFF"/>
                  </a:outerShdw>
                </a:effectLst>
              </a:rPr>
              <a:t>d</a:t>
            </a:r>
            <a:r>
              <a:rPr lang="en-US" sz="2800" b="1" smtClean="0">
                <a:effectLst>
                  <a:outerShdw blurRad="38100" dist="38100" dir="2700000" algn="tl">
                    <a:srgbClr val="1F497D"/>
                  </a:outerShdw>
                </a:effectLst>
              </a:rPr>
              <a:t> or </a:t>
            </a:r>
            <a:r>
              <a:rPr lang="en-US" sz="2800" b="1" smtClean="0">
                <a:solidFill>
                  <a:srgbClr val="4F81BD"/>
                </a:solidFill>
                <a:effectLst>
                  <a:outerShdw blurRad="38100" dist="38100" dir="2700000" algn="tl">
                    <a:srgbClr val="FFFFFF"/>
                  </a:outerShdw>
                </a:effectLst>
              </a:rPr>
              <a:t>k</a:t>
            </a:r>
            <a:r>
              <a:rPr lang="en-US" sz="2800" b="1" smtClean="0">
                <a:effectLst>
                  <a:outerShdw blurRad="38100" dist="38100" dir="2700000" algn="tl">
                    <a:srgbClr val="1F497D"/>
                  </a:outerShdw>
                </a:effectLst>
              </a:rPr>
              <a:t>:</a:t>
            </a:r>
          </a:p>
        </p:txBody>
      </p:sp>
      <p:sp>
        <p:nvSpPr>
          <p:cNvPr id="6" name="Rectangle 5"/>
          <p:cNvSpPr/>
          <p:nvPr/>
        </p:nvSpPr>
        <p:spPr>
          <a:xfrm>
            <a:off x="4267200" y="4114800"/>
            <a:ext cx="45720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400" b="1">
                <a:solidFill>
                  <a:srgbClr val="FFFFFF"/>
                </a:solidFill>
                <a:cs typeface="Arial" charset="0"/>
              </a:rPr>
              <a:t>To the left is your point meter. It displays your current points as a bar ranging from 0 to 100.  Your specific point level is displayed numerically.</a:t>
            </a:r>
          </a:p>
        </p:txBody>
      </p:sp>
      <p:cxnSp>
        <p:nvCxnSpPr>
          <p:cNvPr id="7" name="Straight Arrow Connector 6"/>
          <p:cNvCxnSpPr>
            <a:cxnSpLocks noChangeShapeType="1"/>
          </p:cNvCxnSpPr>
          <p:nvPr/>
        </p:nvCxnSpPr>
        <p:spPr bwMode="auto">
          <a:xfrm rot="10800000" flipV="1">
            <a:off x="2819400" y="5181600"/>
            <a:ext cx="1447800" cy="179388"/>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8200" name="Text Box 8"/>
          <p:cNvSpPr txBox="1">
            <a:spLocks noChangeArrowheads="1"/>
          </p:cNvSpPr>
          <p:nvPr/>
        </p:nvSpPr>
        <p:spPr bwMode="auto">
          <a:xfrm>
            <a:off x="228600" y="60960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2500"/>
                                  </p:stCondLst>
                                  <p:childTnLst>
                                    <p:set>
                                      <p:cBhvr>
                                        <p:cTn id="9" dur="1" fill="hold">
                                          <p:stCondLst>
                                            <p:cond delay="0"/>
                                          </p:stCondLst>
                                        </p:cTn>
                                        <p:tgtEl>
                                          <p:spTgt spid="6"/>
                                        </p:tgtEl>
                                        <p:attrNameLst>
                                          <p:attrName>style.visibility</p:attrName>
                                        </p:attrNameLst>
                                      </p:cBhvr>
                                      <p:to>
                                        <p:strVal val="visible"/>
                                      </p:to>
                                    </p:set>
                                  </p:childTnLst>
                                </p:cTn>
                              </p:par>
                            </p:childTnLst>
                          </p:cTn>
                        </p:par>
                        <p:par>
                          <p:cTn id="10" fill="hold" nodeType="afterGroup">
                            <p:stCondLst>
                              <p:cond delay="2500"/>
                            </p:stCondLst>
                            <p:childTnLst>
                              <p:par>
                                <p:cTn id="11" presetID="1"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par>
                          <p:cTn id="13" fill="hold" nodeType="afterGroup">
                            <p:stCondLst>
                              <p:cond delay="2500"/>
                            </p:stCondLst>
                            <p:childTnLst>
                              <p:par>
                                <p:cTn id="14" presetID="1" presetClass="entr" presetSubtype="0" fill="hold" grpId="0" nodeType="afterEffect">
                                  <p:stCondLst>
                                    <p:cond delay="3000"/>
                                  </p:stCondLst>
                                  <p:childTnLst>
                                    <p:set>
                                      <p:cBhvr>
                                        <p:cTn id="15" dur="1" fill="hold">
                                          <p:stCondLst>
                                            <p:cond delay="0"/>
                                          </p:stCondLst>
                                        </p:cTn>
                                        <p:tgtEl>
                                          <p:spTgt spid="8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20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lstStyle/>
          <a:p>
            <a:pPr eaLnBrk="1" hangingPunct="1"/>
            <a:r>
              <a:rPr lang="en-US" sz="3600" smtClean="0"/>
              <a:t>If you choose not to select a presented bean, your point value will not change.</a:t>
            </a:r>
          </a:p>
          <a:p>
            <a:pPr eaLnBrk="1" hangingPunct="1"/>
            <a:r>
              <a:rPr lang="en-US" sz="3600" smtClean="0"/>
              <a:t>You will also see the effect the bean would have had on your point total.</a:t>
            </a:r>
          </a:p>
          <a:p>
            <a:pPr eaLnBrk="1" hangingPunct="1"/>
            <a:r>
              <a:rPr lang="en-US" sz="3600" smtClean="0"/>
              <a:t>Use this information to decide whether to approach or avoid this bean on future trials.</a:t>
            </a:r>
          </a:p>
        </p:txBody>
      </p:sp>
      <p:sp>
        <p:nvSpPr>
          <p:cNvPr id="9221" name="Text Box 5"/>
          <p:cNvSpPr txBox="1">
            <a:spLocks noChangeArrowheads="1"/>
          </p:cNvSpPr>
          <p:nvPr/>
        </p:nvSpPr>
        <p:spPr bwMode="auto">
          <a:xfrm>
            <a:off x="228600" y="5638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pPr>
            <a:r>
              <a:rPr lang="en-US" sz="2800">
                <a:solidFill>
                  <a:schemeClr val="accent2"/>
                </a:solidFill>
              </a:rPr>
              <a:t>Press the space bar when you are ready to continue</a:t>
            </a:r>
            <a:r>
              <a:rPr lang="en-US" sz="28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2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nodeType="afterGroup">
                            <p:stCondLst>
                              <p:cond delay="5000"/>
                            </p:stCondLst>
                            <p:childTnLst>
                              <p:par>
                                <p:cTn id="11" presetID="1" presetClass="entr" presetSubtype="0" fill="hold" nodeType="afterEffect">
                                  <p:stCondLst>
                                    <p:cond delay="2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nodeType="afterGroup">
                            <p:stCondLst>
                              <p:cond delay="7500"/>
                            </p:stCondLst>
                            <p:childTnLst>
                              <p:par>
                                <p:cTn id="14" presetID="1" presetClass="entr" presetSubtype="0" fill="hold" grpId="0" nodeType="afterEffect">
                                  <p:stCondLst>
                                    <p:cond delay="2500"/>
                                  </p:stCondLst>
                                  <p:childTnLst>
                                    <p:set>
                                      <p:cBhvr>
                                        <p:cTn id="15" dur="1" fill="hold">
                                          <p:stCondLst>
                                            <p:cond delay="0"/>
                                          </p:stCondLst>
                                        </p:cTn>
                                        <p:tgtEl>
                                          <p:spTgt spid="92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2254</TotalTime>
  <Words>1055</Words>
  <Application>Microsoft Office PowerPoint</Application>
  <PresentationFormat>On-screen Show (4:3)</PresentationFormat>
  <Paragraphs>79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BEANFEST TUTORIAL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Eva</dc:creator>
  <cp:lastModifiedBy>Russ Fazio</cp:lastModifiedBy>
  <cp:revision>23</cp:revision>
  <dcterms:created xsi:type="dcterms:W3CDTF">2010-04-01T17:24:00Z</dcterms:created>
  <dcterms:modified xsi:type="dcterms:W3CDTF">2015-04-16T19:02:28Z</dcterms:modified>
</cp:coreProperties>
</file>