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ppt/activeX/activeX4.xml" ContentType="application/vnd.ms-office.activeX+xml"/>
  <Override PartName="/ppt/activeX/activeX4.bin" ContentType="application/vnd.ms-office.activeX"/>
  <Override PartName="/ppt/activeX/activeX5.xml" ContentType="application/vnd.ms-office.activeX+xml"/>
  <Override PartName="/ppt/activeX/activeX5.bin" ContentType="application/vnd.ms-office.activeX"/>
  <Override PartName="/ppt/activeX/activeX6.xml" ContentType="application/vnd.ms-office.activeX+xml"/>
  <Override PartName="/ppt/activeX/activeX6.bin" ContentType="application/vnd.ms-office.activeX"/>
  <Override PartName="/ppt/activeX/activeX7.xml" ContentType="application/vnd.ms-office.activeX+xml"/>
  <Override PartName="/ppt/activeX/activeX7.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19" r:id="rId2"/>
    <p:sldId id="422" r:id="rId3"/>
    <p:sldId id="423" r:id="rId4"/>
    <p:sldId id="424" r:id="rId5"/>
    <p:sldId id="446" r:id="rId6"/>
    <p:sldId id="447" r:id="rId7"/>
    <p:sldId id="448" r:id="rId8"/>
    <p:sldId id="449" r:id="rId9"/>
    <p:sldId id="515" r:id="rId10"/>
    <p:sldId id="518" r:id="rId11"/>
    <p:sldId id="519" r:id="rId12"/>
    <p:sldId id="521" r:id="rId13"/>
    <p:sldId id="520" r:id="rId14"/>
    <p:sldId id="523" r:id="rId15"/>
    <p:sldId id="522" r:id="rId16"/>
    <p:sldId id="494" r:id="rId17"/>
    <p:sldId id="495" r:id="rId18"/>
    <p:sldId id="497" r:id="rId19"/>
    <p:sldId id="498" r:id="rId20"/>
    <p:sldId id="499" r:id="rId21"/>
    <p:sldId id="500" r:id="rId22"/>
    <p:sldId id="501" r:id="rId23"/>
    <p:sldId id="503" r:id="rId24"/>
    <p:sldId id="504" r:id="rId25"/>
    <p:sldId id="505" r:id="rId26"/>
    <p:sldId id="506" r:id="rId27"/>
    <p:sldId id="507" r:id="rId28"/>
    <p:sldId id="508" r:id="rId29"/>
    <p:sldId id="509" r:id="rId30"/>
    <p:sldId id="510" r:id="rId31"/>
    <p:sldId id="511" r:id="rId32"/>
    <p:sldId id="512" r:id="rId33"/>
    <p:sldId id="529" r:id="rId34"/>
    <p:sldId id="530" r:id="rId35"/>
    <p:sldId id="531" r:id="rId36"/>
    <p:sldId id="532" r:id="rId37"/>
    <p:sldId id="524" r:id="rId38"/>
    <p:sldId id="525" r:id="rId39"/>
    <p:sldId id="526" r:id="rId40"/>
    <p:sldId id="527" r:id="rId41"/>
    <p:sldId id="528"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FF66CC"/>
    <a:srgbClr val="008000"/>
    <a:srgbClr val="FF0000"/>
    <a:srgbClr val="00FF00"/>
    <a:srgbClr val="33CC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768"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63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63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961A02C-96C1-4E9F-BBC1-E213352E2A40}" type="slidenum">
              <a:rPr lang="en-US"/>
              <a:pPr>
                <a:defRPr/>
              </a:pPr>
              <a:t>‹#›</a:t>
            </a:fld>
            <a:endParaRPr lang="en-US"/>
          </a:p>
        </p:txBody>
      </p:sp>
    </p:spTree>
    <p:extLst>
      <p:ext uri="{BB962C8B-B14F-4D97-AF65-F5344CB8AC3E}">
        <p14:creationId xmlns:p14="http://schemas.microsoft.com/office/powerpoint/2010/main" val="941920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73641C-C657-45B6-BB7F-4825095623DC}" type="slidenum">
              <a:rPr lang="en-US"/>
              <a:pPr>
                <a:defRPr/>
              </a:pPr>
              <a:t>‹#›</a:t>
            </a:fld>
            <a:endParaRPr lang="en-US"/>
          </a:p>
        </p:txBody>
      </p:sp>
    </p:spTree>
    <p:extLst>
      <p:ext uri="{BB962C8B-B14F-4D97-AF65-F5344CB8AC3E}">
        <p14:creationId xmlns:p14="http://schemas.microsoft.com/office/powerpoint/2010/main" val="261275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A236FB-4150-4F92-9656-2AE701AE68EB}" type="slidenum">
              <a:rPr lang="en-US"/>
              <a:pPr>
                <a:defRPr/>
              </a:pPr>
              <a:t>‹#›</a:t>
            </a:fld>
            <a:endParaRPr lang="en-US"/>
          </a:p>
        </p:txBody>
      </p:sp>
    </p:spTree>
    <p:extLst>
      <p:ext uri="{BB962C8B-B14F-4D97-AF65-F5344CB8AC3E}">
        <p14:creationId xmlns:p14="http://schemas.microsoft.com/office/powerpoint/2010/main" val="300823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4F1745-6DA3-4441-B20F-7BF6A467702C}" type="slidenum">
              <a:rPr lang="en-US"/>
              <a:pPr>
                <a:defRPr/>
              </a:pPr>
              <a:t>‹#›</a:t>
            </a:fld>
            <a:endParaRPr lang="en-US"/>
          </a:p>
        </p:txBody>
      </p:sp>
    </p:spTree>
    <p:extLst>
      <p:ext uri="{BB962C8B-B14F-4D97-AF65-F5344CB8AC3E}">
        <p14:creationId xmlns:p14="http://schemas.microsoft.com/office/powerpoint/2010/main" val="2984617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59256-D33D-4C52-BB61-3321C9AAE4E9}" type="slidenum">
              <a:rPr lang="en-US"/>
              <a:pPr>
                <a:defRPr/>
              </a:pPr>
              <a:t>‹#›</a:t>
            </a:fld>
            <a:endParaRPr lang="en-US"/>
          </a:p>
        </p:txBody>
      </p:sp>
    </p:spTree>
    <p:extLst>
      <p:ext uri="{BB962C8B-B14F-4D97-AF65-F5344CB8AC3E}">
        <p14:creationId xmlns:p14="http://schemas.microsoft.com/office/powerpoint/2010/main" val="345592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A7F95-0366-4B51-B407-EF046AF9ED9D}" type="slidenum">
              <a:rPr lang="en-US"/>
              <a:pPr>
                <a:defRPr/>
              </a:pPr>
              <a:t>‹#›</a:t>
            </a:fld>
            <a:endParaRPr lang="en-US"/>
          </a:p>
        </p:txBody>
      </p:sp>
    </p:spTree>
    <p:extLst>
      <p:ext uri="{BB962C8B-B14F-4D97-AF65-F5344CB8AC3E}">
        <p14:creationId xmlns:p14="http://schemas.microsoft.com/office/powerpoint/2010/main" val="2560533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04A932-7E5A-444D-81C2-3F6DED33925C}" type="slidenum">
              <a:rPr lang="en-US"/>
              <a:pPr>
                <a:defRPr/>
              </a:pPr>
              <a:t>‹#›</a:t>
            </a:fld>
            <a:endParaRPr lang="en-US"/>
          </a:p>
        </p:txBody>
      </p:sp>
    </p:spTree>
    <p:extLst>
      <p:ext uri="{BB962C8B-B14F-4D97-AF65-F5344CB8AC3E}">
        <p14:creationId xmlns:p14="http://schemas.microsoft.com/office/powerpoint/2010/main" val="149009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E2736E-7004-401A-B9E9-E6D73981D518}" type="slidenum">
              <a:rPr lang="en-US"/>
              <a:pPr>
                <a:defRPr/>
              </a:pPr>
              <a:t>‹#›</a:t>
            </a:fld>
            <a:endParaRPr lang="en-US"/>
          </a:p>
        </p:txBody>
      </p:sp>
    </p:spTree>
    <p:extLst>
      <p:ext uri="{BB962C8B-B14F-4D97-AF65-F5344CB8AC3E}">
        <p14:creationId xmlns:p14="http://schemas.microsoft.com/office/powerpoint/2010/main" val="213236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8A8D70-95C1-4339-9356-D8CE36A4B142}" type="slidenum">
              <a:rPr lang="en-US"/>
              <a:pPr>
                <a:defRPr/>
              </a:pPr>
              <a:t>‹#›</a:t>
            </a:fld>
            <a:endParaRPr lang="en-US"/>
          </a:p>
        </p:txBody>
      </p:sp>
    </p:spTree>
    <p:extLst>
      <p:ext uri="{BB962C8B-B14F-4D97-AF65-F5344CB8AC3E}">
        <p14:creationId xmlns:p14="http://schemas.microsoft.com/office/powerpoint/2010/main" val="1073114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526A0A-02A6-4626-A88A-2334F7386693}" type="slidenum">
              <a:rPr lang="en-US"/>
              <a:pPr>
                <a:defRPr/>
              </a:pPr>
              <a:t>‹#›</a:t>
            </a:fld>
            <a:endParaRPr lang="en-US"/>
          </a:p>
        </p:txBody>
      </p:sp>
    </p:spTree>
    <p:extLst>
      <p:ext uri="{BB962C8B-B14F-4D97-AF65-F5344CB8AC3E}">
        <p14:creationId xmlns:p14="http://schemas.microsoft.com/office/powerpoint/2010/main" val="54273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BA8356-0492-44C6-BFBE-21165A9FDB3D}" type="slidenum">
              <a:rPr lang="en-US"/>
              <a:pPr>
                <a:defRPr/>
              </a:pPr>
              <a:t>‹#›</a:t>
            </a:fld>
            <a:endParaRPr lang="en-US"/>
          </a:p>
        </p:txBody>
      </p:sp>
    </p:spTree>
    <p:extLst>
      <p:ext uri="{BB962C8B-B14F-4D97-AF65-F5344CB8AC3E}">
        <p14:creationId xmlns:p14="http://schemas.microsoft.com/office/powerpoint/2010/main" val="2233334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ADC835-0094-4E6D-88B7-EF332FF138D9}" type="slidenum">
              <a:rPr lang="en-US"/>
              <a:pPr>
                <a:defRPr/>
              </a:pPr>
              <a:t>‹#›</a:t>
            </a:fld>
            <a:endParaRPr lang="en-US"/>
          </a:p>
        </p:txBody>
      </p:sp>
    </p:spTree>
    <p:extLst>
      <p:ext uri="{BB962C8B-B14F-4D97-AF65-F5344CB8AC3E}">
        <p14:creationId xmlns:p14="http://schemas.microsoft.com/office/powerpoint/2010/main" val="129356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EF2FA39-8299-4468-955C-6886867C6E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5.xml"/><Relationship Id="rId1" Type="http://schemas.openxmlformats.org/officeDocument/2006/relationships/vmlDrawing" Target="../drawings/vmlDrawing4.v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6.xml"/><Relationship Id="rId1" Type="http://schemas.openxmlformats.org/officeDocument/2006/relationships/vmlDrawing" Target="../drawings/vmlDrawing5.v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7.xml"/><Relationship Id="rId1" Type="http://schemas.openxmlformats.org/officeDocument/2006/relationships/vmlDrawing" Target="../drawings/vmlDrawing6.v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6.png"/><Relationship Id="rId5" Type="http://schemas.openxmlformats.org/officeDocument/2006/relationships/oleObject" Target="../embeddings/oleObject3.bin"/><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ontrol" Target="../activeX/activeX2.xml"/><Relationship Id="rId2" Type="http://schemas.openxmlformats.org/officeDocument/2006/relationships/control" Target="../activeX/activeX1.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40.png"/><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metmuseum.org/works_of_art/viewOnezoom.asp?dep=9&amp;zoomFlag=1&amp;viewmode=0&amp;item=48.190.2" TargetMode="Externa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control" Target="../activeX/activeX4.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60.jpe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533400" y="1143000"/>
          <a:ext cx="8226425" cy="5484813"/>
        </p:xfrm>
        <a:graphic>
          <a:graphicData uri="http://schemas.openxmlformats.org/presentationml/2006/ole">
            <mc:AlternateContent xmlns:mc="http://schemas.openxmlformats.org/markup-compatibility/2006">
              <mc:Choice xmlns:v="urn:schemas-microsoft-com:vml" Requires="v">
                <p:oleObj spid="_x0000_s1036" name="Image" r:id="rId3" imgW="9066667" imgH="6044444" progId="Photoshop.Image.8">
                  <p:embed/>
                </p:oleObj>
              </mc:Choice>
              <mc:Fallback>
                <p:oleObj name="Image" r:id="rId3" imgW="9066667" imgH="6044444"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43000"/>
                        <a:ext cx="8226425" cy="548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itle 1"/>
          <p:cNvSpPr txBox="1">
            <a:spLocks/>
          </p:cNvSpPr>
          <p:nvPr/>
        </p:nvSpPr>
        <p:spPr>
          <a:xfrm>
            <a:off x="152400" y="304801"/>
            <a:ext cx="89154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smtClean="0"/>
              <a:t>Lecture </a:t>
            </a:r>
            <a:r>
              <a:rPr lang="en-US" kern="0" dirty="0" smtClean="0"/>
              <a:t>20 </a:t>
            </a:r>
            <a:r>
              <a:rPr lang="en-US" kern="0" dirty="0" smtClean="0"/>
              <a:t>–  </a:t>
            </a:r>
            <a:r>
              <a:rPr lang="en-US" kern="0" dirty="0" smtClean="0"/>
              <a:t>3D Structure </a:t>
            </a:r>
            <a:r>
              <a:rPr lang="en-US" kern="0" dirty="0" smtClean="0"/>
              <a:t>1</a:t>
            </a:r>
            <a:endParaRPr lang="en-US" kern="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630098758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28600"/>
            <a:ext cx="3473450"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3"/>
          <p:cNvSpPr txBox="1">
            <a:spLocks noChangeArrowheads="1"/>
          </p:cNvSpPr>
          <p:nvPr/>
        </p:nvSpPr>
        <p:spPr bwMode="auto">
          <a:xfrm>
            <a:off x="1219200" y="914400"/>
            <a:ext cx="2438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Overriding familiar size is the basis of many “B” science fiction movies</a:t>
            </a:r>
            <a:endParaRPr lang="en-US" sz="2000"/>
          </a:p>
        </p:txBody>
      </p:sp>
      <p:sp>
        <p:nvSpPr>
          <p:cNvPr id="10245" name="Text Box 4"/>
          <p:cNvSpPr txBox="1">
            <a:spLocks noChangeArrowheads="1"/>
          </p:cNvSpPr>
          <p:nvPr/>
        </p:nvSpPr>
        <p:spPr bwMode="auto">
          <a:xfrm>
            <a:off x="6858000" y="19050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1957</a:t>
            </a:r>
          </a:p>
        </p:txBody>
      </p:sp>
    </p:spTree>
    <p:controls>
      <mc:AlternateContent xmlns:mc="http://schemas.openxmlformats.org/markup-compatibility/2006">
        <mc:Choice xmlns:v="urn:schemas-microsoft-com:vml" Requires="v">
          <p:control spid="10248" name="ShockwaveFlash1" r:id="rId2" imgW="4113415" imgH="3596952"/>
        </mc:Choice>
        <mc:Fallback>
          <p:control name="ShockwaveFlash1" r:id="rId2" imgW="4113415" imgH="3596952">
            <p:pic>
              <p:nvPicPr>
                <p:cNvPr id="0" name="ShockwaveFlash1"/>
                <p:cNvPicPr preferRelativeResize="0">
                  <a:picLocks noChangeAspect="1"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90800"/>
                  <a:ext cx="4113213" cy="35972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descr="50 ft w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1000"/>
            <a:ext cx="41116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3"/>
          <p:cNvSpPr txBox="1">
            <a:spLocks noChangeArrowheads="1"/>
          </p:cNvSpPr>
          <p:nvPr/>
        </p:nvSpPr>
        <p:spPr bwMode="auto">
          <a:xfrm>
            <a:off x="1752600" y="1676400"/>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t>1958</a:t>
            </a:r>
          </a:p>
        </p:txBody>
      </p:sp>
    </p:spTree>
    <p:controls>
      <mc:AlternateContent xmlns:mc="http://schemas.openxmlformats.org/markup-compatibility/2006">
        <mc:Choice xmlns:v="urn:schemas-microsoft-com:vml" Requires="v">
          <p:control spid="11272" name="ShockwaveFlash1" r:id="rId2" imgW="4113415" imgH="2970171"/>
        </mc:Choice>
        <mc:Fallback>
          <p:control name="ShockwaveFlash1" r:id="rId2" imgW="4113415" imgH="2970171">
            <p:pic>
              <p:nvPicPr>
                <p:cNvPr id="0" name="ShockwaveFlash1"/>
                <p:cNvPicPr preferRelativeResize="0">
                  <a:picLocks noChangeAspect="1"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14600"/>
                  <a:ext cx="4113213" cy="29702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descr="Daryl_Hannah_i__Atta_22279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685800"/>
            <a:ext cx="3656013" cy="5484813"/>
          </a:xfrm>
          <a:prstGeom prst="rect">
            <a:avLst/>
          </a:prstGeom>
          <a:noFill/>
          <a:extLst>
            <a:ext uri="{909E8E84-426E-40DD-AFC4-6F175D3DCCD1}">
              <a14:hiddenFill xmlns:a14="http://schemas.microsoft.com/office/drawing/2010/main">
                <a:solidFill>
                  <a:srgbClr val="FFFFFF"/>
                </a:solidFill>
              </a14:hiddenFill>
            </a:ext>
          </a:extLst>
        </p:spPr>
      </p:pic>
      <p:sp>
        <p:nvSpPr>
          <p:cNvPr id="403459" name="Text Box 3"/>
          <p:cNvSpPr txBox="1">
            <a:spLocks noChangeArrowheads="1"/>
          </p:cNvSpPr>
          <p:nvPr/>
        </p:nvSpPr>
        <p:spPr bwMode="auto">
          <a:xfrm>
            <a:off x="1828800" y="1295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1993</a:t>
            </a:r>
          </a:p>
        </p:txBody>
      </p:sp>
    </p:spTree>
    <p:controls>
      <mc:AlternateContent xmlns:mc="http://schemas.openxmlformats.org/markup-compatibility/2006">
        <mc:Choice xmlns:v="urn:schemas-microsoft-com:vml" Requires="v">
          <p:control spid="17415" name="ShockwaveFlash1" r:id="rId2" imgW="4113415" imgH="3596952"/>
        </mc:Choice>
        <mc:Fallback>
          <p:control name="ShockwaveFlash1" r:id="rId2" imgW="4113415" imgH="3596952">
            <p:pic>
              <p:nvPicPr>
                <p:cNvPr id="0" name="ShockwaveFlash1"/>
                <p:cNvPicPr preferRelativeResize="0">
                  <a:picLocks noChangeAspect="1"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33600"/>
                  <a:ext cx="4113213" cy="35972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73130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4482" name="Object 2"/>
          <p:cNvGraphicFramePr>
            <a:graphicFrameLocks noChangeAspect="1"/>
          </p:cNvGraphicFramePr>
          <p:nvPr/>
        </p:nvGraphicFramePr>
        <p:xfrm>
          <a:off x="304800" y="1333500"/>
          <a:ext cx="2293938" cy="4119563"/>
        </p:xfrm>
        <a:graphic>
          <a:graphicData uri="http://schemas.openxmlformats.org/presentationml/2006/ole">
            <mc:AlternateContent xmlns:mc="http://schemas.openxmlformats.org/markup-compatibility/2006">
              <mc:Choice xmlns:v="urn:schemas-microsoft-com:vml" Requires="v">
                <p:oleObj spid="_x0000_s18448" name="Image" r:id="rId3" imgW="3415873" imgH="6133333" progId="Photoshop.Image.9">
                  <p:embed/>
                </p:oleObj>
              </mc:Choice>
              <mc:Fallback>
                <p:oleObj name="Image" r:id="rId3" imgW="3415873" imgH="6133333"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33500"/>
                        <a:ext cx="2293938"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4483" name="Object 3"/>
          <p:cNvGraphicFramePr>
            <a:graphicFrameLocks noChangeAspect="1"/>
          </p:cNvGraphicFramePr>
          <p:nvPr/>
        </p:nvGraphicFramePr>
        <p:xfrm>
          <a:off x="3124200" y="1336675"/>
          <a:ext cx="2386013" cy="4113213"/>
        </p:xfrm>
        <a:graphic>
          <a:graphicData uri="http://schemas.openxmlformats.org/presentationml/2006/ole">
            <mc:AlternateContent xmlns:mc="http://schemas.openxmlformats.org/markup-compatibility/2006">
              <mc:Choice xmlns:v="urn:schemas-microsoft-com:vml" Requires="v">
                <p:oleObj spid="_x0000_s18449" name="Image" r:id="rId5" imgW="3580952" imgH="6171429" progId="Photoshop.Image.9">
                  <p:embed/>
                </p:oleObj>
              </mc:Choice>
              <mc:Fallback>
                <p:oleObj name="Image" r:id="rId5" imgW="3580952" imgH="6171429" progId="Photoshop.Image.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336675"/>
                        <a:ext cx="2386013" cy="411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4484" name="Picture 4" descr="B00005JXY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333500"/>
            <a:ext cx="2879725" cy="4119563"/>
          </a:xfrm>
          <a:prstGeom prst="rect">
            <a:avLst/>
          </a:prstGeom>
          <a:noFill/>
          <a:extLst>
            <a:ext uri="{909E8E84-426E-40DD-AFC4-6F175D3DCCD1}">
              <a14:hiddenFill xmlns:a14="http://schemas.microsoft.com/office/drawing/2010/main">
                <a:solidFill>
                  <a:srgbClr val="FFFFFF"/>
                </a:solidFill>
              </a14:hiddenFill>
            </a:ext>
          </a:extLst>
        </p:spPr>
      </p:pic>
      <p:sp>
        <p:nvSpPr>
          <p:cNvPr id="404485" name="Text Box 5"/>
          <p:cNvSpPr txBox="1">
            <a:spLocks noChangeArrowheads="1"/>
          </p:cNvSpPr>
          <p:nvPr/>
        </p:nvSpPr>
        <p:spPr bwMode="auto">
          <a:xfrm>
            <a:off x="6781800" y="6477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1995</a:t>
            </a:r>
          </a:p>
        </p:txBody>
      </p:sp>
      <p:sp>
        <p:nvSpPr>
          <p:cNvPr id="404486" name="Text Box 6"/>
          <p:cNvSpPr txBox="1">
            <a:spLocks noChangeArrowheads="1"/>
          </p:cNvSpPr>
          <p:nvPr/>
        </p:nvSpPr>
        <p:spPr bwMode="auto">
          <a:xfrm>
            <a:off x="914400" y="6477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1981</a:t>
            </a:r>
          </a:p>
        </p:txBody>
      </p:sp>
      <p:sp>
        <p:nvSpPr>
          <p:cNvPr id="404487" name="Text Box 7"/>
          <p:cNvSpPr txBox="1">
            <a:spLocks noChangeArrowheads="1"/>
          </p:cNvSpPr>
          <p:nvPr/>
        </p:nvSpPr>
        <p:spPr bwMode="auto">
          <a:xfrm>
            <a:off x="3810000" y="6477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1989</a:t>
            </a:r>
          </a:p>
        </p:txBody>
      </p:sp>
    </p:spTree>
    <p:extLst>
      <p:ext uri="{BB962C8B-B14F-4D97-AF65-F5344CB8AC3E}">
        <p14:creationId xmlns:p14="http://schemas.microsoft.com/office/powerpoint/2010/main" val="2831324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4487"/>
                                        </p:tgtEl>
                                        <p:attrNameLst>
                                          <p:attrName>style.visibility</p:attrName>
                                        </p:attrNameLst>
                                      </p:cBhvr>
                                      <p:to>
                                        <p:strVal val="visible"/>
                                      </p:to>
                                    </p:set>
                                    <p:animEffect transition="in" filter="dissolve">
                                      <p:cBhvr>
                                        <p:cTn id="7" dur="500"/>
                                        <p:tgtEl>
                                          <p:spTgt spid="404487"/>
                                        </p:tgtEl>
                                      </p:cBhvr>
                                    </p:animEffect>
                                  </p:childTnLst>
                                </p:cTn>
                              </p:par>
                              <p:par>
                                <p:cTn id="8" presetID="9" presetClass="entr" presetSubtype="0" fill="hold" nodeType="withEffect">
                                  <p:stCondLst>
                                    <p:cond delay="0"/>
                                  </p:stCondLst>
                                  <p:childTnLst>
                                    <p:set>
                                      <p:cBhvr>
                                        <p:cTn id="9" dur="1" fill="hold">
                                          <p:stCondLst>
                                            <p:cond delay="0"/>
                                          </p:stCondLst>
                                        </p:cTn>
                                        <p:tgtEl>
                                          <p:spTgt spid="404483"/>
                                        </p:tgtEl>
                                        <p:attrNameLst>
                                          <p:attrName>style.visibility</p:attrName>
                                        </p:attrNameLst>
                                      </p:cBhvr>
                                      <p:to>
                                        <p:strVal val="visible"/>
                                      </p:to>
                                    </p:set>
                                    <p:animEffect transition="in" filter="dissolve">
                                      <p:cBhvr>
                                        <p:cTn id="10" dur="500"/>
                                        <p:tgtEl>
                                          <p:spTgt spid="4044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04485"/>
                                        </p:tgtEl>
                                        <p:attrNameLst>
                                          <p:attrName>style.visibility</p:attrName>
                                        </p:attrNameLst>
                                      </p:cBhvr>
                                      <p:to>
                                        <p:strVal val="visible"/>
                                      </p:to>
                                    </p:set>
                                    <p:animEffect transition="in" filter="dissolve">
                                      <p:cBhvr>
                                        <p:cTn id="15" dur="500"/>
                                        <p:tgtEl>
                                          <p:spTgt spid="404485"/>
                                        </p:tgtEl>
                                      </p:cBhvr>
                                    </p:animEffect>
                                  </p:childTnLst>
                                </p:cTn>
                              </p:par>
                              <p:par>
                                <p:cTn id="16" presetID="9" presetClass="entr" presetSubtype="0" fill="hold" nodeType="withEffect">
                                  <p:stCondLst>
                                    <p:cond delay="0"/>
                                  </p:stCondLst>
                                  <p:childTnLst>
                                    <p:set>
                                      <p:cBhvr>
                                        <p:cTn id="17" dur="1" fill="hold">
                                          <p:stCondLst>
                                            <p:cond delay="0"/>
                                          </p:stCondLst>
                                        </p:cTn>
                                        <p:tgtEl>
                                          <p:spTgt spid="404484"/>
                                        </p:tgtEl>
                                        <p:attrNameLst>
                                          <p:attrName>style.visibility</p:attrName>
                                        </p:attrNameLst>
                                      </p:cBhvr>
                                      <p:to>
                                        <p:strVal val="visible"/>
                                      </p:to>
                                    </p:set>
                                    <p:animEffect transition="in" filter="dissolve">
                                      <p:cBhvr>
                                        <p:cTn id="18" dur="500"/>
                                        <p:tgtEl>
                                          <p:spTgt spid="404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p:bldP spid="4044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TR Forced Perspectiv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19200"/>
            <a:ext cx="7772400" cy="4405709"/>
          </a:xfrm>
          <a:prstGeom prst="rect">
            <a:avLst/>
          </a:prstGeom>
        </p:spPr>
      </p:pic>
    </p:spTree>
    <p:extLst>
      <p:ext uri="{BB962C8B-B14F-4D97-AF65-F5344CB8AC3E}">
        <p14:creationId xmlns:p14="http://schemas.microsoft.com/office/powerpoint/2010/main" val="3684639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TR Forced Perspective Moving Camer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990600"/>
            <a:ext cx="7772400" cy="4468118"/>
          </a:xfrm>
          <a:prstGeom prst="rect">
            <a:avLst/>
          </a:prstGeom>
        </p:spPr>
      </p:pic>
    </p:spTree>
    <p:extLst>
      <p:ext uri="{BB962C8B-B14F-4D97-AF65-F5344CB8AC3E}">
        <p14:creationId xmlns:p14="http://schemas.microsoft.com/office/powerpoint/2010/main" val="4200512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533400" y="381000"/>
          <a:ext cx="4572000" cy="6096000"/>
        </p:xfrm>
        <a:graphic>
          <a:graphicData uri="http://schemas.openxmlformats.org/presentationml/2006/ole">
            <mc:AlternateContent xmlns:mc="http://schemas.openxmlformats.org/markup-compatibility/2006">
              <mc:Choice xmlns:v="urn:schemas-microsoft-com:vml" Requires="v">
                <p:oleObj spid="_x0000_s14348" name="Image" r:id="rId3" imgW="6857143" imgH="9142857" progId="Photoshop.Image.8">
                  <p:embed/>
                </p:oleObj>
              </mc:Choice>
              <mc:Fallback>
                <p:oleObj name="Image" r:id="rId3" imgW="6857143" imgH="9142857"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457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39" name="Text Box 3"/>
          <p:cNvSpPr txBox="1">
            <a:spLocks noChangeArrowheads="1"/>
          </p:cNvSpPr>
          <p:nvPr/>
        </p:nvSpPr>
        <p:spPr bwMode="auto">
          <a:xfrm>
            <a:off x="5562600" y="838200"/>
            <a:ext cx="320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400">
                <a:solidFill>
                  <a:schemeClr val="tx2"/>
                </a:solidFill>
              </a:rPr>
              <a:t>    Linear Perspective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The Bapistry, San Giovan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38200"/>
            <a:ext cx="22399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04800"/>
            <a:ext cx="35766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152400" y="4191000"/>
            <a:ext cx="88392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Around 1413, Filippo Brunelleschi painted a picture of the Baptistry in Florence on a burnished silver surface, right on top of its own reflection. To demonstrate that his painting was an exact replica that could fool the eye, he drilled a small hole in the surface and then stood directly in front of the Baptistry, looking through the peephole to see the real building. He then held up a second, mirror in front of his painted panel.  The second mirror blocked the view of the real building, but reflected his painted version. Observers were amazed that the two images appeared nearly identical.</a:t>
            </a:r>
          </a:p>
        </p:txBody>
      </p:sp>
      <p:sp>
        <p:nvSpPr>
          <p:cNvPr id="66565" name="Text Box 5"/>
          <p:cNvSpPr txBox="1">
            <a:spLocks noChangeArrowheads="1"/>
          </p:cNvSpPr>
          <p:nvPr/>
        </p:nvSpPr>
        <p:spPr bwMode="auto">
          <a:xfrm>
            <a:off x="3124200" y="762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a:solidFill>
                  <a:schemeClr val="tx2"/>
                </a:solidFill>
              </a:rPr>
              <a:t>Brunelleschi’s Panel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zsantospirito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40386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3" descr="zsantospirito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3521075"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Rectangle 4"/>
          <p:cNvSpPr>
            <a:spLocks noChangeArrowheads="1"/>
          </p:cNvSpPr>
          <p:nvPr/>
        </p:nvSpPr>
        <p:spPr bwMode="auto">
          <a:xfrm>
            <a:off x="1219200" y="228600"/>
            <a:ext cx="6413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2800" b="1"/>
              <a:t>             Brunelleschi, 1417</a:t>
            </a:r>
          </a:p>
          <a:p>
            <a:r>
              <a:rPr lang="en-US" sz="2800" b="1"/>
              <a:t>Drawing for Church of Santo Spirito.</a:t>
            </a:r>
            <a:r>
              <a:rPr lang="en-US"/>
              <a:t> </a:t>
            </a:r>
          </a:p>
        </p:txBody>
      </p:sp>
      <p:sp>
        <p:nvSpPr>
          <p:cNvPr id="67589" name="Text Box 5"/>
          <p:cNvSpPr txBox="1">
            <a:spLocks noChangeArrowheads="1"/>
          </p:cNvSpPr>
          <p:nvPr/>
        </p:nvSpPr>
        <p:spPr bwMode="auto">
          <a:xfrm>
            <a:off x="304800" y="4572000"/>
            <a:ext cx="8610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In 1417, Brunelleschi was trying to obtain a commission to design the Church of Santo Spirito. He produced the drawing on the left to show his clients how the church would look after it was completed. A photograph of the actual church is shown on the right.</a:t>
            </a:r>
            <a:r>
              <a:rPr lang="en-US"/>
              <a:t>  </a:t>
            </a:r>
            <a:r>
              <a:rPr lang="en-US" sz="2000"/>
              <a:t>Notice how the lines all converge to a vanishing point at the back of the church.  This new technique, called linear perspective, was a revolutionary development in the history of art.</a:t>
            </a:r>
          </a:p>
        </p:txBody>
      </p:sp>
      <p:sp>
        <p:nvSpPr>
          <p:cNvPr id="292870" name="Line 6"/>
          <p:cNvSpPr>
            <a:spLocks noChangeShapeType="1"/>
          </p:cNvSpPr>
          <p:nvPr/>
        </p:nvSpPr>
        <p:spPr bwMode="auto">
          <a:xfrm flipH="1">
            <a:off x="1143000" y="3657600"/>
            <a:ext cx="16002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71" name="Line 7"/>
          <p:cNvSpPr>
            <a:spLocks noChangeShapeType="1"/>
          </p:cNvSpPr>
          <p:nvPr/>
        </p:nvSpPr>
        <p:spPr bwMode="auto">
          <a:xfrm flipH="1" flipV="1">
            <a:off x="2743200" y="3657600"/>
            <a:ext cx="533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72" name="Line 8"/>
          <p:cNvSpPr>
            <a:spLocks noChangeShapeType="1"/>
          </p:cNvSpPr>
          <p:nvPr/>
        </p:nvSpPr>
        <p:spPr bwMode="auto">
          <a:xfrm flipH="1">
            <a:off x="2743200" y="1447800"/>
            <a:ext cx="381000" cy="2209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2873" name="Line 9"/>
          <p:cNvSpPr>
            <a:spLocks noChangeShapeType="1"/>
          </p:cNvSpPr>
          <p:nvPr/>
        </p:nvSpPr>
        <p:spPr bwMode="auto">
          <a:xfrm>
            <a:off x="1295400" y="1524000"/>
            <a:ext cx="1447800" cy="21336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down)">
                                      <p:cBhvr>
                                        <p:cTn id="7" dur="500"/>
                                        <p:tgtEl>
                                          <p:spTgt spid="2928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2871"/>
                                        </p:tgtEl>
                                        <p:attrNameLst>
                                          <p:attrName>style.visibility</p:attrName>
                                        </p:attrNameLst>
                                      </p:cBhvr>
                                      <p:to>
                                        <p:strVal val="visible"/>
                                      </p:to>
                                    </p:set>
                                    <p:animEffect transition="in" filter="wipe(down)">
                                      <p:cBhvr>
                                        <p:cTn id="10" dur="500"/>
                                        <p:tgtEl>
                                          <p:spTgt spid="29287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92873"/>
                                        </p:tgtEl>
                                        <p:attrNameLst>
                                          <p:attrName>style.visibility</p:attrName>
                                        </p:attrNameLst>
                                      </p:cBhvr>
                                      <p:to>
                                        <p:strVal val="visible"/>
                                      </p:to>
                                    </p:set>
                                    <p:animEffect transition="in" filter="wipe(up)">
                                      <p:cBhvr>
                                        <p:cTn id="13" dur="500"/>
                                        <p:tgtEl>
                                          <p:spTgt spid="29287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0" grpId="0" animBg="1"/>
      <p:bldP spid="292871" grpId="0" animBg="1"/>
      <p:bldP spid="292872" grpId="0" animBg="1"/>
      <p:bldP spid="2928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04800"/>
            <a:ext cx="303212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ChangeArrowheads="1"/>
          </p:cNvSpPr>
          <p:nvPr/>
        </p:nvSpPr>
        <p:spPr bwMode="auto">
          <a:xfrm>
            <a:off x="152400" y="457200"/>
            <a:ext cx="457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a:t>Masaccio, The Trinity, 1427</a:t>
            </a:r>
          </a:p>
        </p:txBody>
      </p:sp>
      <p:sp>
        <p:nvSpPr>
          <p:cNvPr id="293892" name="Line 4"/>
          <p:cNvSpPr>
            <a:spLocks noChangeShapeType="1"/>
          </p:cNvSpPr>
          <p:nvPr/>
        </p:nvSpPr>
        <p:spPr bwMode="auto">
          <a:xfrm flipH="1">
            <a:off x="6858000" y="1524000"/>
            <a:ext cx="304800" cy="2971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3893" name="Line 5"/>
          <p:cNvSpPr>
            <a:spLocks noChangeShapeType="1"/>
          </p:cNvSpPr>
          <p:nvPr/>
        </p:nvSpPr>
        <p:spPr bwMode="auto">
          <a:xfrm flipH="1">
            <a:off x="6858000" y="1752600"/>
            <a:ext cx="609600" cy="27432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3894" name="Line 6"/>
          <p:cNvSpPr>
            <a:spLocks noChangeShapeType="1"/>
          </p:cNvSpPr>
          <p:nvPr/>
        </p:nvSpPr>
        <p:spPr bwMode="auto">
          <a:xfrm>
            <a:off x="6553200" y="1524000"/>
            <a:ext cx="304800" cy="2971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3895" name="Line 7"/>
          <p:cNvSpPr>
            <a:spLocks noChangeShapeType="1"/>
          </p:cNvSpPr>
          <p:nvPr/>
        </p:nvSpPr>
        <p:spPr bwMode="auto">
          <a:xfrm>
            <a:off x="6248400" y="1752600"/>
            <a:ext cx="609600" cy="27432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16" name="Rectangle 8"/>
          <p:cNvSpPr>
            <a:spLocks noChangeArrowheads="1"/>
          </p:cNvSpPr>
          <p:nvPr/>
        </p:nvSpPr>
        <p:spPr bwMode="auto">
          <a:xfrm>
            <a:off x="152400" y="1219200"/>
            <a:ext cx="4648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400"/>
              <a:t>Tommaso Masaccio learned the technique of linear perspective from Brunelleschi, and he was the first to apply it to painting in a rigorous manner</a:t>
            </a:r>
          </a:p>
          <a:p>
            <a:pPr marL="342900" indent="-342900">
              <a:spcBef>
                <a:spcPct val="20000"/>
              </a:spcBef>
              <a:buFontTx/>
              <a:buChar char="•"/>
            </a:pPr>
            <a:r>
              <a:rPr lang="en-US" sz="2400"/>
              <a:t>This fresco is generally believed to be the first painting in which he employed the technique.</a:t>
            </a:r>
          </a:p>
          <a:p>
            <a:pPr marL="342900" indent="-342900">
              <a:spcBef>
                <a:spcPct val="20000"/>
              </a:spcBef>
              <a:buFontTx/>
              <a:buChar char="•"/>
            </a:pPr>
            <a:r>
              <a:rPr lang="en-US" sz="2400"/>
              <a:t>Note how the lines from the vault converge to a single vanishing point.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3893"/>
                                        </p:tgtEl>
                                        <p:attrNameLst>
                                          <p:attrName>style.visibility</p:attrName>
                                        </p:attrNameLst>
                                      </p:cBhvr>
                                      <p:to>
                                        <p:strVal val="visible"/>
                                      </p:to>
                                    </p:set>
                                    <p:animEffect transition="in" filter="wipe(up)">
                                      <p:cBhvr>
                                        <p:cTn id="7" dur="500"/>
                                        <p:tgtEl>
                                          <p:spTgt spid="29389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93892"/>
                                        </p:tgtEl>
                                        <p:attrNameLst>
                                          <p:attrName>style.visibility</p:attrName>
                                        </p:attrNameLst>
                                      </p:cBhvr>
                                      <p:to>
                                        <p:strVal val="visible"/>
                                      </p:to>
                                    </p:set>
                                    <p:animEffect transition="in" filter="wipe(up)">
                                      <p:cBhvr>
                                        <p:cTn id="10" dur="500"/>
                                        <p:tgtEl>
                                          <p:spTgt spid="29389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93894"/>
                                        </p:tgtEl>
                                        <p:attrNameLst>
                                          <p:attrName>style.visibility</p:attrName>
                                        </p:attrNameLst>
                                      </p:cBhvr>
                                      <p:to>
                                        <p:strVal val="visible"/>
                                      </p:to>
                                    </p:set>
                                    <p:animEffect transition="in" filter="wipe(up)">
                                      <p:cBhvr>
                                        <p:cTn id="13" dur="500"/>
                                        <p:tgtEl>
                                          <p:spTgt spid="29389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93895"/>
                                        </p:tgtEl>
                                        <p:attrNameLst>
                                          <p:attrName>style.visibility</p:attrName>
                                        </p:attrNameLst>
                                      </p:cBhvr>
                                      <p:to>
                                        <p:strVal val="visible"/>
                                      </p:to>
                                    </p:set>
                                    <p:animEffect transition="in" filter="wipe(up)">
                                      <p:cBhvr>
                                        <p:cTn id="16" dur="500"/>
                                        <p:tgtEl>
                                          <p:spTgt spid="293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2" grpId="0" animBg="1"/>
      <p:bldP spid="293893" grpId="0" animBg="1"/>
      <p:bldP spid="293894" grpId="0" animBg="1"/>
      <p:bldP spid="2938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10668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The effects of viewing distance</a:t>
            </a:r>
          </a:p>
        </p:txBody>
      </p:sp>
      <p:grpSp>
        <p:nvGrpSpPr>
          <p:cNvPr id="2053" name="Group 5"/>
          <p:cNvGrpSpPr>
            <a:grpSpLocks/>
          </p:cNvGrpSpPr>
          <p:nvPr/>
        </p:nvGrpSpPr>
        <p:grpSpPr bwMode="auto">
          <a:xfrm>
            <a:off x="2590800" y="5867400"/>
            <a:ext cx="3886200" cy="777875"/>
            <a:chOff x="1632" y="3696"/>
            <a:chExt cx="2448" cy="490"/>
          </a:xfrm>
        </p:grpSpPr>
        <p:sp>
          <p:nvSpPr>
            <p:cNvPr id="2056" name="Text Box 6"/>
            <p:cNvSpPr txBox="1">
              <a:spLocks noChangeArrowheads="1"/>
            </p:cNvSpPr>
            <p:nvPr/>
          </p:nvSpPr>
          <p:spPr bwMode="auto">
            <a:xfrm>
              <a:off x="1632" y="3840"/>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Image Size </a:t>
              </a:r>
              <a:r>
                <a:rPr lang="en-US" sz="2000">
                  <a:cs typeface="Arial" charset="0"/>
                </a:rPr>
                <a:t>≈</a:t>
              </a:r>
            </a:p>
          </p:txBody>
        </p:sp>
        <p:grpSp>
          <p:nvGrpSpPr>
            <p:cNvPr id="2057" name="Group 7"/>
            <p:cNvGrpSpPr>
              <a:grpSpLocks/>
            </p:cNvGrpSpPr>
            <p:nvPr/>
          </p:nvGrpSpPr>
          <p:grpSpPr bwMode="auto">
            <a:xfrm>
              <a:off x="2688" y="3696"/>
              <a:ext cx="1392" cy="490"/>
              <a:chOff x="2688" y="3696"/>
              <a:chExt cx="1392" cy="490"/>
            </a:xfrm>
          </p:grpSpPr>
          <p:sp>
            <p:nvSpPr>
              <p:cNvPr id="2058" name="Text Box 8"/>
              <p:cNvSpPr txBox="1">
                <a:spLocks noChangeArrowheads="1"/>
              </p:cNvSpPr>
              <p:nvPr/>
            </p:nvSpPr>
            <p:spPr bwMode="auto">
              <a:xfrm>
                <a:off x="2880" y="3696"/>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Object Size</a:t>
                </a:r>
                <a:endParaRPr lang="en-US" sz="2000">
                  <a:cs typeface="Arial" charset="0"/>
                </a:endParaRPr>
              </a:p>
            </p:txBody>
          </p:sp>
          <p:sp>
            <p:nvSpPr>
              <p:cNvPr id="2059" name="Text Box 9"/>
              <p:cNvSpPr txBox="1">
                <a:spLocks noChangeArrowheads="1"/>
              </p:cNvSpPr>
              <p:nvPr/>
            </p:nvSpPr>
            <p:spPr bwMode="auto">
              <a:xfrm>
                <a:off x="2688" y="3936"/>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Viewing Distance</a:t>
                </a:r>
                <a:endParaRPr lang="en-US" sz="2000">
                  <a:cs typeface="Arial" charset="0"/>
                </a:endParaRPr>
              </a:p>
            </p:txBody>
          </p:sp>
          <p:sp>
            <p:nvSpPr>
              <p:cNvPr id="2060" name="Line 10"/>
              <p:cNvSpPr>
                <a:spLocks noChangeShapeType="1"/>
              </p:cNvSpPr>
              <p:nvPr/>
            </p:nvSpPr>
            <p:spPr bwMode="auto">
              <a:xfrm>
                <a:off x="2688" y="3936"/>
                <a:ext cx="129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054" name="Text Box 11"/>
          <p:cNvSpPr txBox="1">
            <a:spLocks noChangeArrowheads="1"/>
          </p:cNvSpPr>
          <p:nvPr/>
        </p:nvSpPr>
        <p:spPr bwMode="auto">
          <a:xfrm>
            <a:off x="1828800" y="3505200"/>
            <a:ext cx="609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This is how the object appears to the observer.</a:t>
            </a:r>
          </a:p>
        </p:txBody>
      </p:sp>
      <p:sp>
        <p:nvSpPr>
          <p:cNvPr id="2055" name="Text Box 12"/>
          <p:cNvSpPr txBox="1">
            <a:spLocks noChangeArrowheads="1"/>
          </p:cNvSpPr>
          <p:nvPr/>
        </p:nvSpPr>
        <p:spPr bwMode="auto">
          <a:xfrm>
            <a:off x="1676400" y="1143000"/>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A bird’s eye view of an observer who is watching an object moving forwards and backwards in depth</a:t>
            </a:r>
          </a:p>
        </p:txBody>
      </p:sp>
    </p:spTree>
    <p:controls>
      <mc:AlternateContent xmlns:mc="http://schemas.openxmlformats.org/markup-compatibility/2006">
        <mc:Choice xmlns:v="urn:schemas-microsoft-com:vml" Requires="v">
          <p:control spid="2062" name="ShockwaveFlash1" r:id="rId2" imgW="5850190" imgH="1371719"/>
        </mc:Choice>
        <mc:Fallback>
          <p:control name="ShockwaveFlash1" r:id="rId2" imgW="5850190" imgH="1371719">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981200"/>
                  <a:ext cx="5849938" cy="1371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063" name="ShockwaveFlash2" r:id="rId3" imgW="5850190" imgH="1371719"/>
        </mc:Choice>
        <mc:Fallback>
          <p:control name="ShockwaveFlash2" r:id="rId3" imgW="5850190" imgH="1371719">
            <p:pic>
              <p:nvPicPr>
                <p:cNvPr id="0" name="ShockwaveFlash2"/>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267200"/>
                  <a:ext cx="5849938" cy="1371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579688"/>
            <a:ext cx="9525"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descr="cle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3613150"/>
            <a:ext cx="762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1143000" y="533400"/>
            <a:ext cx="716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p>
        </p:txBody>
      </p:sp>
      <p:sp>
        <p:nvSpPr>
          <p:cNvPr id="69637" name="Text Box 5"/>
          <p:cNvSpPr txBox="1">
            <a:spLocks noChangeArrowheads="1"/>
          </p:cNvSpPr>
          <p:nvPr/>
        </p:nvSpPr>
        <p:spPr bwMode="auto">
          <a:xfrm>
            <a:off x="152400" y="3886200"/>
            <a:ext cx="87630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We do not know how far Brunelleschi developed his system in mathematical terms, but it was not long before someone did.  In 1435, Leon Battista Alberti published a treatise on perspective, </a:t>
            </a:r>
            <a:r>
              <a:rPr lang="en-US" sz="2000" b="1"/>
              <a:t>Della Pitture</a:t>
            </a:r>
            <a:r>
              <a:rPr lang="en-US" sz="2000"/>
              <a:t>. Alberti conceived of the canvas as an open window through which the subject to be painted is seen.  The term </a:t>
            </a:r>
            <a:r>
              <a:rPr lang="en-US" sz="2000">
                <a:solidFill>
                  <a:srgbClr val="CC0000"/>
                </a:solidFill>
              </a:rPr>
              <a:t>perspective</a:t>
            </a:r>
            <a:r>
              <a:rPr lang="en-US" sz="2000"/>
              <a:t> comes from comes from the Latin word perspectiva, which means a view through something. This idea of the drawing surface as a window, led to the development of special devices to aid the artist in producing more accurate perspective paintings. </a:t>
            </a:r>
          </a:p>
        </p:txBody>
      </p:sp>
      <p:pic>
        <p:nvPicPr>
          <p:cNvPr id="69638" name="Picture 6" descr="5drau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6962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7"/>
          <p:cNvSpPr txBox="1">
            <a:spLocks noChangeArrowheads="1"/>
          </p:cNvSpPr>
          <p:nvPr/>
        </p:nvSpPr>
        <p:spPr bwMode="auto">
          <a:xfrm>
            <a:off x="381000" y="304800"/>
            <a:ext cx="838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Draughtsman Drawing a Recumbent Woman,  Albrecht Durer, 1525</a:t>
            </a:r>
            <a:r>
              <a:rPr lang="en-US" sz="2000"/>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erspectograph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066800"/>
            <a:ext cx="4662488"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alberti_gri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2925763"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p:cNvSpPr txBox="1">
            <a:spLocks noChangeArrowheads="1"/>
          </p:cNvSpPr>
          <p:nvPr/>
        </p:nvSpPr>
        <p:spPr bwMode="auto">
          <a:xfrm>
            <a:off x="457200" y="5257800"/>
            <a:ext cx="830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Examples of drawing aids used during the Renaissance that are based on the idea of Alberti’s window.  The artist views the scene through a window with a grid and then reproduces the projection on a drawing surface that has a corresponding grid.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2"/>
          <p:cNvSpPr txBox="1">
            <a:spLocks noChangeArrowheads="1"/>
          </p:cNvSpPr>
          <p:nvPr/>
        </p:nvSpPr>
        <p:spPr bwMode="auto">
          <a:xfrm>
            <a:off x="1066800" y="4267200"/>
            <a:ext cx="2743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Albrecht Dürer , Man Drawing a Lute, 1525 </a:t>
            </a:r>
          </a:p>
        </p:txBody>
      </p:sp>
      <p:pic>
        <p:nvPicPr>
          <p:cNvPr id="15364" name="Picture 3" descr="DurerAManDrawingAL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8100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4"/>
          <p:cNvSpPr>
            <a:spLocks noChangeArrowheads="1"/>
          </p:cNvSpPr>
          <p:nvPr/>
        </p:nvSpPr>
        <p:spPr bwMode="auto">
          <a:xfrm>
            <a:off x="4953000" y="4343400"/>
            <a:ext cx="358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4300" lvl="1">
              <a:spcBef>
                <a:spcPct val="20000"/>
              </a:spcBef>
            </a:pPr>
            <a:r>
              <a:rPr lang="en-US" b="1"/>
              <a:t>Hieronymus Rodler (1531)</a:t>
            </a:r>
            <a:endParaRPr lang="en-US" sz="2000" b="1" i="1"/>
          </a:p>
        </p:txBody>
      </p:sp>
      <p:graphicFrame>
        <p:nvGraphicFramePr>
          <p:cNvPr id="15362" name="Object 5"/>
          <p:cNvGraphicFramePr>
            <a:graphicFrameLocks noChangeAspect="1"/>
          </p:cNvGraphicFramePr>
          <p:nvPr/>
        </p:nvGraphicFramePr>
        <p:xfrm>
          <a:off x="4800600" y="381000"/>
          <a:ext cx="3656013" cy="3656013"/>
        </p:xfrm>
        <a:graphic>
          <a:graphicData uri="http://schemas.openxmlformats.org/presentationml/2006/ole">
            <mc:AlternateContent xmlns:mc="http://schemas.openxmlformats.org/markup-compatibility/2006">
              <mc:Choice xmlns:v="urn:schemas-microsoft-com:vml" Requires="v">
                <p:oleObj spid="_x0000_s15375" name="Image" r:id="rId4" imgW="4444444" imgH="4444444" progId="Photoshop.Image.8">
                  <p:embed/>
                </p:oleObj>
              </mc:Choice>
              <mc:Fallback>
                <p:oleObj name="Image" r:id="rId4" imgW="4444444" imgH="4444444" progId="Photoshop.Imag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81000"/>
                        <a:ext cx="3656013" cy="365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6" name="Text Box 6"/>
          <p:cNvSpPr txBox="1">
            <a:spLocks noChangeArrowheads="1"/>
          </p:cNvSpPr>
          <p:nvPr/>
        </p:nvSpPr>
        <p:spPr bwMode="auto">
          <a:xfrm>
            <a:off x="457200" y="5334000"/>
            <a:ext cx="830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Renaissance woodcuts that depict the use of Alberti’s window in order to produce more realistic drawings.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esign-one_poin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92288"/>
            <a:ext cx="73152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de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81534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1447800" y="1295400"/>
            <a:ext cx="647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View of an Ideal City, Unknown Artist, c. 1490-1500</a:t>
            </a:r>
          </a:p>
        </p:txBody>
      </p:sp>
      <p:sp>
        <p:nvSpPr>
          <p:cNvPr id="300036" name="Line 4"/>
          <p:cNvSpPr>
            <a:spLocks noChangeShapeType="1"/>
          </p:cNvSpPr>
          <p:nvPr/>
        </p:nvSpPr>
        <p:spPr bwMode="auto">
          <a:xfrm flipV="1">
            <a:off x="2209800" y="3962400"/>
            <a:ext cx="2362200" cy="1066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37" name="Line 5"/>
          <p:cNvSpPr>
            <a:spLocks noChangeShapeType="1"/>
          </p:cNvSpPr>
          <p:nvPr/>
        </p:nvSpPr>
        <p:spPr bwMode="auto">
          <a:xfrm flipH="1" flipV="1">
            <a:off x="4572000" y="3962400"/>
            <a:ext cx="2362200" cy="1066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38" name="Line 6"/>
          <p:cNvSpPr>
            <a:spLocks noChangeShapeType="1"/>
          </p:cNvSpPr>
          <p:nvPr/>
        </p:nvSpPr>
        <p:spPr bwMode="auto">
          <a:xfrm>
            <a:off x="1295400" y="2133600"/>
            <a:ext cx="3276600" cy="1828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0039" name="Line 7"/>
          <p:cNvSpPr>
            <a:spLocks noChangeShapeType="1"/>
          </p:cNvSpPr>
          <p:nvPr/>
        </p:nvSpPr>
        <p:spPr bwMode="auto">
          <a:xfrm flipH="1">
            <a:off x="4572000" y="2133600"/>
            <a:ext cx="2743200" cy="1828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0036"/>
                                        </p:tgtEl>
                                        <p:attrNameLst>
                                          <p:attrName>style.visibility</p:attrName>
                                        </p:attrNameLst>
                                      </p:cBhvr>
                                      <p:to>
                                        <p:strVal val="visible"/>
                                      </p:to>
                                    </p:set>
                                    <p:animEffect transition="in" filter="wipe(down)">
                                      <p:cBhvr>
                                        <p:cTn id="7" dur="500"/>
                                        <p:tgtEl>
                                          <p:spTgt spid="30003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0037"/>
                                        </p:tgtEl>
                                        <p:attrNameLst>
                                          <p:attrName>style.visibility</p:attrName>
                                        </p:attrNameLst>
                                      </p:cBhvr>
                                      <p:to>
                                        <p:strVal val="visible"/>
                                      </p:to>
                                    </p:set>
                                    <p:animEffect transition="in" filter="wipe(down)">
                                      <p:cBhvr>
                                        <p:cTn id="10" dur="500"/>
                                        <p:tgtEl>
                                          <p:spTgt spid="30003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0038"/>
                                        </p:tgtEl>
                                        <p:attrNameLst>
                                          <p:attrName>style.visibility</p:attrName>
                                        </p:attrNameLst>
                                      </p:cBhvr>
                                      <p:to>
                                        <p:strVal val="visible"/>
                                      </p:to>
                                    </p:set>
                                    <p:animEffect transition="in" filter="wipe(up)">
                                      <p:cBhvr>
                                        <p:cTn id="13" dur="500"/>
                                        <p:tgtEl>
                                          <p:spTgt spid="30003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00039"/>
                                        </p:tgtEl>
                                        <p:attrNameLst>
                                          <p:attrName>style.visibility</p:attrName>
                                        </p:attrNameLst>
                                      </p:cBhvr>
                                      <p:to>
                                        <p:strVal val="visible"/>
                                      </p:to>
                                    </p:set>
                                    <p:animEffect transition="in" filter="wipe(up)">
                                      <p:cBhvr>
                                        <p:cTn id="16" dur="500"/>
                                        <p:tgtEl>
                                          <p:spTgt spid="30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P spid="300037" grpId="0" animBg="1"/>
      <p:bldP spid="300038" grpId="0" animBg="1"/>
      <p:bldP spid="3000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lick to zoom">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38798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linear_perspecti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19200"/>
            <a:ext cx="3403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4"/>
          <p:cNvSpPr txBox="1">
            <a:spLocks noChangeArrowheads="1"/>
          </p:cNvSpPr>
          <p:nvPr/>
        </p:nvSpPr>
        <p:spPr bwMode="auto">
          <a:xfrm>
            <a:off x="762000" y="304800"/>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A Corridor in the Asylum, Vincent van Gogh, 1889</a:t>
            </a:r>
            <a:r>
              <a:rPr lang="en-US" sz="2000"/>
              <a:t> </a:t>
            </a:r>
          </a:p>
        </p:txBody>
      </p:sp>
      <p:sp>
        <p:nvSpPr>
          <p:cNvPr id="74757" name="Text Box 5"/>
          <p:cNvSpPr txBox="1">
            <a:spLocks noChangeArrowheads="1"/>
          </p:cNvSpPr>
          <p:nvPr/>
        </p:nvSpPr>
        <p:spPr bwMode="auto">
          <a:xfrm>
            <a:off x="5105400" y="304800"/>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A Vault the way you’d like it, Hieronymus Rodler, 1531</a:t>
            </a:r>
          </a:p>
        </p:txBody>
      </p:sp>
      <p:sp>
        <p:nvSpPr>
          <p:cNvPr id="301062" name="Line 6"/>
          <p:cNvSpPr>
            <a:spLocks noChangeShapeType="1"/>
          </p:cNvSpPr>
          <p:nvPr/>
        </p:nvSpPr>
        <p:spPr bwMode="auto">
          <a:xfrm flipH="1" flipV="1">
            <a:off x="6781800" y="3733800"/>
            <a:ext cx="1295400" cy="2438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3" name="Line 7"/>
          <p:cNvSpPr>
            <a:spLocks noChangeShapeType="1"/>
          </p:cNvSpPr>
          <p:nvPr/>
        </p:nvSpPr>
        <p:spPr bwMode="auto">
          <a:xfrm>
            <a:off x="5486400" y="1828800"/>
            <a:ext cx="1295400" cy="1905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4" name="Line 8"/>
          <p:cNvSpPr>
            <a:spLocks noChangeShapeType="1"/>
          </p:cNvSpPr>
          <p:nvPr/>
        </p:nvSpPr>
        <p:spPr bwMode="auto">
          <a:xfrm flipH="1">
            <a:off x="6781800" y="1828800"/>
            <a:ext cx="1295400" cy="1905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5" name="Line 9"/>
          <p:cNvSpPr>
            <a:spLocks noChangeShapeType="1"/>
          </p:cNvSpPr>
          <p:nvPr/>
        </p:nvSpPr>
        <p:spPr bwMode="auto">
          <a:xfrm flipV="1">
            <a:off x="5562600" y="3733800"/>
            <a:ext cx="1219200" cy="2438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6" name="Line 10"/>
          <p:cNvSpPr>
            <a:spLocks noChangeShapeType="1"/>
          </p:cNvSpPr>
          <p:nvPr/>
        </p:nvSpPr>
        <p:spPr bwMode="auto">
          <a:xfrm>
            <a:off x="2743200" y="3048000"/>
            <a:ext cx="1447800" cy="1981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7" name="Line 11"/>
          <p:cNvSpPr>
            <a:spLocks noChangeShapeType="1"/>
          </p:cNvSpPr>
          <p:nvPr/>
        </p:nvSpPr>
        <p:spPr bwMode="auto">
          <a:xfrm flipV="1">
            <a:off x="838200" y="3048000"/>
            <a:ext cx="1905000" cy="2362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8" name="Line 12"/>
          <p:cNvSpPr>
            <a:spLocks noChangeShapeType="1"/>
          </p:cNvSpPr>
          <p:nvPr/>
        </p:nvSpPr>
        <p:spPr bwMode="auto">
          <a:xfrm>
            <a:off x="990600" y="2971800"/>
            <a:ext cx="1752600" cy="76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1069" name="Line 13"/>
          <p:cNvSpPr>
            <a:spLocks noChangeShapeType="1"/>
          </p:cNvSpPr>
          <p:nvPr/>
        </p:nvSpPr>
        <p:spPr bwMode="auto">
          <a:xfrm flipV="1">
            <a:off x="2743200" y="2895600"/>
            <a:ext cx="1371600" cy="152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1065"/>
                                        </p:tgtEl>
                                        <p:attrNameLst>
                                          <p:attrName>style.visibility</p:attrName>
                                        </p:attrNameLst>
                                      </p:cBhvr>
                                      <p:to>
                                        <p:strVal val="visible"/>
                                      </p:to>
                                    </p:set>
                                    <p:animEffect transition="in" filter="wipe(down)">
                                      <p:cBhvr>
                                        <p:cTn id="7" dur="500"/>
                                        <p:tgtEl>
                                          <p:spTgt spid="30106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1062"/>
                                        </p:tgtEl>
                                        <p:attrNameLst>
                                          <p:attrName>style.visibility</p:attrName>
                                        </p:attrNameLst>
                                      </p:cBhvr>
                                      <p:to>
                                        <p:strVal val="visible"/>
                                      </p:to>
                                    </p:set>
                                    <p:animEffect transition="in" filter="wipe(down)">
                                      <p:cBhvr>
                                        <p:cTn id="10" dur="500"/>
                                        <p:tgtEl>
                                          <p:spTgt spid="30106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01063"/>
                                        </p:tgtEl>
                                        <p:attrNameLst>
                                          <p:attrName>style.visibility</p:attrName>
                                        </p:attrNameLst>
                                      </p:cBhvr>
                                      <p:to>
                                        <p:strVal val="visible"/>
                                      </p:to>
                                    </p:set>
                                    <p:animEffect transition="in" filter="wipe(up)">
                                      <p:cBhvr>
                                        <p:cTn id="13" dur="500"/>
                                        <p:tgtEl>
                                          <p:spTgt spid="30106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01064"/>
                                        </p:tgtEl>
                                        <p:attrNameLst>
                                          <p:attrName>style.visibility</p:attrName>
                                        </p:attrNameLst>
                                      </p:cBhvr>
                                      <p:to>
                                        <p:strVal val="visible"/>
                                      </p:to>
                                    </p:set>
                                    <p:animEffect transition="in" filter="wipe(up)">
                                      <p:cBhvr>
                                        <p:cTn id="16" dur="500"/>
                                        <p:tgtEl>
                                          <p:spTgt spid="30106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01067"/>
                                        </p:tgtEl>
                                        <p:attrNameLst>
                                          <p:attrName>style.visibility</p:attrName>
                                        </p:attrNameLst>
                                      </p:cBhvr>
                                      <p:to>
                                        <p:strVal val="visible"/>
                                      </p:to>
                                    </p:set>
                                    <p:animEffect transition="in" filter="wipe(down)">
                                      <p:cBhvr>
                                        <p:cTn id="21" dur="500"/>
                                        <p:tgtEl>
                                          <p:spTgt spid="30106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01066"/>
                                        </p:tgtEl>
                                        <p:attrNameLst>
                                          <p:attrName>style.visibility</p:attrName>
                                        </p:attrNameLst>
                                      </p:cBhvr>
                                      <p:to>
                                        <p:strVal val="visible"/>
                                      </p:to>
                                    </p:set>
                                    <p:animEffect transition="in" filter="wipe(down)">
                                      <p:cBhvr>
                                        <p:cTn id="24" dur="500"/>
                                        <p:tgtEl>
                                          <p:spTgt spid="30106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01068"/>
                                        </p:tgtEl>
                                        <p:attrNameLst>
                                          <p:attrName>style.visibility</p:attrName>
                                        </p:attrNameLst>
                                      </p:cBhvr>
                                      <p:to>
                                        <p:strVal val="visible"/>
                                      </p:to>
                                    </p:set>
                                    <p:animEffect transition="in" filter="wipe(up)">
                                      <p:cBhvr>
                                        <p:cTn id="27" dur="500"/>
                                        <p:tgtEl>
                                          <p:spTgt spid="30106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01069"/>
                                        </p:tgtEl>
                                        <p:attrNameLst>
                                          <p:attrName>style.visibility</p:attrName>
                                        </p:attrNameLst>
                                      </p:cBhvr>
                                      <p:to>
                                        <p:strVal val="visible"/>
                                      </p:to>
                                    </p:set>
                                    <p:animEffect transition="in" filter="wipe(up)">
                                      <p:cBhvr>
                                        <p:cTn id="30" dur="500"/>
                                        <p:tgtEl>
                                          <p:spTgt spid="30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2" grpId="0" animBg="1"/>
      <p:bldP spid="301063" grpId="0" animBg="1"/>
      <p:bldP spid="301064" grpId="0" animBg="1"/>
      <p:bldP spid="301065" grpId="0" animBg="1"/>
      <p:bldP spid="301066" grpId="0" animBg="1"/>
      <p:bldP spid="301067" grpId="0" animBg="1"/>
      <p:bldP spid="301068" grpId="0" animBg="1"/>
      <p:bldP spid="3010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esign-two_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90700"/>
            <a:ext cx="74676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Perspectiv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063625"/>
            <a:ext cx="6985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7" name="Line 3"/>
          <p:cNvSpPr>
            <a:spLocks noChangeShapeType="1"/>
          </p:cNvSpPr>
          <p:nvPr/>
        </p:nvSpPr>
        <p:spPr bwMode="auto">
          <a:xfrm>
            <a:off x="3200400" y="1371600"/>
            <a:ext cx="4724400" cy="24384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08" name="Line 4"/>
          <p:cNvSpPr>
            <a:spLocks noChangeShapeType="1"/>
          </p:cNvSpPr>
          <p:nvPr/>
        </p:nvSpPr>
        <p:spPr bwMode="auto">
          <a:xfrm flipH="1">
            <a:off x="3581400" y="4876800"/>
            <a:ext cx="4343400" cy="838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09" name="Line 5"/>
          <p:cNvSpPr>
            <a:spLocks noChangeShapeType="1"/>
          </p:cNvSpPr>
          <p:nvPr/>
        </p:nvSpPr>
        <p:spPr bwMode="auto">
          <a:xfrm flipH="1">
            <a:off x="1295400" y="1524000"/>
            <a:ext cx="4495800" cy="2590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10" name="Line 6"/>
          <p:cNvSpPr>
            <a:spLocks noChangeShapeType="1"/>
          </p:cNvSpPr>
          <p:nvPr/>
        </p:nvSpPr>
        <p:spPr bwMode="auto">
          <a:xfrm>
            <a:off x="3352800" y="3657600"/>
            <a:ext cx="4419600" cy="609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11" name="Line 7"/>
          <p:cNvSpPr>
            <a:spLocks noChangeShapeType="1"/>
          </p:cNvSpPr>
          <p:nvPr/>
        </p:nvSpPr>
        <p:spPr bwMode="auto">
          <a:xfrm flipH="1">
            <a:off x="1295400" y="3810000"/>
            <a:ext cx="373380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112" name="Line 8"/>
          <p:cNvSpPr>
            <a:spLocks noChangeShapeType="1"/>
          </p:cNvSpPr>
          <p:nvPr/>
        </p:nvSpPr>
        <p:spPr bwMode="auto">
          <a:xfrm flipH="1" flipV="1">
            <a:off x="1295400" y="4800600"/>
            <a:ext cx="3276600" cy="533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3109"/>
                                        </p:tgtEl>
                                        <p:attrNameLst>
                                          <p:attrName>style.visibility</p:attrName>
                                        </p:attrNameLst>
                                      </p:cBhvr>
                                      <p:to>
                                        <p:strVal val="visible"/>
                                      </p:to>
                                    </p:set>
                                    <p:animEffect transition="in" filter="dissolve">
                                      <p:cBhvr>
                                        <p:cTn id="7" dur="500"/>
                                        <p:tgtEl>
                                          <p:spTgt spid="30310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3111"/>
                                        </p:tgtEl>
                                        <p:attrNameLst>
                                          <p:attrName>style.visibility</p:attrName>
                                        </p:attrNameLst>
                                      </p:cBhvr>
                                      <p:to>
                                        <p:strVal val="visible"/>
                                      </p:to>
                                    </p:set>
                                    <p:animEffect transition="in" filter="dissolve">
                                      <p:cBhvr>
                                        <p:cTn id="10" dur="500"/>
                                        <p:tgtEl>
                                          <p:spTgt spid="3031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3112"/>
                                        </p:tgtEl>
                                        <p:attrNameLst>
                                          <p:attrName>style.visibility</p:attrName>
                                        </p:attrNameLst>
                                      </p:cBhvr>
                                      <p:to>
                                        <p:strVal val="visible"/>
                                      </p:to>
                                    </p:set>
                                    <p:animEffect transition="in" filter="dissolve">
                                      <p:cBhvr>
                                        <p:cTn id="13" dur="500"/>
                                        <p:tgtEl>
                                          <p:spTgt spid="30311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03110"/>
                                        </p:tgtEl>
                                        <p:attrNameLst>
                                          <p:attrName>style.visibility</p:attrName>
                                        </p:attrNameLst>
                                      </p:cBhvr>
                                      <p:to>
                                        <p:strVal val="visible"/>
                                      </p:to>
                                    </p:set>
                                    <p:animEffect transition="in" filter="dissolve">
                                      <p:cBhvr>
                                        <p:cTn id="18" dur="500"/>
                                        <p:tgtEl>
                                          <p:spTgt spid="303110"/>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03108"/>
                                        </p:tgtEl>
                                        <p:attrNameLst>
                                          <p:attrName>style.visibility</p:attrName>
                                        </p:attrNameLst>
                                      </p:cBhvr>
                                      <p:to>
                                        <p:strVal val="visible"/>
                                      </p:to>
                                    </p:set>
                                    <p:animEffect transition="in" filter="dissolve">
                                      <p:cBhvr>
                                        <p:cTn id="21" dur="500"/>
                                        <p:tgtEl>
                                          <p:spTgt spid="30310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03107"/>
                                        </p:tgtEl>
                                        <p:attrNameLst>
                                          <p:attrName>style.visibility</p:attrName>
                                        </p:attrNameLst>
                                      </p:cBhvr>
                                      <p:to>
                                        <p:strVal val="visible"/>
                                      </p:to>
                                    </p:set>
                                    <p:animEffect transition="in" filter="dissolve">
                                      <p:cBhvr>
                                        <p:cTn id="24" dur="500"/>
                                        <p:tgtEl>
                                          <p:spTgt spid="303107"/>
                                        </p:tgtEl>
                                      </p:cBhvr>
                                    </p:animEffect>
                                  </p:childTnLst>
                                </p:cTn>
                              </p:par>
                              <p:par>
                                <p:cTn id="25" presetID="9" presetClass="exit" presetSubtype="0" fill="hold" grpId="1" nodeType="withEffect">
                                  <p:stCondLst>
                                    <p:cond delay="0"/>
                                  </p:stCondLst>
                                  <p:childTnLst>
                                    <p:animEffect transition="out" filter="dissolve">
                                      <p:cBhvr>
                                        <p:cTn id="26" dur="500"/>
                                        <p:tgtEl>
                                          <p:spTgt spid="303109"/>
                                        </p:tgtEl>
                                      </p:cBhvr>
                                    </p:animEffect>
                                    <p:set>
                                      <p:cBhvr>
                                        <p:cTn id="27" dur="1" fill="hold">
                                          <p:stCondLst>
                                            <p:cond delay="499"/>
                                          </p:stCondLst>
                                        </p:cTn>
                                        <p:tgtEl>
                                          <p:spTgt spid="30310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303111"/>
                                        </p:tgtEl>
                                      </p:cBhvr>
                                    </p:animEffect>
                                    <p:set>
                                      <p:cBhvr>
                                        <p:cTn id="30" dur="1" fill="hold">
                                          <p:stCondLst>
                                            <p:cond delay="499"/>
                                          </p:stCondLst>
                                        </p:cTn>
                                        <p:tgtEl>
                                          <p:spTgt spid="303111"/>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303112"/>
                                        </p:tgtEl>
                                      </p:cBhvr>
                                    </p:animEffect>
                                    <p:set>
                                      <p:cBhvr>
                                        <p:cTn id="33" dur="1" fill="hold">
                                          <p:stCondLst>
                                            <p:cond delay="499"/>
                                          </p:stCondLst>
                                        </p:cTn>
                                        <p:tgtEl>
                                          <p:spTgt spid="303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animBg="1"/>
      <p:bldP spid="303108" grpId="0" animBg="1"/>
      <p:bldP spid="303109" grpId="0" animBg="1"/>
      <p:bldP spid="303109" grpId="1" animBg="1"/>
      <p:bldP spid="303110" grpId="0" animBg="1"/>
      <p:bldP spid="303111" grpId="0" animBg="1"/>
      <p:bldP spid="303111" grpId="1" animBg="1"/>
      <p:bldP spid="303112" grpId="0" animBg="1"/>
      <p:bldP spid="30311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TOP-GGB2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71600"/>
            <a:ext cx="7165975"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3"/>
          <p:cNvSpPr txBox="1">
            <a:spLocks noChangeArrowheads="1"/>
          </p:cNvSpPr>
          <p:nvPr/>
        </p:nvSpPr>
        <p:spPr bwMode="auto">
          <a:xfrm>
            <a:off x="1600200" y="685800"/>
            <a:ext cx="609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Corte con Arcate</a:t>
            </a:r>
            <a:r>
              <a:rPr lang="en-US" sz="2000" b="1" i="1"/>
              <a:t>,</a:t>
            </a:r>
            <a:r>
              <a:rPr lang="en-US" sz="2000" b="1"/>
              <a:t> Giuseppe Galli Bibiena</a:t>
            </a:r>
            <a:r>
              <a:rPr lang="en-US" sz="2000"/>
              <a:t> </a:t>
            </a:r>
            <a:r>
              <a:rPr lang="en-US" sz="2000" b="1"/>
              <a:t>, 1746</a:t>
            </a:r>
            <a:r>
              <a:rPr lang="en-US"/>
              <a:t> </a:t>
            </a:r>
          </a:p>
        </p:txBody>
      </p:sp>
      <p:sp>
        <p:nvSpPr>
          <p:cNvPr id="304132" name="Line 4"/>
          <p:cNvSpPr>
            <a:spLocks noChangeShapeType="1"/>
          </p:cNvSpPr>
          <p:nvPr/>
        </p:nvSpPr>
        <p:spPr bwMode="auto">
          <a:xfrm flipH="1">
            <a:off x="2209800" y="1447800"/>
            <a:ext cx="4953000" cy="2362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3" name="Line 5"/>
          <p:cNvSpPr>
            <a:spLocks noChangeShapeType="1"/>
          </p:cNvSpPr>
          <p:nvPr/>
        </p:nvSpPr>
        <p:spPr bwMode="auto">
          <a:xfrm flipH="1">
            <a:off x="2133600" y="2590800"/>
            <a:ext cx="5715000" cy="1828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4" name="Line 6"/>
          <p:cNvSpPr>
            <a:spLocks noChangeShapeType="1"/>
          </p:cNvSpPr>
          <p:nvPr/>
        </p:nvSpPr>
        <p:spPr bwMode="auto">
          <a:xfrm flipH="1">
            <a:off x="2057400" y="5105400"/>
            <a:ext cx="6172200" cy="304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5" name="Line 7"/>
          <p:cNvSpPr>
            <a:spLocks noChangeShapeType="1"/>
          </p:cNvSpPr>
          <p:nvPr/>
        </p:nvSpPr>
        <p:spPr bwMode="auto">
          <a:xfrm>
            <a:off x="2209800" y="1371600"/>
            <a:ext cx="5181600" cy="24384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6" name="Line 8"/>
          <p:cNvSpPr>
            <a:spLocks noChangeShapeType="1"/>
          </p:cNvSpPr>
          <p:nvPr/>
        </p:nvSpPr>
        <p:spPr bwMode="auto">
          <a:xfrm>
            <a:off x="1447800" y="5105400"/>
            <a:ext cx="6019800" cy="3810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137" name="Line 9"/>
          <p:cNvSpPr>
            <a:spLocks noChangeShapeType="1"/>
          </p:cNvSpPr>
          <p:nvPr/>
        </p:nvSpPr>
        <p:spPr bwMode="auto">
          <a:xfrm>
            <a:off x="1295400" y="2438400"/>
            <a:ext cx="6172200" cy="20574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4132"/>
                                        </p:tgtEl>
                                        <p:attrNameLst>
                                          <p:attrName>style.visibility</p:attrName>
                                        </p:attrNameLst>
                                      </p:cBhvr>
                                      <p:to>
                                        <p:strVal val="visible"/>
                                      </p:to>
                                    </p:set>
                                    <p:animEffect transition="in" filter="dissolve">
                                      <p:cBhvr>
                                        <p:cTn id="7" dur="500"/>
                                        <p:tgtEl>
                                          <p:spTgt spid="30413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4133"/>
                                        </p:tgtEl>
                                        <p:attrNameLst>
                                          <p:attrName>style.visibility</p:attrName>
                                        </p:attrNameLst>
                                      </p:cBhvr>
                                      <p:to>
                                        <p:strVal val="visible"/>
                                      </p:to>
                                    </p:set>
                                    <p:animEffect transition="in" filter="dissolve">
                                      <p:cBhvr>
                                        <p:cTn id="10" dur="500"/>
                                        <p:tgtEl>
                                          <p:spTgt spid="30413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4134"/>
                                        </p:tgtEl>
                                        <p:attrNameLst>
                                          <p:attrName>style.visibility</p:attrName>
                                        </p:attrNameLst>
                                      </p:cBhvr>
                                      <p:to>
                                        <p:strVal val="visible"/>
                                      </p:to>
                                    </p:set>
                                    <p:animEffect transition="in" filter="dissolve">
                                      <p:cBhvr>
                                        <p:cTn id="13" dur="500"/>
                                        <p:tgtEl>
                                          <p:spTgt spid="3041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04135"/>
                                        </p:tgtEl>
                                        <p:attrNameLst>
                                          <p:attrName>style.visibility</p:attrName>
                                        </p:attrNameLst>
                                      </p:cBhvr>
                                      <p:to>
                                        <p:strVal val="visible"/>
                                      </p:to>
                                    </p:set>
                                    <p:animEffect transition="in" filter="dissolve">
                                      <p:cBhvr>
                                        <p:cTn id="18" dur="500"/>
                                        <p:tgtEl>
                                          <p:spTgt spid="30413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04137"/>
                                        </p:tgtEl>
                                        <p:attrNameLst>
                                          <p:attrName>style.visibility</p:attrName>
                                        </p:attrNameLst>
                                      </p:cBhvr>
                                      <p:to>
                                        <p:strVal val="visible"/>
                                      </p:to>
                                    </p:set>
                                    <p:animEffect transition="in" filter="dissolve">
                                      <p:cBhvr>
                                        <p:cTn id="21" dur="500"/>
                                        <p:tgtEl>
                                          <p:spTgt spid="30413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04136"/>
                                        </p:tgtEl>
                                        <p:attrNameLst>
                                          <p:attrName>style.visibility</p:attrName>
                                        </p:attrNameLst>
                                      </p:cBhvr>
                                      <p:to>
                                        <p:strVal val="visible"/>
                                      </p:to>
                                    </p:set>
                                    <p:animEffect transition="in" filter="dissolve">
                                      <p:cBhvr>
                                        <p:cTn id="24" dur="500"/>
                                        <p:tgtEl>
                                          <p:spTgt spid="304136"/>
                                        </p:tgtEl>
                                      </p:cBhvr>
                                    </p:animEffect>
                                  </p:childTnLst>
                                </p:cTn>
                              </p:par>
                              <p:par>
                                <p:cTn id="25" presetID="9" presetClass="exit" presetSubtype="0" fill="hold" grpId="1" nodeType="withEffect">
                                  <p:stCondLst>
                                    <p:cond delay="0"/>
                                  </p:stCondLst>
                                  <p:childTnLst>
                                    <p:animEffect transition="out" filter="dissolve">
                                      <p:cBhvr>
                                        <p:cTn id="26" dur="500"/>
                                        <p:tgtEl>
                                          <p:spTgt spid="304132"/>
                                        </p:tgtEl>
                                      </p:cBhvr>
                                    </p:animEffect>
                                    <p:set>
                                      <p:cBhvr>
                                        <p:cTn id="27" dur="1" fill="hold">
                                          <p:stCondLst>
                                            <p:cond delay="499"/>
                                          </p:stCondLst>
                                        </p:cTn>
                                        <p:tgtEl>
                                          <p:spTgt spid="304132"/>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304133"/>
                                        </p:tgtEl>
                                      </p:cBhvr>
                                    </p:animEffect>
                                    <p:set>
                                      <p:cBhvr>
                                        <p:cTn id="30" dur="1" fill="hold">
                                          <p:stCondLst>
                                            <p:cond delay="499"/>
                                          </p:stCondLst>
                                        </p:cTn>
                                        <p:tgtEl>
                                          <p:spTgt spid="304133"/>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304134"/>
                                        </p:tgtEl>
                                      </p:cBhvr>
                                    </p:animEffect>
                                    <p:set>
                                      <p:cBhvr>
                                        <p:cTn id="33" dur="1" fill="hold">
                                          <p:stCondLst>
                                            <p:cond delay="499"/>
                                          </p:stCondLst>
                                        </p:cTn>
                                        <p:tgtEl>
                                          <p:spTgt spid="304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2" grpId="0" animBg="1"/>
      <p:bldP spid="304132" grpId="1" animBg="1"/>
      <p:bldP spid="304133" grpId="0" animBg="1"/>
      <p:bldP spid="304133" grpId="1" animBg="1"/>
      <p:bldP spid="304134" grpId="0" animBg="1"/>
      <p:bldP spid="304134" grpId="1" animBg="1"/>
      <p:bldP spid="304135" grpId="0" animBg="1"/>
      <p:bldP spid="304136" grpId="0" animBg="1"/>
      <p:bldP spid="3041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371600" y="1219200"/>
          <a:ext cx="6399213" cy="4716463"/>
        </p:xfrm>
        <a:graphic>
          <a:graphicData uri="http://schemas.openxmlformats.org/presentationml/2006/ole">
            <mc:AlternateContent xmlns:mc="http://schemas.openxmlformats.org/markup-compatibility/2006">
              <mc:Choice xmlns:v="urn:schemas-microsoft-com:vml" Requires="v">
                <p:oleObj spid="_x0000_s16400" name="Image" r:id="rId3" imgW="10095238" imgH="7441270" progId="Photoshop.Image.8">
                  <p:embed/>
                </p:oleObj>
              </mc:Choice>
              <mc:Fallback>
                <p:oleObj name="Image" r:id="rId3" imgW="10095238" imgH="7441270"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19200"/>
                        <a:ext cx="6399213" cy="47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7" name="Text Box 3"/>
          <p:cNvSpPr txBox="1">
            <a:spLocks noChangeArrowheads="1"/>
          </p:cNvSpPr>
          <p:nvPr/>
        </p:nvSpPr>
        <p:spPr bwMode="auto">
          <a:xfrm>
            <a:off x="1600200" y="533400"/>
            <a:ext cx="594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The Yellow House, Vincent van Gogh, 1888</a:t>
            </a:r>
            <a:r>
              <a:rPr lang="en-US" sz="2000"/>
              <a:t> </a:t>
            </a:r>
          </a:p>
        </p:txBody>
      </p:sp>
      <p:sp>
        <p:nvSpPr>
          <p:cNvPr id="305156" name="Line 4"/>
          <p:cNvSpPr>
            <a:spLocks noChangeShapeType="1"/>
          </p:cNvSpPr>
          <p:nvPr/>
        </p:nvSpPr>
        <p:spPr bwMode="auto">
          <a:xfrm flipH="1" flipV="1">
            <a:off x="1600200" y="4419600"/>
            <a:ext cx="5943600" cy="762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57" name="Line 5"/>
          <p:cNvSpPr>
            <a:spLocks noChangeShapeType="1"/>
          </p:cNvSpPr>
          <p:nvPr/>
        </p:nvSpPr>
        <p:spPr bwMode="auto">
          <a:xfrm flipH="1">
            <a:off x="3048000" y="4114800"/>
            <a:ext cx="3657600" cy="10668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58" name="Line 6"/>
          <p:cNvSpPr>
            <a:spLocks noChangeShapeType="1"/>
          </p:cNvSpPr>
          <p:nvPr/>
        </p:nvSpPr>
        <p:spPr bwMode="auto">
          <a:xfrm>
            <a:off x="2438400" y="2133600"/>
            <a:ext cx="4191000" cy="16002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159" name="Line 7"/>
          <p:cNvSpPr>
            <a:spLocks noChangeShapeType="1"/>
          </p:cNvSpPr>
          <p:nvPr/>
        </p:nvSpPr>
        <p:spPr bwMode="auto">
          <a:xfrm flipH="1">
            <a:off x="1676400" y="2438400"/>
            <a:ext cx="5715000" cy="3810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5159"/>
                                        </p:tgtEl>
                                        <p:attrNameLst>
                                          <p:attrName>style.visibility</p:attrName>
                                        </p:attrNameLst>
                                      </p:cBhvr>
                                      <p:to>
                                        <p:strVal val="visible"/>
                                      </p:to>
                                    </p:set>
                                    <p:animEffect transition="in" filter="dissolve">
                                      <p:cBhvr>
                                        <p:cTn id="7" dur="500"/>
                                        <p:tgtEl>
                                          <p:spTgt spid="30515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5156"/>
                                        </p:tgtEl>
                                        <p:attrNameLst>
                                          <p:attrName>style.visibility</p:attrName>
                                        </p:attrNameLst>
                                      </p:cBhvr>
                                      <p:to>
                                        <p:strVal val="visible"/>
                                      </p:to>
                                    </p:set>
                                    <p:animEffect transition="in" filter="dissolve">
                                      <p:cBhvr>
                                        <p:cTn id="10" dur="500"/>
                                        <p:tgtEl>
                                          <p:spTgt spid="30515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grpId="1" nodeType="clickEffect">
                                  <p:stCondLst>
                                    <p:cond delay="0"/>
                                  </p:stCondLst>
                                  <p:childTnLst>
                                    <p:animEffect transition="out" filter="dissolve">
                                      <p:cBhvr>
                                        <p:cTn id="14" dur="500"/>
                                        <p:tgtEl>
                                          <p:spTgt spid="305159"/>
                                        </p:tgtEl>
                                      </p:cBhvr>
                                    </p:animEffect>
                                    <p:set>
                                      <p:cBhvr>
                                        <p:cTn id="15" dur="1" fill="hold">
                                          <p:stCondLst>
                                            <p:cond delay="499"/>
                                          </p:stCondLst>
                                        </p:cTn>
                                        <p:tgtEl>
                                          <p:spTgt spid="305159"/>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305156"/>
                                        </p:tgtEl>
                                      </p:cBhvr>
                                    </p:animEffect>
                                    <p:set>
                                      <p:cBhvr>
                                        <p:cTn id="18" dur="1" fill="hold">
                                          <p:stCondLst>
                                            <p:cond delay="499"/>
                                          </p:stCondLst>
                                        </p:cTn>
                                        <p:tgtEl>
                                          <p:spTgt spid="305156"/>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305158"/>
                                        </p:tgtEl>
                                        <p:attrNameLst>
                                          <p:attrName>style.visibility</p:attrName>
                                        </p:attrNameLst>
                                      </p:cBhvr>
                                      <p:to>
                                        <p:strVal val="visible"/>
                                      </p:to>
                                    </p:set>
                                    <p:animEffect transition="in" filter="dissolve">
                                      <p:cBhvr>
                                        <p:cTn id="21" dur="500"/>
                                        <p:tgtEl>
                                          <p:spTgt spid="30515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05157"/>
                                        </p:tgtEl>
                                        <p:attrNameLst>
                                          <p:attrName>style.visibility</p:attrName>
                                        </p:attrNameLst>
                                      </p:cBhvr>
                                      <p:to>
                                        <p:strVal val="visible"/>
                                      </p:to>
                                    </p:set>
                                    <p:animEffect transition="in" filter="dissolve">
                                      <p:cBhvr>
                                        <p:cTn id="24" dur="500"/>
                                        <p:tgtEl>
                                          <p:spTgt spid="305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6" grpId="0" animBg="1"/>
      <p:bldP spid="305156" grpId="1" animBg="1"/>
      <p:bldP spid="305157" grpId="0" animBg="1"/>
      <p:bldP spid="305158" grpId="0" animBg="1"/>
      <p:bldP spid="305159" grpId="0" animBg="1"/>
      <p:bldP spid="30515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144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000"/>
              <a:t>The effects of viewing orientation</a:t>
            </a:r>
          </a:p>
        </p:txBody>
      </p:sp>
      <p:sp>
        <p:nvSpPr>
          <p:cNvPr id="3077" name="Text Box 5"/>
          <p:cNvSpPr txBox="1">
            <a:spLocks noChangeArrowheads="1"/>
          </p:cNvSpPr>
          <p:nvPr/>
        </p:nvSpPr>
        <p:spPr bwMode="auto">
          <a:xfrm>
            <a:off x="1676400" y="1143000"/>
            <a:ext cx="609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A bird’s eye view of an observer who is watching an object that is rotating in depth</a:t>
            </a:r>
          </a:p>
        </p:txBody>
      </p:sp>
      <p:sp>
        <p:nvSpPr>
          <p:cNvPr id="3078" name="Text Box 6"/>
          <p:cNvSpPr txBox="1">
            <a:spLocks noChangeArrowheads="1"/>
          </p:cNvSpPr>
          <p:nvPr/>
        </p:nvSpPr>
        <p:spPr bwMode="auto">
          <a:xfrm>
            <a:off x="1828800" y="3962400"/>
            <a:ext cx="609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This is how the object appears to the observer.</a:t>
            </a:r>
          </a:p>
        </p:txBody>
      </p:sp>
    </p:spTree>
    <p:controls>
      <mc:AlternateContent xmlns:mc="http://schemas.openxmlformats.org/markup-compatibility/2006">
        <mc:Choice xmlns:v="urn:schemas-microsoft-com:vml" Requires="v">
          <p:control spid="3086" name="ShockwaveFlash1" r:id="rId2" imgW="5850190" imgH="1644322"/>
        </mc:Choice>
        <mc:Fallback>
          <p:control name="ShockwaveFlash1" r:id="rId2" imgW="5850190" imgH="1644322">
            <p:pic>
              <p:nvPicPr>
                <p:cNvPr id="0" name="ShockwaveFlash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057400"/>
                  <a:ext cx="5849938" cy="16446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3087" name="ShockwaveFlash2" r:id="rId3" imgW="5850190" imgH="1644322"/>
        </mc:Choice>
        <mc:Fallback>
          <p:control name="ShockwaveFlash2" r:id="rId3" imgW="5850190" imgH="1644322">
            <p:pic>
              <p:nvPicPr>
                <p:cNvPr id="0" name="ShockwaveFlash2"/>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572000"/>
                  <a:ext cx="5849938" cy="16446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esign-three_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14375"/>
            <a:ext cx="6400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lw435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52625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5791200" y="4191000"/>
            <a:ext cx="2743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t>Note the use of a never ending impossible staircase</a:t>
            </a:r>
          </a:p>
        </p:txBody>
      </p:sp>
      <p:sp>
        <p:nvSpPr>
          <p:cNvPr id="79876" name="Line 4"/>
          <p:cNvSpPr>
            <a:spLocks noChangeShapeType="1"/>
          </p:cNvSpPr>
          <p:nvPr/>
        </p:nvSpPr>
        <p:spPr bwMode="auto">
          <a:xfrm flipH="1" flipV="1">
            <a:off x="3276600" y="3124200"/>
            <a:ext cx="2438400" cy="1524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877" name="Rectangle 5"/>
          <p:cNvSpPr>
            <a:spLocks noChangeArrowheads="1"/>
          </p:cNvSpPr>
          <p:nvPr/>
        </p:nvSpPr>
        <p:spPr bwMode="auto">
          <a:xfrm>
            <a:off x="5410200" y="1524000"/>
            <a:ext cx="3581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000"/>
              <a:t>Ascending and Descending, M. C. Escher, 1960</a:t>
            </a:r>
            <a:r>
              <a:rPr lang="en-US" sz="2000">
                <a:solidFill>
                  <a:srgbClr val="FF0000"/>
                </a:solidFill>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lw435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13" y="381000"/>
            <a:ext cx="52625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Line 3"/>
          <p:cNvSpPr>
            <a:spLocks noChangeShapeType="1"/>
          </p:cNvSpPr>
          <p:nvPr/>
        </p:nvSpPr>
        <p:spPr bwMode="auto">
          <a:xfrm flipH="1" flipV="1">
            <a:off x="2438400" y="914400"/>
            <a:ext cx="914400" cy="51816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28" name="Line 4"/>
          <p:cNvSpPr>
            <a:spLocks noChangeShapeType="1"/>
          </p:cNvSpPr>
          <p:nvPr/>
        </p:nvSpPr>
        <p:spPr bwMode="auto">
          <a:xfrm flipV="1">
            <a:off x="4648200" y="762000"/>
            <a:ext cx="0" cy="54102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29" name="Line 5"/>
          <p:cNvSpPr>
            <a:spLocks noChangeShapeType="1"/>
          </p:cNvSpPr>
          <p:nvPr/>
        </p:nvSpPr>
        <p:spPr bwMode="auto">
          <a:xfrm flipV="1">
            <a:off x="6096000" y="838200"/>
            <a:ext cx="914400" cy="53340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0" name="Line 6"/>
          <p:cNvSpPr>
            <a:spLocks noChangeShapeType="1"/>
          </p:cNvSpPr>
          <p:nvPr/>
        </p:nvSpPr>
        <p:spPr bwMode="auto">
          <a:xfrm flipH="1" flipV="1">
            <a:off x="609600" y="2590800"/>
            <a:ext cx="4800600" cy="3962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1" name="Line 7"/>
          <p:cNvSpPr>
            <a:spLocks noChangeShapeType="1"/>
          </p:cNvSpPr>
          <p:nvPr/>
        </p:nvSpPr>
        <p:spPr bwMode="auto">
          <a:xfrm flipH="1" flipV="1">
            <a:off x="1600200" y="609600"/>
            <a:ext cx="6934200" cy="23622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2" name="Line 8"/>
          <p:cNvSpPr>
            <a:spLocks noChangeShapeType="1"/>
          </p:cNvSpPr>
          <p:nvPr/>
        </p:nvSpPr>
        <p:spPr bwMode="auto">
          <a:xfrm flipH="1" flipV="1">
            <a:off x="1143000" y="1524000"/>
            <a:ext cx="6019800" cy="33528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3" name="Line 9"/>
          <p:cNvSpPr>
            <a:spLocks noChangeShapeType="1"/>
          </p:cNvSpPr>
          <p:nvPr/>
        </p:nvSpPr>
        <p:spPr bwMode="auto">
          <a:xfrm flipV="1">
            <a:off x="533400" y="533400"/>
            <a:ext cx="5029200" cy="36576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4" name="Line 10"/>
          <p:cNvSpPr>
            <a:spLocks noChangeShapeType="1"/>
          </p:cNvSpPr>
          <p:nvPr/>
        </p:nvSpPr>
        <p:spPr bwMode="auto">
          <a:xfrm flipH="1">
            <a:off x="5562600" y="990600"/>
            <a:ext cx="2057400" cy="54102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235" name="Line 11"/>
          <p:cNvSpPr>
            <a:spLocks noChangeShapeType="1"/>
          </p:cNvSpPr>
          <p:nvPr/>
        </p:nvSpPr>
        <p:spPr bwMode="auto">
          <a:xfrm flipH="1">
            <a:off x="2209800" y="838200"/>
            <a:ext cx="4343400" cy="495300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233"/>
                                        </p:tgtEl>
                                        <p:attrNameLst>
                                          <p:attrName>style.visibility</p:attrName>
                                        </p:attrNameLst>
                                      </p:cBhvr>
                                      <p:to>
                                        <p:strVal val="visible"/>
                                      </p:to>
                                    </p:set>
                                    <p:animEffect transition="in" filter="dissolve">
                                      <p:cBhvr>
                                        <p:cTn id="7" dur="500"/>
                                        <p:tgtEl>
                                          <p:spTgt spid="3082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8235"/>
                                        </p:tgtEl>
                                        <p:attrNameLst>
                                          <p:attrName>style.visibility</p:attrName>
                                        </p:attrNameLst>
                                      </p:cBhvr>
                                      <p:to>
                                        <p:strVal val="visible"/>
                                      </p:to>
                                    </p:set>
                                    <p:animEffect transition="in" filter="dissolve">
                                      <p:cBhvr>
                                        <p:cTn id="10" dur="500"/>
                                        <p:tgtEl>
                                          <p:spTgt spid="30823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8234"/>
                                        </p:tgtEl>
                                        <p:attrNameLst>
                                          <p:attrName>style.visibility</p:attrName>
                                        </p:attrNameLst>
                                      </p:cBhvr>
                                      <p:to>
                                        <p:strVal val="visible"/>
                                      </p:to>
                                    </p:set>
                                    <p:animEffect transition="in" filter="dissolve">
                                      <p:cBhvr>
                                        <p:cTn id="13" dur="500"/>
                                        <p:tgtEl>
                                          <p:spTgt spid="3082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grpId="1" nodeType="clickEffect">
                                  <p:stCondLst>
                                    <p:cond delay="0"/>
                                  </p:stCondLst>
                                  <p:childTnLst>
                                    <p:animEffect transition="out" filter="dissolve">
                                      <p:cBhvr>
                                        <p:cTn id="17" dur="500"/>
                                        <p:tgtEl>
                                          <p:spTgt spid="308233"/>
                                        </p:tgtEl>
                                      </p:cBhvr>
                                    </p:animEffect>
                                    <p:set>
                                      <p:cBhvr>
                                        <p:cTn id="18" dur="1" fill="hold">
                                          <p:stCondLst>
                                            <p:cond delay="499"/>
                                          </p:stCondLst>
                                        </p:cTn>
                                        <p:tgtEl>
                                          <p:spTgt spid="308233"/>
                                        </p:tgtEl>
                                        <p:attrNameLst>
                                          <p:attrName>style.visibility</p:attrName>
                                        </p:attrNameLst>
                                      </p:cBhvr>
                                      <p:to>
                                        <p:strVal val="hidden"/>
                                      </p:to>
                                    </p:set>
                                  </p:childTnLst>
                                </p:cTn>
                              </p:par>
                              <p:par>
                                <p:cTn id="19" presetID="9" presetClass="exit" presetSubtype="0" fill="hold" grpId="1" nodeType="withEffect">
                                  <p:stCondLst>
                                    <p:cond delay="0"/>
                                  </p:stCondLst>
                                  <p:childTnLst>
                                    <p:animEffect transition="out" filter="dissolve">
                                      <p:cBhvr>
                                        <p:cTn id="20" dur="500"/>
                                        <p:tgtEl>
                                          <p:spTgt spid="308235"/>
                                        </p:tgtEl>
                                      </p:cBhvr>
                                    </p:animEffect>
                                    <p:set>
                                      <p:cBhvr>
                                        <p:cTn id="21" dur="1" fill="hold">
                                          <p:stCondLst>
                                            <p:cond delay="499"/>
                                          </p:stCondLst>
                                        </p:cTn>
                                        <p:tgtEl>
                                          <p:spTgt spid="308235"/>
                                        </p:tgtEl>
                                        <p:attrNameLst>
                                          <p:attrName>style.visibility</p:attrName>
                                        </p:attrNameLst>
                                      </p:cBhvr>
                                      <p:to>
                                        <p:strVal val="hidden"/>
                                      </p:to>
                                    </p:set>
                                  </p:childTnLst>
                                </p:cTn>
                              </p:par>
                              <p:par>
                                <p:cTn id="22" presetID="9" presetClass="exit" presetSubtype="0" fill="hold" grpId="1" nodeType="withEffect">
                                  <p:stCondLst>
                                    <p:cond delay="0"/>
                                  </p:stCondLst>
                                  <p:childTnLst>
                                    <p:animEffect transition="out" filter="dissolve">
                                      <p:cBhvr>
                                        <p:cTn id="23" dur="500"/>
                                        <p:tgtEl>
                                          <p:spTgt spid="308234"/>
                                        </p:tgtEl>
                                      </p:cBhvr>
                                    </p:animEffect>
                                    <p:set>
                                      <p:cBhvr>
                                        <p:cTn id="24" dur="1" fill="hold">
                                          <p:stCondLst>
                                            <p:cond delay="499"/>
                                          </p:stCondLst>
                                        </p:cTn>
                                        <p:tgtEl>
                                          <p:spTgt spid="308234"/>
                                        </p:tgtEl>
                                        <p:attrNameLst>
                                          <p:attrName>style.visibility</p:attrName>
                                        </p:attrNameLst>
                                      </p:cBhvr>
                                      <p:to>
                                        <p:strVal val="hidden"/>
                                      </p:to>
                                    </p:set>
                                  </p:childTnLst>
                                </p:cTn>
                              </p:par>
                              <p:par>
                                <p:cTn id="25" presetID="9" presetClass="entr" presetSubtype="0" fill="hold" grpId="0" nodeType="withEffect">
                                  <p:stCondLst>
                                    <p:cond delay="0"/>
                                  </p:stCondLst>
                                  <p:childTnLst>
                                    <p:set>
                                      <p:cBhvr>
                                        <p:cTn id="26" dur="1" fill="hold">
                                          <p:stCondLst>
                                            <p:cond delay="0"/>
                                          </p:stCondLst>
                                        </p:cTn>
                                        <p:tgtEl>
                                          <p:spTgt spid="308231"/>
                                        </p:tgtEl>
                                        <p:attrNameLst>
                                          <p:attrName>style.visibility</p:attrName>
                                        </p:attrNameLst>
                                      </p:cBhvr>
                                      <p:to>
                                        <p:strVal val="visible"/>
                                      </p:to>
                                    </p:set>
                                    <p:animEffect transition="in" filter="dissolve">
                                      <p:cBhvr>
                                        <p:cTn id="27" dur="500"/>
                                        <p:tgtEl>
                                          <p:spTgt spid="30823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08232"/>
                                        </p:tgtEl>
                                        <p:attrNameLst>
                                          <p:attrName>style.visibility</p:attrName>
                                        </p:attrNameLst>
                                      </p:cBhvr>
                                      <p:to>
                                        <p:strVal val="visible"/>
                                      </p:to>
                                    </p:set>
                                    <p:animEffect transition="in" filter="dissolve">
                                      <p:cBhvr>
                                        <p:cTn id="30" dur="500"/>
                                        <p:tgtEl>
                                          <p:spTgt spid="308232"/>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08230"/>
                                        </p:tgtEl>
                                        <p:attrNameLst>
                                          <p:attrName>style.visibility</p:attrName>
                                        </p:attrNameLst>
                                      </p:cBhvr>
                                      <p:to>
                                        <p:strVal val="visible"/>
                                      </p:to>
                                    </p:set>
                                    <p:animEffect transition="in" filter="dissolve">
                                      <p:cBhvr>
                                        <p:cTn id="33" dur="500"/>
                                        <p:tgtEl>
                                          <p:spTgt spid="3082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xit" presetSubtype="0" fill="hold" grpId="1" nodeType="clickEffect">
                                  <p:stCondLst>
                                    <p:cond delay="0"/>
                                  </p:stCondLst>
                                  <p:childTnLst>
                                    <p:animEffect transition="out" filter="dissolve">
                                      <p:cBhvr>
                                        <p:cTn id="37" dur="500"/>
                                        <p:tgtEl>
                                          <p:spTgt spid="308231"/>
                                        </p:tgtEl>
                                      </p:cBhvr>
                                    </p:animEffect>
                                    <p:set>
                                      <p:cBhvr>
                                        <p:cTn id="38" dur="1" fill="hold">
                                          <p:stCondLst>
                                            <p:cond delay="499"/>
                                          </p:stCondLst>
                                        </p:cTn>
                                        <p:tgtEl>
                                          <p:spTgt spid="308231"/>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308232"/>
                                        </p:tgtEl>
                                      </p:cBhvr>
                                    </p:animEffect>
                                    <p:set>
                                      <p:cBhvr>
                                        <p:cTn id="41" dur="1" fill="hold">
                                          <p:stCondLst>
                                            <p:cond delay="499"/>
                                          </p:stCondLst>
                                        </p:cTn>
                                        <p:tgtEl>
                                          <p:spTgt spid="308232"/>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308230"/>
                                        </p:tgtEl>
                                      </p:cBhvr>
                                    </p:animEffect>
                                    <p:set>
                                      <p:cBhvr>
                                        <p:cTn id="44" dur="1" fill="hold">
                                          <p:stCondLst>
                                            <p:cond delay="499"/>
                                          </p:stCondLst>
                                        </p:cTn>
                                        <p:tgtEl>
                                          <p:spTgt spid="308230"/>
                                        </p:tgtEl>
                                        <p:attrNameLst>
                                          <p:attrName>style.visibility</p:attrName>
                                        </p:attrNameLst>
                                      </p:cBhvr>
                                      <p:to>
                                        <p:strVal val="hidden"/>
                                      </p:to>
                                    </p:set>
                                  </p:childTnLst>
                                </p:cTn>
                              </p:par>
                              <p:par>
                                <p:cTn id="45" presetID="9" presetClass="entr" presetSubtype="0" fill="hold" grpId="0" nodeType="withEffect">
                                  <p:stCondLst>
                                    <p:cond delay="0"/>
                                  </p:stCondLst>
                                  <p:childTnLst>
                                    <p:set>
                                      <p:cBhvr>
                                        <p:cTn id="46" dur="1" fill="hold">
                                          <p:stCondLst>
                                            <p:cond delay="0"/>
                                          </p:stCondLst>
                                        </p:cTn>
                                        <p:tgtEl>
                                          <p:spTgt spid="308227"/>
                                        </p:tgtEl>
                                        <p:attrNameLst>
                                          <p:attrName>style.visibility</p:attrName>
                                        </p:attrNameLst>
                                      </p:cBhvr>
                                      <p:to>
                                        <p:strVal val="visible"/>
                                      </p:to>
                                    </p:set>
                                    <p:animEffect transition="in" filter="dissolve">
                                      <p:cBhvr>
                                        <p:cTn id="47" dur="500"/>
                                        <p:tgtEl>
                                          <p:spTgt spid="30822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08228"/>
                                        </p:tgtEl>
                                        <p:attrNameLst>
                                          <p:attrName>style.visibility</p:attrName>
                                        </p:attrNameLst>
                                      </p:cBhvr>
                                      <p:to>
                                        <p:strVal val="visible"/>
                                      </p:to>
                                    </p:set>
                                    <p:animEffect transition="in" filter="dissolve">
                                      <p:cBhvr>
                                        <p:cTn id="50" dur="500"/>
                                        <p:tgtEl>
                                          <p:spTgt spid="308228"/>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08229"/>
                                        </p:tgtEl>
                                        <p:attrNameLst>
                                          <p:attrName>style.visibility</p:attrName>
                                        </p:attrNameLst>
                                      </p:cBhvr>
                                      <p:to>
                                        <p:strVal val="visible"/>
                                      </p:to>
                                    </p:set>
                                    <p:animEffect transition="in" filter="dissolve">
                                      <p:cBhvr>
                                        <p:cTn id="53" dur="500"/>
                                        <p:tgtEl>
                                          <p:spTgt spid="308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animBg="1"/>
      <p:bldP spid="308228" grpId="0" animBg="1"/>
      <p:bldP spid="308229" grpId="0" animBg="1"/>
      <p:bldP spid="308230" grpId="0" animBg="1"/>
      <p:bldP spid="308230" grpId="1" animBg="1"/>
      <p:bldP spid="308231" grpId="0" animBg="1"/>
      <p:bldP spid="308231" grpId="1" animBg="1"/>
      <p:bldP spid="308232" grpId="0" animBg="1"/>
      <p:bldP spid="308232" grpId="1" animBg="1"/>
      <p:bldP spid="308233" grpId="0" animBg="1"/>
      <p:bldP spid="308233" grpId="1" animBg="1"/>
      <p:bldP spid="308234" grpId="0" animBg="1"/>
      <p:bldP spid="308234" grpId="1" animBg="1"/>
      <p:bldP spid="308235" grpId="0" animBg="1"/>
      <p:bldP spid="30823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vanishing_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36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6019800" y="2286000"/>
            <a:ext cx="457200" cy="3200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28676" name="Rectangle 6"/>
          <p:cNvSpPr>
            <a:spLocks noChangeArrowheads="1"/>
          </p:cNvSpPr>
          <p:nvPr/>
        </p:nvSpPr>
        <p:spPr bwMode="auto">
          <a:xfrm>
            <a:off x="2514600" y="3048000"/>
            <a:ext cx="152400" cy="914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28677" name="Rectangle 8"/>
          <p:cNvSpPr>
            <a:spLocks noChangeArrowheads="1"/>
          </p:cNvSpPr>
          <p:nvPr/>
        </p:nvSpPr>
        <p:spPr bwMode="auto">
          <a:xfrm>
            <a:off x="5105400" y="3886200"/>
            <a:ext cx="152400" cy="914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28678" name="Rectangle 9"/>
          <p:cNvSpPr>
            <a:spLocks noChangeArrowheads="1"/>
          </p:cNvSpPr>
          <p:nvPr/>
        </p:nvSpPr>
        <p:spPr bwMode="auto">
          <a:xfrm>
            <a:off x="1676400" y="152400"/>
            <a:ext cx="5943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rPr>
              <a:t>The Horizon Ratio</a:t>
            </a:r>
          </a:p>
        </p:txBody>
      </p:sp>
      <p:sp>
        <p:nvSpPr>
          <p:cNvPr id="28679" name="Text Box 11"/>
          <p:cNvSpPr txBox="1">
            <a:spLocks noChangeArrowheads="1"/>
          </p:cNvSpPr>
          <p:nvPr/>
        </p:nvSpPr>
        <p:spPr bwMode="auto">
          <a:xfrm>
            <a:off x="2514600" y="1676400"/>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Which object is taller?</a:t>
            </a:r>
          </a:p>
        </p:txBody>
      </p:sp>
      <p:sp>
        <p:nvSpPr>
          <p:cNvPr id="28680" name="Line 16"/>
          <p:cNvSpPr>
            <a:spLocks noChangeShapeType="1"/>
          </p:cNvSpPr>
          <p:nvPr/>
        </p:nvSpPr>
        <p:spPr bwMode="auto">
          <a:xfrm>
            <a:off x="4495800" y="2133600"/>
            <a:ext cx="12954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681" name="Line 17"/>
          <p:cNvSpPr>
            <a:spLocks noChangeShapeType="1"/>
          </p:cNvSpPr>
          <p:nvPr/>
        </p:nvSpPr>
        <p:spPr bwMode="auto">
          <a:xfrm flipH="1">
            <a:off x="2819400" y="2133600"/>
            <a:ext cx="762000" cy="762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00087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vanishing_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36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ChangeArrowheads="1"/>
          </p:cNvSpPr>
          <p:nvPr/>
        </p:nvSpPr>
        <p:spPr bwMode="auto">
          <a:xfrm>
            <a:off x="6019800" y="2286000"/>
            <a:ext cx="457200" cy="3200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29700" name="Rectangle 4"/>
          <p:cNvSpPr>
            <a:spLocks noChangeArrowheads="1"/>
          </p:cNvSpPr>
          <p:nvPr/>
        </p:nvSpPr>
        <p:spPr bwMode="auto">
          <a:xfrm>
            <a:off x="2514600" y="3048000"/>
            <a:ext cx="152400" cy="914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29701" name="Rectangle 5"/>
          <p:cNvSpPr>
            <a:spLocks noChangeArrowheads="1"/>
          </p:cNvSpPr>
          <p:nvPr/>
        </p:nvSpPr>
        <p:spPr bwMode="auto">
          <a:xfrm>
            <a:off x="5105400" y="3886200"/>
            <a:ext cx="152400" cy="914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29702" name="Rectangle 6"/>
          <p:cNvSpPr>
            <a:spLocks noChangeArrowheads="1"/>
          </p:cNvSpPr>
          <p:nvPr/>
        </p:nvSpPr>
        <p:spPr bwMode="auto">
          <a:xfrm>
            <a:off x="1676400" y="152400"/>
            <a:ext cx="5943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rPr>
              <a:t>The Horizon Ratio</a:t>
            </a:r>
          </a:p>
        </p:txBody>
      </p:sp>
      <p:sp>
        <p:nvSpPr>
          <p:cNvPr id="29703" name="Text Box 7"/>
          <p:cNvSpPr txBox="1">
            <a:spLocks noChangeArrowheads="1"/>
          </p:cNvSpPr>
          <p:nvPr/>
        </p:nvSpPr>
        <p:spPr bwMode="auto">
          <a:xfrm>
            <a:off x="3352800" y="4953000"/>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a:solidFill>
                  <a:schemeClr val="bg1"/>
                </a:solidFill>
              </a:rPr>
              <a:t>Shorter than eye height</a:t>
            </a:r>
          </a:p>
        </p:txBody>
      </p:sp>
      <p:sp>
        <p:nvSpPr>
          <p:cNvPr id="29704" name="Text Box 8"/>
          <p:cNvSpPr txBox="1">
            <a:spLocks noChangeArrowheads="1"/>
          </p:cNvSpPr>
          <p:nvPr/>
        </p:nvSpPr>
        <p:spPr bwMode="auto">
          <a:xfrm>
            <a:off x="1066800" y="1143000"/>
            <a:ext cx="7010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The ratio of an object’s projected height relative to the height of the horizon specifies physical size in units of eye height.</a:t>
            </a:r>
          </a:p>
        </p:txBody>
      </p:sp>
      <p:sp>
        <p:nvSpPr>
          <p:cNvPr id="29705" name="Text Box 9"/>
          <p:cNvSpPr txBox="1">
            <a:spLocks noChangeArrowheads="1"/>
          </p:cNvSpPr>
          <p:nvPr/>
        </p:nvSpPr>
        <p:spPr bwMode="auto">
          <a:xfrm>
            <a:off x="3581400" y="2362200"/>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Taller than eye height</a:t>
            </a:r>
          </a:p>
        </p:txBody>
      </p:sp>
      <p:sp>
        <p:nvSpPr>
          <p:cNvPr id="29706" name="Line 10"/>
          <p:cNvSpPr>
            <a:spLocks noChangeShapeType="1"/>
          </p:cNvSpPr>
          <p:nvPr/>
        </p:nvSpPr>
        <p:spPr bwMode="auto">
          <a:xfrm flipV="1">
            <a:off x="4343400" y="4800600"/>
            <a:ext cx="609600" cy="1524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7" name="Line 11"/>
          <p:cNvSpPr>
            <a:spLocks noChangeShapeType="1"/>
          </p:cNvSpPr>
          <p:nvPr/>
        </p:nvSpPr>
        <p:spPr bwMode="auto">
          <a:xfrm flipH="1">
            <a:off x="2819400" y="2743200"/>
            <a:ext cx="7620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8" name="Line 12"/>
          <p:cNvSpPr>
            <a:spLocks noChangeShapeType="1"/>
          </p:cNvSpPr>
          <p:nvPr/>
        </p:nvSpPr>
        <p:spPr bwMode="auto">
          <a:xfrm>
            <a:off x="5105400" y="2743200"/>
            <a:ext cx="7620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361414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vanishing_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3613"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3"/>
          <p:cNvSpPr>
            <a:spLocks noChangeArrowheads="1"/>
          </p:cNvSpPr>
          <p:nvPr/>
        </p:nvSpPr>
        <p:spPr bwMode="auto">
          <a:xfrm>
            <a:off x="6019800" y="2286000"/>
            <a:ext cx="457200" cy="3200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30724" name="Rectangle 4"/>
          <p:cNvSpPr>
            <a:spLocks noChangeArrowheads="1"/>
          </p:cNvSpPr>
          <p:nvPr/>
        </p:nvSpPr>
        <p:spPr bwMode="auto">
          <a:xfrm>
            <a:off x="2514600" y="3048000"/>
            <a:ext cx="152400" cy="914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30725" name="Rectangle 5"/>
          <p:cNvSpPr>
            <a:spLocks noChangeArrowheads="1"/>
          </p:cNvSpPr>
          <p:nvPr/>
        </p:nvSpPr>
        <p:spPr bwMode="auto">
          <a:xfrm>
            <a:off x="5105400" y="3886200"/>
            <a:ext cx="152400" cy="914400"/>
          </a:xfrm>
          <a:prstGeom prst="rect">
            <a:avLst/>
          </a:prstGeom>
          <a:solidFill>
            <a:srgbClr val="996633"/>
          </a:solidFill>
          <a:ln w="9525">
            <a:solidFill>
              <a:schemeClr val="tx1"/>
            </a:solidFill>
            <a:miter lim="800000"/>
            <a:headEnd/>
            <a:tailEnd/>
          </a:ln>
        </p:spPr>
        <p:txBody>
          <a:bodyPr wrap="none" anchor="ctr"/>
          <a:lstStyle/>
          <a:p>
            <a:endParaRPr lang="en-US"/>
          </a:p>
        </p:txBody>
      </p:sp>
      <p:sp>
        <p:nvSpPr>
          <p:cNvPr id="30726" name="Line 11"/>
          <p:cNvSpPr>
            <a:spLocks noChangeShapeType="1"/>
          </p:cNvSpPr>
          <p:nvPr/>
        </p:nvSpPr>
        <p:spPr bwMode="auto">
          <a:xfrm>
            <a:off x="2057400" y="3352800"/>
            <a:ext cx="381000" cy="457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7" name="Line 12"/>
          <p:cNvSpPr>
            <a:spLocks noChangeShapeType="1"/>
          </p:cNvSpPr>
          <p:nvPr/>
        </p:nvSpPr>
        <p:spPr bwMode="auto">
          <a:xfrm flipH="1" flipV="1">
            <a:off x="6324600" y="5562600"/>
            <a:ext cx="762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728" name="Text Box 13"/>
          <p:cNvSpPr txBox="1">
            <a:spLocks noChangeArrowheads="1"/>
          </p:cNvSpPr>
          <p:nvPr/>
        </p:nvSpPr>
        <p:spPr bwMode="auto">
          <a:xfrm>
            <a:off x="1676400" y="1143000"/>
            <a:ext cx="586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The height of an object’s base with respect to the horizon specifies its distance in depth.</a:t>
            </a:r>
          </a:p>
        </p:txBody>
      </p:sp>
      <p:sp>
        <p:nvSpPr>
          <p:cNvPr id="30729" name="Text Box 14"/>
          <p:cNvSpPr txBox="1">
            <a:spLocks noChangeArrowheads="1"/>
          </p:cNvSpPr>
          <p:nvPr/>
        </p:nvSpPr>
        <p:spPr bwMode="auto">
          <a:xfrm>
            <a:off x="1219200" y="29718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Farthest</a:t>
            </a:r>
          </a:p>
        </p:txBody>
      </p:sp>
      <p:sp>
        <p:nvSpPr>
          <p:cNvPr id="30730" name="Text Box 15"/>
          <p:cNvSpPr txBox="1">
            <a:spLocks noChangeArrowheads="1"/>
          </p:cNvSpPr>
          <p:nvPr/>
        </p:nvSpPr>
        <p:spPr bwMode="auto">
          <a:xfrm>
            <a:off x="5943600" y="58674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Nearest</a:t>
            </a:r>
          </a:p>
        </p:txBody>
      </p:sp>
      <p:sp>
        <p:nvSpPr>
          <p:cNvPr id="204816" name="Text Box 16"/>
          <p:cNvSpPr txBox="1">
            <a:spLocks noChangeArrowheads="1"/>
          </p:cNvSpPr>
          <p:nvPr/>
        </p:nvSpPr>
        <p:spPr bwMode="auto">
          <a:xfrm>
            <a:off x="2590800" y="5410200"/>
            <a:ext cx="2971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solidFill>
                  <a:schemeClr val="bg1"/>
                </a:solidFill>
              </a:rPr>
              <a:t>This assumes that objects are in contact with the ground</a:t>
            </a:r>
          </a:p>
        </p:txBody>
      </p:sp>
    </p:spTree>
    <p:extLst>
      <p:ext uri="{BB962C8B-B14F-4D97-AF65-F5344CB8AC3E}">
        <p14:creationId xmlns:p14="http://schemas.microsoft.com/office/powerpoint/2010/main" val="3016319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16">
                                            <p:txEl>
                                              <p:pRg st="0" end="0"/>
                                            </p:txEl>
                                          </p:spTgt>
                                        </p:tgtEl>
                                        <p:attrNameLst>
                                          <p:attrName>style.visibility</p:attrName>
                                        </p:attrNameLst>
                                      </p:cBhvr>
                                      <p:to>
                                        <p:strVal val="visible"/>
                                      </p:to>
                                    </p:set>
                                    <p:animEffect transition="in" filter="dissolve">
                                      <p:cBhvr>
                                        <p:cTn id="7" dur="500"/>
                                        <p:tgtEl>
                                          <p:spTgt spid="2048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6"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cyli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609600"/>
            <a:ext cx="4643438"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6"/>
          <p:cNvSpPr txBox="1">
            <a:spLocks noChangeArrowheads="1"/>
          </p:cNvSpPr>
          <p:nvPr/>
        </p:nvSpPr>
        <p:spPr bwMode="auto">
          <a:xfrm>
            <a:off x="6096000" y="762000"/>
            <a:ext cx="2590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Apparent distance can have a strong effect on apparent size.</a:t>
            </a:r>
          </a:p>
        </p:txBody>
      </p:sp>
      <p:sp>
        <p:nvSpPr>
          <p:cNvPr id="123911" name="Text Box 7"/>
          <p:cNvSpPr txBox="1">
            <a:spLocks noChangeArrowheads="1"/>
          </p:cNvSpPr>
          <p:nvPr/>
        </p:nvSpPr>
        <p:spPr bwMode="auto">
          <a:xfrm>
            <a:off x="6172200" y="3429000"/>
            <a:ext cx="25146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a:t>The projected sizes of all three cylinders are the same, yet their apparent sizes are quite different.</a:t>
            </a:r>
          </a:p>
        </p:txBody>
      </p:sp>
    </p:spTree>
    <p:extLst>
      <p:ext uri="{BB962C8B-B14F-4D97-AF65-F5344CB8AC3E}">
        <p14:creationId xmlns:p14="http://schemas.microsoft.com/office/powerpoint/2010/main" val="343113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3911"/>
                                        </p:tgtEl>
                                        <p:attrNameLst>
                                          <p:attrName>style.visibility</p:attrName>
                                        </p:attrNameLst>
                                      </p:cBhvr>
                                      <p:to>
                                        <p:strVal val="visible"/>
                                      </p:to>
                                    </p:set>
                                    <p:animEffect transition="in" filter="dissolve">
                                      <p:cBhvr>
                                        <p:cTn id="7" dur="500"/>
                                        <p:tgtEl>
                                          <p:spTgt spid="123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ibson_2 cop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2400" y="1150938"/>
            <a:ext cx="4160838" cy="5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Picture of James J. Gib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538" y="1330325"/>
            <a:ext cx="1752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515938" y="3311525"/>
            <a:ext cx="2286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James</a:t>
            </a:r>
            <a:r>
              <a:rPr lang="en-US" sz="2400">
                <a:solidFill>
                  <a:srgbClr val="FFFFFF"/>
                </a:solidFill>
                <a:latin typeface="Times New Roman" pitchFamily="18" charset="0"/>
              </a:rPr>
              <a:t> </a:t>
            </a:r>
            <a:r>
              <a:rPr lang="en-US" sz="2400">
                <a:latin typeface="Times New Roman" pitchFamily="18" charset="0"/>
              </a:rPr>
              <a:t>J. Gibson, 1904-1979</a:t>
            </a:r>
          </a:p>
        </p:txBody>
      </p:sp>
      <p:sp>
        <p:nvSpPr>
          <p:cNvPr id="17413" name="Text Box 5"/>
          <p:cNvSpPr txBox="1">
            <a:spLocks noChangeArrowheads="1"/>
          </p:cNvSpPr>
          <p:nvPr/>
        </p:nvSpPr>
        <p:spPr bwMode="auto">
          <a:xfrm>
            <a:off x="609600" y="4953000"/>
            <a:ext cx="2514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From the “Perception of the Visual World” 1950</a:t>
            </a:r>
          </a:p>
        </p:txBody>
      </p:sp>
      <p:sp>
        <p:nvSpPr>
          <p:cNvPr id="17414" name="Rectangle 6"/>
          <p:cNvSpPr>
            <a:spLocks noChangeArrowheads="1"/>
          </p:cNvSpPr>
          <p:nvPr/>
        </p:nvSpPr>
        <p:spPr bwMode="auto">
          <a:xfrm>
            <a:off x="457200" y="228600"/>
            <a:ext cx="82296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tx2"/>
                </a:solidFill>
              </a:rPr>
              <a:t>Shape from Texture</a:t>
            </a:r>
          </a:p>
        </p:txBody>
      </p:sp>
    </p:spTree>
    <p:extLst>
      <p:ext uri="{BB962C8B-B14F-4D97-AF65-F5344CB8AC3E}">
        <p14:creationId xmlns:p14="http://schemas.microsoft.com/office/powerpoint/2010/main" val="26068750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vassarelly_col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30575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p:cNvSpPr txBox="1">
            <a:spLocks noChangeArrowheads="1"/>
          </p:cNvSpPr>
          <p:nvPr/>
        </p:nvSpPr>
        <p:spPr bwMode="auto">
          <a:xfrm>
            <a:off x="304800" y="4419600"/>
            <a:ext cx="266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Victor Vasarely, 1906-1997</a:t>
            </a:r>
          </a:p>
        </p:txBody>
      </p:sp>
      <p:sp>
        <p:nvSpPr>
          <p:cNvPr id="18436" name="Text Box 4"/>
          <p:cNvSpPr txBox="1">
            <a:spLocks noChangeArrowheads="1"/>
          </p:cNvSpPr>
          <p:nvPr/>
        </p:nvSpPr>
        <p:spPr bwMode="auto">
          <a:xfrm>
            <a:off x="5257800" y="5334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Vega-Nor, 1969</a:t>
            </a:r>
          </a:p>
        </p:txBody>
      </p:sp>
      <p:pic>
        <p:nvPicPr>
          <p:cNvPr id="18437" name="Picture 5" descr="d3517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33400"/>
            <a:ext cx="4597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3158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600200" y="152400"/>
          <a:ext cx="5988050" cy="5940425"/>
        </p:xfrm>
        <a:graphic>
          <a:graphicData uri="http://schemas.openxmlformats.org/presentationml/2006/ole">
            <mc:AlternateContent xmlns:mc="http://schemas.openxmlformats.org/markup-compatibility/2006">
              <mc:Choice xmlns:v="urn:schemas-microsoft-com:vml" Requires="v">
                <p:oleObj spid="_x0000_s19465" name="Image" r:id="rId3" imgW="6702565" imgH="6647701" progId="Photoshop.Image.6">
                  <p:embed/>
                </p:oleObj>
              </mc:Choice>
              <mc:Fallback>
                <p:oleObj name="Image" r:id="rId3" imgW="6702565" imgH="6647701"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
                        <a:ext cx="598805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Rectangle 3"/>
          <p:cNvSpPr>
            <a:spLocks noChangeArrowheads="1"/>
          </p:cNvSpPr>
          <p:nvPr/>
        </p:nvSpPr>
        <p:spPr bwMode="auto">
          <a:xfrm>
            <a:off x="2971800" y="6248400"/>
            <a:ext cx="364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US" sz="2400">
                <a:latin typeface="Times New Roman" pitchFamily="18" charset="0"/>
              </a:rPr>
              <a:t>Victor Vasarely, Dyss, 1971</a:t>
            </a:r>
          </a:p>
        </p:txBody>
      </p:sp>
    </p:spTree>
    <p:extLst>
      <p:ext uri="{BB962C8B-B14F-4D97-AF65-F5344CB8AC3E}">
        <p14:creationId xmlns:p14="http://schemas.microsoft.com/office/powerpoint/2010/main" val="9694811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5141913"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743200" y="609600"/>
            <a:ext cx="495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Changes in surface orientation causes projected shape to change (foreshortening)</a:t>
            </a:r>
          </a:p>
        </p:txBody>
      </p:sp>
      <p:sp>
        <p:nvSpPr>
          <p:cNvPr id="20484" name="Text Box 4"/>
          <p:cNvSpPr txBox="1">
            <a:spLocks noChangeArrowheads="1"/>
          </p:cNvSpPr>
          <p:nvPr/>
        </p:nvSpPr>
        <p:spPr bwMode="auto">
          <a:xfrm rot="-5400000">
            <a:off x="-593725" y="3489325"/>
            <a:ext cx="411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Changes in surface depth causes projected size to change (scaling)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4191000" y="228600"/>
          <a:ext cx="3117850" cy="6405563"/>
        </p:xfrm>
        <a:graphic>
          <a:graphicData uri="http://schemas.openxmlformats.org/presentationml/2006/ole">
            <mc:AlternateContent xmlns:mc="http://schemas.openxmlformats.org/markup-compatibility/2006">
              <mc:Choice xmlns:v="urn:schemas-microsoft-com:vml" Requires="v">
                <p:oleObj spid="_x0000_s20489" name="Image" r:id="rId3" imgW="4444194" imgH="9131905" progId="Photoshop.Image.8">
                  <p:embed/>
                </p:oleObj>
              </mc:Choice>
              <mc:Fallback>
                <p:oleObj name="Image" r:id="rId3" imgW="4444194" imgH="9131905" progId="Photoshop.Imag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28600"/>
                        <a:ext cx="3117850" cy="640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3" descr="Bridget Ril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838200"/>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4"/>
          <p:cNvSpPr>
            <a:spLocks noChangeArrowheads="1"/>
          </p:cNvSpPr>
          <p:nvPr/>
        </p:nvSpPr>
        <p:spPr bwMode="auto">
          <a:xfrm>
            <a:off x="914400" y="3352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a:latin typeface="Times New Roman" pitchFamily="18" charset="0"/>
              </a:rPr>
              <a:t>Bridget Riley</a:t>
            </a:r>
          </a:p>
        </p:txBody>
      </p:sp>
      <p:sp>
        <p:nvSpPr>
          <p:cNvPr id="2053" name="Rectangle 5"/>
          <p:cNvSpPr>
            <a:spLocks noChangeArrowheads="1"/>
          </p:cNvSpPr>
          <p:nvPr/>
        </p:nvSpPr>
        <p:spPr bwMode="auto">
          <a:xfrm>
            <a:off x="1143000" y="5257800"/>
            <a:ext cx="26273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a:latin typeface="Times New Roman" pitchFamily="18" charset="0"/>
              </a:rPr>
              <a:t>Green, Blue and Red Dominance, 1977</a:t>
            </a:r>
          </a:p>
        </p:txBody>
      </p:sp>
    </p:spTree>
    <p:extLst>
      <p:ext uri="{BB962C8B-B14F-4D97-AF65-F5344CB8AC3E}">
        <p14:creationId xmlns:p14="http://schemas.microsoft.com/office/powerpoint/2010/main" val="2418259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1905000" y="457200"/>
          <a:ext cx="5173663" cy="5487988"/>
        </p:xfrm>
        <a:graphic>
          <a:graphicData uri="http://schemas.openxmlformats.org/presentationml/2006/ole">
            <mc:AlternateContent xmlns:mc="http://schemas.openxmlformats.org/markup-compatibility/2006">
              <mc:Choice xmlns:v="urn:schemas-microsoft-com:vml" Requires="v">
                <p:oleObj spid="_x0000_s21513" name="Image" r:id="rId3" imgW="4787302" imgH="5079365" progId="Photoshop.Image.6">
                  <p:embed/>
                </p:oleObj>
              </mc:Choice>
              <mc:Fallback>
                <p:oleObj name="Image" r:id="rId3" imgW="4787302" imgH="5079365"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57200"/>
                        <a:ext cx="5173663" cy="548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Text Box 3"/>
          <p:cNvSpPr txBox="1">
            <a:spLocks noChangeArrowheads="1"/>
          </p:cNvSpPr>
          <p:nvPr/>
        </p:nvSpPr>
        <p:spPr bwMode="auto">
          <a:xfrm>
            <a:off x="2362200" y="624840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a:latin typeface="Times New Roman" pitchFamily="18" charset="0"/>
              </a:rPr>
              <a:t>Bridget Riley, Winged Curve, 1966</a:t>
            </a:r>
          </a:p>
        </p:txBody>
      </p:sp>
    </p:spTree>
    <p:extLst>
      <p:ext uri="{BB962C8B-B14F-4D97-AF65-F5344CB8AC3E}">
        <p14:creationId xmlns:p14="http://schemas.microsoft.com/office/powerpoint/2010/main" val="2180084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xfrm>
            <a:off x="2362200" y="1066800"/>
            <a:ext cx="4876800" cy="5410200"/>
          </a:xfrm>
        </p:spPr>
        <p:txBody>
          <a:bodyPr/>
          <a:lstStyle/>
          <a:p>
            <a:pPr eaLnBrk="1" hangingPunct="1"/>
            <a:r>
              <a:rPr lang="en-US" sz="2400" b="1" dirty="0" smtClean="0">
                <a:solidFill>
                  <a:srgbClr val="D02604"/>
                </a:solidFill>
              </a:rPr>
              <a:t>Ocular-motor Cues</a:t>
            </a:r>
          </a:p>
          <a:p>
            <a:pPr eaLnBrk="1" hangingPunct="1">
              <a:spcBef>
                <a:spcPct val="50000"/>
              </a:spcBef>
            </a:pPr>
            <a:r>
              <a:rPr lang="en-US" sz="2400" b="1" dirty="0" smtClean="0">
                <a:solidFill>
                  <a:srgbClr val="D02604"/>
                </a:solidFill>
              </a:rPr>
              <a:t>Single Image Cues</a:t>
            </a:r>
          </a:p>
          <a:p>
            <a:pPr lvl="1" eaLnBrk="1" hangingPunct="1">
              <a:spcBef>
                <a:spcPct val="35000"/>
              </a:spcBef>
            </a:pPr>
            <a:r>
              <a:rPr lang="en-US" sz="2400" b="1" dirty="0" smtClean="0"/>
              <a:t>Familiar Size</a:t>
            </a:r>
          </a:p>
          <a:p>
            <a:pPr lvl="1" eaLnBrk="1" hangingPunct="1">
              <a:spcBef>
                <a:spcPct val="35000"/>
              </a:spcBef>
            </a:pPr>
            <a:r>
              <a:rPr lang="en-US" sz="2400" b="1" dirty="0" smtClean="0"/>
              <a:t>Linear Perspective</a:t>
            </a:r>
          </a:p>
          <a:p>
            <a:pPr lvl="1" eaLnBrk="1" hangingPunct="1">
              <a:spcBef>
                <a:spcPct val="35000"/>
              </a:spcBef>
            </a:pPr>
            <a:r>
              <a:rPr lang="en-US" sz="2400" b="1" dirty="0" smtClean="0"/>
              <a:t>Texture Gradients</a:t>
            </a:r>
          </a:p>
          <a:p>
            <a:pPr lvl="1" eaLnBrk="1" hangingPunct="1">
              <a:spcBef>
                <a:spcPct val="35000"/>
              </a:spcBef>
            </a:pPr>
            <a:r>
              <a:rPr lang="en-US" sz="2400" dirty="0" smtClean="0"/>
              <a:t>Shading and Shadows</a:t>
            </a:r>
          </a:p>
          <a:p>
            <a:pPr eaLnBrk="1" hangingPunct="1">
              <a:spcBef>
                <a:spcPct val="50000"/>
              </a:spcBef>
            </a:pPr>
            <a:r>
              <a:rPr lang="en-US" sz="2400" b="1" dirty="0" smtClean="0">
                <a:solidFill>
                  <a:srgbClr val="D02604"/>
                </a:solidFill>
              </a:rPr>
              <a:t>Multiple image cues</a:t>
            </a:r>
          </a:p>
          <a:p>
            <a:pPr lvl="1" eaLnBrk="1" hangingPunct="1"/>
            <a:r>
              <a:rPr lang="en-US" sz="2400" dirty="0" smtClean="0"/>
              <a:t>Binocular Disparity</a:t>
            </a:r>
          </a:p>
          <a:p>
            <a:pPr lvl="1" eaLnBrk="1" hangingPunct="1"/>
            <a:r>
              <a:rPr lang="en-US" sz="2400" dirty="0" smtClean="0"/>
              <a:t>Motion</a:t>
            </a:r>
          </a:p>
        </p:txBody>
      </p:sp>
      <p:sp>
        <p:nvSpPr>
          <p:cNvPr id="34819" name="Text Box 3"/>
          <p:cNvSpPr txBox="1">
            <a:spLocks noChangeArrowheads="1"/>
          </p:cNvSpPr>
          <p:nvPr/>
        </p:nvSpPr>
        <p:spPr bwMode="auto">
          <a:xfrm>
            <a:off x="304800" y="30480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solidFill>
                  <a:schemeClr val="tx2"/>
                </a:solidFill>
              </a:rPr>
              <a:t>Sources of Information about 3D Structure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araFace2-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onverg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38200"/>
            <a:ext cx="3657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convergen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733800"/>
            <a:ext cx="3657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33400" y="2057400"/>
            <a:ext cx="2971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b="1"/>
              <a:t>In principle, the distance of an object could be determined by the state of accommodation or convergence, but human observers are not very sensitive to this information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304800" y="228600"/>
            <a:ext cx="3886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3200" b="1" dirty="0"/>
              <a:t>Familiar Size</a:t>
            </a:r>
            <a:endParaRPr lang="en-US" sz="2400" b="1" dirty="0"/>
          </a:p>
        </p:txBody>
      </p:sp>
      <p:sp>
        <p:nvSpPr>
          <p:cNvPr id="243716" name="Text Box 4"/>
          <p:cNvSpPr txBox="1">
            <a:spLocks noChangeArrowheads="1"/>
          </p:cNvSpPr>
          <p:nvPr/>
        </p:nvSpPr>
        <p:spPr bwMode="auto">
          <a:xfrm>
            <a:off x="4343400" y="152400"/>
            <a:ext cx="44196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t>In this case familiar size is overridden by </a:t>
            </a:r>
            <a:r>
              <a:rPr lang="en-US" b="1" dirty="0" smtClean="0"/>
              <a:t>other accidental properties</a:t>
            </a:r>
            <a:endParaRPr lang="en-US" b="1" dirty="0"/>
          </a:p>
          <a:p>
            <a:pPr eaLnBrk="1" hangingPunct="1">
              <a:spcBef>
                <a:spcPct val="50000"/>
              </a:spcBef>
            </a:pPr>
            <a:endParaRPr lang="en-US" dirty="0"/>
          </a:p>
        </p:txBody>
      </p:sp>
      <p:pic>
        <p:nvPicPr>
          <p:cNvPr id="5" name="Picture 6" descr="http://brainden.com/images/concrete-world-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60" y="1447800"/>
            <a:ext cx="7315200" cy="4876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3716">
                                            <p:txEl>
                                              <p:pRg st="0" end="0"/>
                                            </p:txEl>
                                          </p:spTgt>
                                        </p:tgtEl>
                                        <p:attrNameLst>
                                          <p:attrName>style.visibility</p:attrName>
                                        </p:attrNameLst>
                                      </p:cBhvr>
                                      <p:to>
                                        <p:strVal val="visible"/>
                                      </p:to>
                                    </p:set>
                                    <p:animEffect transition="in" filter="dissolve">
                                      <p:cBhvr>
                                        <p:cTn id="7" dur="500"/>
                                        <p:tgtEl>
                                          <p:spTgt spid="2437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incredibl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479425"/>
            <a:ext cx="7343775" cy="584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4737</TotalTime>
  <Words>712</Words>
  <Application>Microsoft Office PowerPoint</Application>
  <PresentationFormat>On-screen Show (4:3)</PresentationFormat>
  <Paragraphs>76</Paragraphs>
  <Slides>41</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Ohio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Todd</dc:creator>
  <cp:lastModifiedBy>James Todd</cp:lastModifiedBy>
  <cp:revision>74</cp:revision>
  <dcterms:created xsi:type="dcterms:W3CDTF">2005-02-07T16:46:06Z</dcterms:created>
  <dcterms:modified xsi:type="dcterms:W3CDTF">2014-11-03T19:26:07Z</dcterms:modified>
</cp:coreProperties>
</file>