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1.bin" ContentType="application/vnd.ms-office.activeX"/>
  <Override PartName="/ppt/notesSlides/notesSlide1.xml" ContentType="application/vnd.openxmlformats-officedocument.presentationml.notesSlide+xml"/>
  <Override PartName="/ppt/activeX/activeX2.xml" ContentType="application/vnd.ms-office.activeX+xml"/>
  <Override PartName="/ppt/activeX/activeX2.bin" ContentType="application/vnd.ms-office.activeX"/>
  <Override PartName="/ppt/activeX/activeX3.xml" ContentType="application/vnd.ms-office.activeX+xml"/>
  <Override PartName="/ppt/activeX/activeX3.bin" ContentType="application/vnd.ms-office.activeX"/>
  <Override PartName="/ppt/activeX/activeX4.xml" ContentType="application/vnd.ms-office.activeX+xml"/>
  <Override PartName="/ppt/activeX/activeX4.bin" ContentType="application/vnd.ms-office.activeX"/>
  <Override PartName="/ppt/activeX/activeX5.xml" ContentType="application/vnd.ms-office.activeX+xml"/>
  <Override PartName="/ppt/activeX/activeX5.bin" ContentType="application/vnd.ms-office.activeX"/>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553" r:id="rId2"/>
    <p:sldId id="552" r:id="rId3"/>
    <p:sldId id="329" r:id="rId4"/>
    <p:sldId id="536" r:id="rId5"/>
    <p:sldId id="537" r:id="rId6"/>
    <p:sldId id="538" r:id="rId7"/>
    <p:sldId id="539" r:id="rId8"/>
    <p:sldId id="540" r:id="rId9"/>
    <p:sldId id="541" r:id="rId10"/>
    <p:sldId id="542" r:id="rId11"/>
    <p:sldId id="543" r:id="rId12"/>
    <p:sldId id="544" r:id="rId13"/>
    <p:sldId id="545" r:id="rId14"/>
    <p:sldId id="406" r:id="rId15"/>
    <p:sldId id="404" r:id="rId16"/>
    <p:sldId id="359" r:id="rId17"/>
    <p:sldId id="368" r:id="rId18"/>
    <p:sldId id="369" r:id="rId19"/>
    <p:sldId id="388" r:id="rId20"/>
    <p:sldId id="386" r:id="rId21"/>
    <p:sldId id="366" r:id="rId22"/>
    <p:sldId id="363" r:id="rId23"/>
    <p:sldId id="367" r:id="rId24"/>
    <p:sldId id="362" r:id="rId25"/>
    <p:sldId id="360" r:id="rId26"/>
    <p:sldId id="376" r:id="rId27"/>
    <p:sldId id="373" r:id="rId28"/>
    <p:sldId id="377" r:id="rId29"/>
    <p:sldId id="501" r:id="rId30"/>
    <p:sldId id="378" r:id="rId31"/>
    <p:sldId id="374" r:id="rId32"/>
    <p:sldId id="481" r:id="rId33"/>
    <p:sldId id="484" r:id="rId34"/>
    <p:sldId id="483" r:id="rId35"/>
    <p:sldId id="482" r:id="rId36"/>
    <p:sldId id="546" r:id="rId37"/>
    <p:sldId id="547" r:id="rId38"/>
    <p:sldId id="550" r:id="rId39"/>
    <p:sldId id="551" r:id="rId40"/>
    <p:sldId id="548" r:id="rId41"/>
    <p:sldId id="549" r:id="rId4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00"/>
    <a:srgbClr val="FF66CC"/>
    <a:srgbClr val="008000"/>
    <a:srgbClr val="FF0000"/>
    <a:srgbClr val="00FF00"/>
    <a:srgbClr val="33CC33"/>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5" d="100"/>
          <a:sy n="115" d="100"/>
        </p:scale>
        <p:origin x="-768"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activeX/activeX4.xml><?xml version="1.0" encoding="utf-8"?>
<ax:ocx xmlns:ax="http://schemas.microsoft.com/office/2006/activeX" xmlns:r="http://schemas.openxmlformats.org/officeDocument/2006/relationships" ax:classid="{D27CDB6E-AE6D-11CF-96B8-444553540000}" ax:persistence="persistStorage" r:id="rId1"/>
</file>

<file path=ppt/activeX/activeX5.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1638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634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638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1638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4F5061F1-69A6-48AA-9BB6-04E8D5AAA1F0}" type="slidenum">
              <a:rPr lang="en-US"/>
              <a:pPr>
                <a:defRPr/>
              </a:pPr>
              <a:t>‹#›</a:t>
            </a:fld>
            <a:endParaRPr lang="en-US"/>
          </a:p>
        </p:txBody>
      </p:sp>
    </p:spTree>
    <p:extLst>
      <p:ext uri="{BB962C8B-B14F-4D97-AF65-F5344CB8AC3E}">
        <p14:creationId xmlns:p14="http://schemas.microsoft.com/office/powerpoint/2010/main" val="24910772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9C3C92-6DEA-43DB-9B14-03CCB604899A}" type="slidenum">
              <a:rPr lang="en-US"/>
              <a:pPr eaLnBrk="1" hangingPunct="1"/>
              <a:t>20</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E3EB50-18D4-4819-B6C1-846BC7F5F490}" type="slidenum">
              <a:rPr lang="en-US"/>
              <a:pPr>
                <a:defRPr/>
              </a:pPr>
              <a:t>‹#›</a:t>
            </a:fld>
            <a:endParaRPr lang="en-US"/>
          </a:p>
        </p:txBody>
      </p:sp>
    </p:spTree>
    <p:extLst>
      <p:ext uri="{BB962C8B-B14F-4D97-AF65-F5344CB8AC3E}">
        <p14:creationId xmlns:p14="http://schemas.microsoft.com/office/powerpoint/2010/main" val="1491659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B4A750-FE29-43EA-B3A6-6BA479A79E6C}" type="slidenum">
              <a:rPr lang="en-US"/>
              <a:pPr>
                <a:defRPr/>
              </a:pPr>
              <a:t>‹#›</a:t>
            </a:fld>
            <a:endParaRPr lang="en-US"/>
          </a:p>
        </p:txBody>
      </p:sp>
    </p:spTree>
    <p:extLst>
      <p:ext uri="{BB962C8B-B14F-4D97-AF65-F5344CB8AC3E}">
        <p14:creationId xmlns:p14="http://schemas.microsoft.com/office/powerpoint/2010/main" val="4115387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94A58E-5E9B-46F7-BE7F-258E6377040A}" type="slidenum">
              <a:rPr lang="en-US"/>
              <a:pPr>
                <a:defRPr/>
              </a:pPr>
              <a:t>‹#›</a:t>
            </a:fld>
            <a:endParaRPr lang="en-US"/>
          </a:p>
        </p:txBody>
      </p:sp>
    </p:spTree>
    <p:extLst>
      <p:ext uri="{BB962C8B-B14F-4D97-AF65-F5344CB8AC3E}">
        <p14:creationId xmlns:p14="http://schemas.microsoft.com/office/powerpoint/2010/main" val="3740920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76835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65163" y="6367463"/>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03563" y="6367463"/>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32563" y="6367463"/>
            <a:ext cx="1905000" cy="457200"/>
          </a:xfrm>
        </p:spPr>
        <p:txBody>
          <a:bodyPr/>
          <a:lstStyle>
            <a:lvl1pPr>
              <a:defRPr/>
            </a:lvl1pPr>
          </a:lstStyle>
          <a:p>
            <a:fld id="{8A01FC69-4FF4-438F-9430-995CC6B05DB6}" type="slidenum">
              <a:rPr lang="en-US"/>
              <a:pPr/>
              <a:t>‹#›</a:t>
            </a:fld>
            <a:endParaRPr lang="en-US"/>
          </a:p>
        </p:txBody>
      </p:sp>
    </p:spTree>
    <p:extLst>
      <p:ext uri="{BB962C8B-B14F-4D97-AF65-F5344CB8AC3E}">
        <p14:creationId xmlns:p14="http://schemas.microsoft.com/office/powerpoint/2010/main" val="3366044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C23D86-90E6-438A-8C21-C1B7A59EBA39}" type="slidenum">
              <a:rPr lang="en-US"/>
              <a:pPr>
                <a:defRPr/>
              </a:pPr>
              <a:t>‹#›</a:t>
            </a:fld>
            <a:endParaRPr lang="en-US"/>
          </a:p>
        </p:txBody>
      </p:sp>
    </p:spTree>
    <p:extLst>
      <p:ext uri="{BB962C8B-B14F-4D97-AF65-F5344CB8AC3E}">
        <p14:creationId xmlns:p14="http://schemas.microsoft.com/office/powerpoint/2010/main" val="1566215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4D8D7B-77D8-458C-8F19-F894C07F3BE2}" type="slidenum">
              <a:rPr lang="en-US"/>
              <a:pPr>
                <a:defRPr/>
              </a:pPr>
              <a:t>‹#›</a:t>
            </a:fld>
            <a:endParaRPr lang="en-US"/>
          </a:p>
        </p:txBody>
      </p:sp>
    </p:spTree>
    <p:extLst>
      <p:ext uri="{BB962C8B-B14F-4D97-AF65-F5344CB8AC3E}">
        <p14:creationId xmlns:p14="http://schemas.microsoft.com/office/powerpoint/2010/main" val="4093639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36BD65-A83E-43B0-9A8C-A8B15D75A973}" type="slidenum">
              <a:rPr lang="en-US"/>
              <a:pPr>
                <a:defRPr/>
              </a:pPr>
              <a:t>‹#›</a:t>
            </a:fld>
            <a:endParaRPr lang="en-US"/>
          </a:p>
        </p:txBody>
      </p:sp>
    </p:spTree>
    <p:extLst>
      <p:ext uri="{BB962C8B-B14F-4D97-AF65-F5344CB8AC3E}">
        <p14:creationId xmlns:p14="http://schemas.microsoft.com/office/powerpoint/2010/main" val="295063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EB914C2-53DD-4B79-898E-87000AA0E367}" type="slidenum">
              <a:rPr lang="en-US"/>
              <a:pPr>
                <a:defRPr/>
              </a:pPr>
              <a:t>‹#›</a:t>
            </a:fld>
            <a:endParaRPr lang="en-US"/>
          </a:p>
        </p:txBody>
      </p:sp>
    </p:spTree>
    <p:extLst>
      <p:ext uri="{BB962C8B-B14F-4D97-AF65-F5344CB8AC3E}">
        <p14:creationId xmlns:p14="http://schemas.microsoft.com/office/powerpoint/2010/main" val="2920098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F196D2C-AC84-41F2-AD68-224185B1ECCC}" type="slidenum">
              <a:rPr lang="en-US"/>
              <a:pPr>
                <a:defRPr/>
              </a:pPr>
              <a:t>‹#›</a:t>
            </a:fld>
            <a:endParaRPr lang="en-US"/>
          </a:p>
        </p:txBody>
      </p:sp>
    </p:spTree>
    <p:extLst>
      <p:ext uri="{BB962C8B-B14F-4D97-AF65-F5344CB8AC3E}">
        <p14:creationId xmlns:p14="http://schemas.microsoft.com/office/powerpoint/2010/main" val="2851766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F38ED60-E52F-4A42-A98D-8462E796B471}" type="slidenum">
              <a:rPr lang="en-US"/>
              <a:pPr>
                <a:defRPr/>
              </a:pPr>
              <a:t>‹#›</a:t>
            </a:fld>
            <a:endParaRPr lang="en-US"/>
          </a:p>
        </p:txBody>
      </p:sp>
    </p:spTree>
    <p:extLst>
      <p:ext uri="{BB962C8B-B14F-4D97-AF65-F5344CB8AC3E}">
        <p14:creationId xmlns:p14="http://schemas.microsoft.com/office/powerpoint/2010/main" val="361257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8067DC-0BD6-4684-8770-EFE8B8FD7AB8}" type="slidenum">
              <a:rPr lang="en-US"/>
              <a:pPr>
                <a:defRPr/>
              </a:pPr>
              <a:t>‹#›</a:t>
            </a:fld>
            <a:endParaRPr lang="en-US"/>
          </a:p>
        </p:txBody>
      </p:sp>
    </p:spTree>
    <p:extLst>
      <p:ext uri="{BB962C8B-B14F-4D97-AF65-F5344CB8AC3E}">
        <p14:creationId xmlns:p14="http://schemas.microsoft.com/office/powerpoint/2010/main" val="1510435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D5E83E-9180-460A-A0F2-AFE0206B8DC6}" type="slidenum">
              <a:rPr lang="en-US"/>
              <a:pPr>
                <a:defRPr/>
              </a:pPr>
              <a:t>‹#›</a:t>
            </a:fld>
            <a:endParaRPr lang="en-US"/>
          </a:p>
        </p:txBody>
      </p:sp>
    </p:spTree>
    <p:extLst>
      <p:ext uri="{BB962C8B-B14F-4D97-AF65-F5344CB8AC3E}">
        <p14:creationId xmlns:p14="http://schemas.microsoft.com/office/powerpoint/2010/main" val="2731074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7CEF8BD7-55AD-40D9-9147-D16DE85A69C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file:///C:\Program%20Files\QuickTime\QuickTimePlayer.exe"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3.v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2.xml"/><Relationship Id="rId1" Type="http://schemas.openxmlformats.org/officeDocument/2006/relationships/vmlDrawing" Target="../drawings/vmlDrawing9.v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3.xml"/><Relationship Id="rId1" Type="http://schemas.openxmlformats.org/officeDocument/2006/relationships/vmlDrawing" Target="../drawings/vmlDrawing10.v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4.xml"/><Relationship Id="rId1" Type="http://schemas.openxmlformats.org/officeDocument/2006/relationships/vmlDrawing" Target="../drawings/vmlDrawing11.v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5.xml"/><Relationship Id="rId1" Type="http://schemas.openxmlformats.org/officeDocument/2006/relationships/vmlDrawing" Target="../drawings/vmlDrawing12.v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http://www.wga.hu/art/v/vermeer/03b/22pear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143000"/>
            <a:ext cx="4583458" cy="54864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52400" y="304801"/>
            <a:ext cx="8915400" cy="685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smtClean="0"/>
              <a:t>Lecture </a:t>
            </a:r>
            <a:r>
              <a:rPr lang="en-US" kern="0" dirty="0" smtClean="0"/>
              <a:t>21 </a:t>
            </a:r>
            <a:r>
              <a:rPr lang="en-US" kern="0" dirty="0" smtClean="0"/>
              <a:t>–  </a:t>
            </a:r>
            <a:r>
              <a:rPr lang="en-US" kern="0" smtClean="0"/>
              <a:t>3D Structure 2</a:t>
            </a:r>
            <a:endParaRPr lang="en-US" kern="0" dirty="0"/>
          </a:p>
        </p:txBody>
      </p:sp>
    </p:spTree>
    <p:extLst>
      <p:ext uri="{BB962C8B-B14F-4D97-AF65-F5344CB8AC3E}">
        <p14:creationId xmlns:p14="http://schemas.microsoft.com/office/powerpoint/2010/main" val="29957472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wga.hu/art/r/rubens/15biblic/02sams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28600"/>
            <a:ext cx="6069808"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447800" y="6053554"/>
            <a:ext cx="5943600" cy="338554"/>
          </a:xfrm>
          <a:prstGeom prst="rect">
            <a:avLst/>
          </a:prstGeom>
        </p:spPr>
        <p:txBody>
          <a:bodyPr wrap="square">
            <a:spAutoFit/>
          </a:bodyPr>
          <a:lstStyle/>
          <a:p>
            <a:r>
              <a:rPr lang="en-US" sz="1600" dirty="0" smtClean="0"/>
              <a:t>Rubens, Samson and Delilah, 1609, National Gallery, London</a:t>
            </a:r>
            <a:endParaRPr lang="en-US" sz="1600" dirty="0"/>
          </a:p>
        </p:txBody>
      </p:sp>
    </p:spTree>
    <p:extLst>
      <p:ext uri="{BB962C8B-B14F-4D97-AF65-F5344CB8AC3E}">
        <p14:creationId xmlns:p14="http://schemas.microsoft.com/office/powerpoint/2010/main" val="20026664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www.wga.hu/art/c/caravagg/06/35emma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935" y="304800"/>
            <a:ext cx="7715873"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47800" y="6053554"/>
            <a:ext cx="5943600" cy="338554"/>
          </a:xfrm>
          <a:prstGeom prst="rect">
            <a:avLst/>
          </a:prstGeom>
        </p:spPr>
        <p:txBody>
          <a:bodyPr wrap="square">
            <a:spAutoFit/>
          </a:bodyPr>
          <a:lstStyle/>
          <a:p>
            <a:r>
              <a:rPr lang="en-US" sz="1600" dirty="0" smtClean="0"/>
              <a:t>Caravaggio, Supper at Emmaus, 1601, National Gallery, London</a:t>
            </a:r>
            <a:endParaRPr lang="en-US" sz="1600" dirty="0"/>
          </a:p>
        </p:txBody>
      </p:sp>
    </p:spTree>
    <p:extLst>
      <p:ext uri="{BB962C8B-B14F-4D97-AF65-F5344CB8AC3E}">
        <p14:creationId xmlns:p14="http://schemas.microsoft.com/office/powerpoint/2010/main" val="3651191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1108" name="Picture 4" descr="C:\Documents and Settings\Administrator\My Documents\Courses\CG11\shading\21\23_vanhonthor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54088"/>
            <a:ext cx="7315200" cy="4949825"/>
          </a:xfrm>
          <a:prstGeom prst="rect">
            <a:avLst/>
          </a:prstGeom>
          <a:noFill/>
          <a:extLst>
            <a:ext uri="{909E8E84-426E-40DD-AFC4-6F175D3DCCD1}">
              <a14:hiddenFill xmlns:a14="http://schemas.microsoft.com/office/drawing/2010/main">
                <a:solidFill>
                  <a:srgbClr val="FFFFFF"/>
                </a:solidFill>
              </a14:hiddenFill>
            </a:ext>
          </a:extLst>
        </p:spPr>
      </p:pic>
      <p:sp>
        <p:nvSpPr>
          <p:cNvPr id="1071110" name="Rectangle 6"/>
          <p:cNvSpPr>
            <a:spLocks noChangeArrowheads="1"/>
          </p:cNvSpPr>
          <p:nvPr/>
        </p:nvSpPr>
        <p:spPr bwMode="auto">
          <a:xfrm>
            <a:off x="3282950" y="6145213"/>
            <a:ext cx="2576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600" dirty="0"/>
              <a:t>Van </a:t>
            </a:r>
            <a:r>
              <a:rPr lang="en-US" sz="1600" dirty="0" err="1"/>
              <a:t>Hontorst</a:t>
            </a:r>
            <a:r>
              <a:rPr lang="en-US" sz="1600" dirty="0"/>
              <a:t> (1620) </a:t>
            </a:r>
            <a:r>
              <a:rPr lang="en-US" sz="1600" i="1" dirty="0"/>
              <a:t>Nativity</a:t>
            </a:r>
          </a:p>
        </p:txBody>
      </p:sp>
    </p:spTree>
    <p:extLst>
      <p:ext uri="{BB962C8B-B14F-4D97-AF65-F5344CB8AC3E}">
        <p14:creationId xmlns:p14="http://schemas.microsoft.com/office/powerpoint/2010/main" val="7780928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http://www.wga.hu/art/v/vermeer/03b/22pear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28600"/>
            <a:ext cx="4583458" cy="5486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14400" y="6084332"/>
            <a:ext cx="7086600" cy="369332"/>
          </a:xfrm>
          <a:prstGeom prst="rect">
            <a:avLst/>
          </a:prstGeom>
        </p:spPr>
        <p:txBody>
          <a:bodyPr wrap="square">
            <a:spAutoFit/>
          </a:bodyPr>
          <a:lstStyle/>
          <a:p>
            <a:r>
              <a:rPr lang="en-US" dirty="0" smtClean="0"/>
              <a:t>Johannes Vermeer, Girl with a Pearl Earring, 1665, </a:t>
            </a:r>
            <a:r>
              <a:rPr lang="en-US" dirty="0" err="1" smtClean="0"/>
              <a:t>Mauritshuis</a:t>
            </a:r>
            <a:r>
              <a:rPr lang="en-US" dirty="0" smtClean="0"/>
              <a:t>, The Hague</a:t>
            </a:r>
            <a:endParaRPr lang="en-US" dirty="0"/>
          </a:p>
        </p:txBody>
      </p:sp>
    </p:spTree>
    <p:extLst>
      <p:ext uri="{BB962C8B-B14F-4D97-AF65-F5344CB8AC3E}">
        <p14:creationId xmlns:p14="http://schemas.microsoft.com/office/powerpoint/2010/main" val="33234514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62000" y="266700"/>
            <a:ext cx="7772400" cy="685800"/>
          </a:xfrm>
        </p:spPr>
        <p:txBody>
          <a:bodyPr/>
          <a:lstStyle/>
          <a:p>
            <a:pPr eaLnBrk="1" hangingPunct="1"/>
            <a:r>
              <a:rPr lang="en-US" sz="4000" smtClean="0"/>
              <a:t>Bas-Relief</a:t>
            </a:r>
          </a:p>
        </p:txBody>
      </p:sp>
      <p:grpSp>
        <p:nvGrpSpPr>
          <p:cNvPr id="38915" name="Group 3"/>
          <p:cNvGrpSpPr>
            <a:grpSpLocks noChangeAspect="1"/>
          </p:cNvGrpSpPr>
          <p:nvPr/>
        </p:nvGrpSpPr>
        <p:grpSpPr bwMode="auto">
          <a:xfrm>
            <a:off x="457200" y="838200"/>
            <a:ext cx="7778750" cy="4568825"/>
            <a:chOff x="703" y="1090"/>
            <a:chExt cx="4068" cy="2390"/>
          </a:xfrm>
        </p:grpSpPr>
        <p:pic>
          <p:nvPicPr>
            <p:cNvPr id="38917" name="Picture 4" descr="door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 y="1090"/>
              <a:ext cx="1962" cy="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5" descr="door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 y="1092"/>
              <a:ext cx="1962" cy="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916" name="Text Box 6"/>
          <p:cNvSpPr txBox="1">
            <a:spLocks noChangeArrowheads="1"/>
          </p:cNvSpPr>
          <p:nvPr/>
        </p:nvSpPr>
        <p:spPr bwMode="auto">
          <a:xfrm>
            <a:off x="838200" y="5257800"/>
            <a:ext cx="7848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t>This is a type of sculpture in which the relief of the depicted objects is much flatter than would ordinarily be the case.  Note, however, that this has relatively little effect on the perceived 3D structure.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shading">
            <a:hlinkClick r:id="rId2" action="ppaction://program"/>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52400"/>
            <a:ext cx="5484813"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3"/>
          <p:cNvSpPr txBox="1">
            <a:spLocks noChangeArrowheads="1"/>
          </p:cNvSpPr>
          <p:nvPr/>
        </p:nvSpPr>
        <p:spPr bwMode="auto">
          <a:xfrm>
            <a:off x="533400" y="1219200"/>
            <a:ext cx="152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t>Object 1, side view</a:t>
            </a:r>
          </a:p>
        </p:txBody>
      </p:sp>
      <p:sp>
        <p:nvSpPr>
          <p:cNvPr id="39940" name="Text Box 4"/>
          <p:cNvSpPr txBox="1">
            <a:spLocks noChangeArrowheads="1"/>
          </p:cNvSpPr>
          <p:nvPr/>
        </p:nvSpPr>
        <p:spPr bwMode="auto">
          <a:xfrm>
            <a:off x="7086600" y="1219200"/>
            <a:ext cx="152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t>Object 1, front view</a:t>
            </a:r>
          </a:p>
        </p:txBody>
      </p:sp>
      <p:sp>
        <p:nvSpPr>
          <p:cNvPr id="39941" name="Text Box 5"/>
          <p:cNvSpPr txBox="1">
            <a:spLocks noChangeArrowheads="1"/>
          </p:cNvSpPr>
          <p:nvPr/>
        </p:nvSpPr>
        <p:spPr bwMode="auto">
          <a:xfrm>
            <a:off x="609600" y="3810000"/>
            <a:ext cx="152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t>Object 2, side view</a:t>
            </a:r>
          </a:p>
        </p:txBody>
      </p:sp>
      <p:sp>
        <p:nvSpPr>
          <p:cNvPr id="39942" name="Text Box 6"/>
          <p:cNvSpPr txBox="1">
            <a:spLocks noChangeArrowheads="1"/>
          </p:cNvSpPr>
          <p:nvPr/>
        </p:nvSpPr>
        <p:spPr bwMode="auto">
          <a:xfrm>
            <a:off x="7086600" y="3886200"/>
            <a:ext cx="152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t>Object 2, front view</a:t>
            </a:r>
          </a:p>
        </p:txBody>
      </p:sp>
      <p:sp>
        <p:nvSpPr>
          <p:cNvPr id="39943" name="Text Box 7"/>
          <p:cNvSpPr txBox="1">
            <a:spLocks noChangeArrowheads="1"/>
          </p:cNvSpPr>
          <p:nvPr/>
        </p:nvSpPr>
        <p:spPr bwMode="auto">
          <a:xfrm>
            <a:off x="457200" y="5486400"/>
            <a:ext cx="8382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t>Shading information is inherently ambiguous up to a stretching or shearing transformation in depth.  It is not yet known how a single perceived surface is selected for the set of possible alternatives.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457200" y="274638"/>
            <a:ext cx="8229600" cy="715962"/>
          </a:xfrm>
        </p:spPr>
        <p:txBody>
          <a:bodyPr/>
          <a:lstStyle/>
          <a:p>
            <a:pPr eaLnBrk="1" hangingPunct="1"/>
            <a:r>
              <a:rPr lang="en-US" sz="4000" smtClean="0"/>
              <a:t>Binocular Disparity</a:t>
            </a:r>
          </a:p>
        </p:txBody>
      </p:sp>
      <p:graphicFrame>
        <p:nvGraphicFramePr>
          <p:cNvPr id="10242" name="Object 5"/>
          <p:cNvGraphicFramePr>
            <a:graphicFrameLocks noGrp="1" noChangeAspect="1"/>
          </p:cNvGraphicFramePr>
          <p:nvPr>
            <p:ph idx="1"/>
          </p:nvPr>
        </p:nvGraphicFramePr>
        <p:xfrm>
          <a:off x="1981200" y="1308100"/>
          <a:ext cx="5181600" cy="5108575"/>
        </p:xfrm>
        <a:graphic>
          <a:graphicData uri="http://schemas.openxmlformats.org/presentationml/2006/ole">
            <mc:AlternateContent xmlns:mc="http://schemas.openxmlformats.org/markup-compatibility/2006">
              <mc:Choice xmlns:v="urn:schemas-microsoft-com:vml" Requires="v">
                <p:oleObj spid="_x0000_s10249" name="Image" r:id="rId3" imgW="4482540" imgH="4419048" progId="Photoshop.Image.8">
                  <p:embed/>
                </p:oleObj>
              </mc:Choice>
              <mc:Fallback>
                <p:oleObj name="Image" r:id="rId3" imgW="4482540" imgH="4419048" progId="Photoshop.Image.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308100"/>
                        <a:ext cx="5181600" cy="510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descr="test-stereo0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533400"/>
            <a:ext cx="5943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p:cNvPicPr>
            <a:picLocks noChangeAspect="1" noChangeArrowheads="1"/>
          </p:cNvPicPr>
          <p:nvPr/>
        </p:nvPicPr>
        <p:blipFill>
          <a:blip r:embed="rId2">
            <a:extLst>
              <a:ext uri="{28A0092B-C50C-407E-A947-70E740481C1C}">
                <a14:useLocalDpi xmlns:a14="http://schemas.microsoft.com/office/drawing/2010/main" val="0"/>
              </a:ext>
            </a:extLst>
          </a:blip>
          <a:srcRect b="33310"/>
          <a:stretch>
            <a:fillRect/>
          </a:stretch>
        </p:blipFill>
        <p:spPr bwMode="auto">
          <a:xfrm>
            <a:off x="1905000" y="685800"/>
            <a:ext cx="5334000" cy="5102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1987" name="Text Box 5"/>
          <p:cNvSpPr txBox="1">
            <a:spLocks noChangeArrowheads="1"/>
          </p:cNvSpPr>
          <p:nvPr/>
        </p:nvSpPr>
        <p:spPr bwMode="auto">
          <a:xfrm>
            <a:off x="3048000" y="6096000"/>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a:t>Anaglyph Stereograms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ChangeArrowheads="1"/>
          </p:cNvSpPr>
          <p:nvPr/>
        </p:nvSpPr>
        <p:spPr bwMode="auto">
          <a:xfrm>
            <a:off x="457200" y="4953000"/>
            <a:ext cx="381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000"/>
              <a:t>Light waves involve oscillations in electric and magnetic fields</a:t>
            </a:r>
          </a:p>
        </p:txBody>
      </p:sp>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676400"/>
            <a:ext cx="3859213" cy="3125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69" name="Rectangle 5"/>
          <p:cNvSpPr>
            <a:spLocks noChangeArrowheads="1"/>
          </p:cNvSpPr>
          <p:nvPr/>
        </p:nvSpPr>
        <p:spPr bwMode="auto">
          <a:xfrm>
            <a:off x="4800600" y="5105400"/>
            <a:ext cx="381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000"/>
              <a:t>Polarized lenses only pass light whose oscillations are oriented in a particular direction</a:t>
            </a:r>
          </a:p>
        </p:txBody>
      </p:sp>
    </p:spTree>
    <p:controls>
      <mc:AlternateContent xmlns:mc="http://schemas.openxmlformats.org/markup-compatibility/2006">
        <mc:Choice xmlns:v="urn:schemas-microsoft-com:vml" Requires="v">
          <p:control spid="11269" name="ShockwaveFlash1" r:id="rId2" imgW="4495238" imgH="3962743"/>
        </mc:Choice>
        <mc:Fallback>
          <p:control name="ShockwaveFlash1" r:id="rId2" imgW="4495238" imgH="3962743">
            <p:pic>
              <p:nvPicPr>
                <p:cNvPr id="0" name="ShockwaveFlash1"/>
                <p:cNvPicPr preferRelativeResize="0">
                  <a:picLocks noChangeAspect="1"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981200"/>
                  <a:ext cx="3109913" cy="274161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body" idx="1"/>
          </p:nvPr>
        </p:nvSpPr>
        <p:spPr>
          <a:xfrm>
            <a:off x="2362200" y="1066800"/>
            <a:ext cx="4876800" cy="5410200"/>
          </a:xfrm>
        </p:spPr>
        <p:txBody>
          <a:bodyPr/>
          <a:lstStyle/>
          <a:p>
            <a:pPr eaLnBrk="1" hangingPunct="1"/>
            <a:r>
              <a:rPr lang="en-US" sz="2400" b="1" dirty="0" smtClean="0">
                <a:solidFill>
                  <a:srgbClr val="D02604"/>
                </a:solidFill>
              </a:rPr>
              <a:t>Ocular-motor Cues</a:t>
            </a:r>
          </a:p>
          <a:p>
            <a:pPr eaLnBrk="1" hangingPunct="1">
              <a:spcBef>
                <a:spcPct val="50000"/>
              </a:spcBef>
            </a:pPr>
            <a:r>
              <a:rPr lang="en-US" sz="2400" b="1" dirty="0" smtClean="0">
                <a:solidFill>
                  <a:srgbClr val="D02604"/>
                </a:solidFill>
              </a:rPr>
              <a:t>Single Image Cues</a:t>
            </a:r>
          </a:p>
          <a:p>
            <a:pPr lvl="1" eaLnBrk="1" hangingPunct="1">
              <a:spcBef>
                <a:spcPct val="35000"/>
              </a:spcBef>
            </a:pPr>
            <a:r>
              <a:rPr lang="en-US" sz="2400" dirty="0" smtClean="0"/>
              <a:t>Familiar Size</a:t>
            </a:r>
          </a:p>
          <a:p>
            <a:pPr lvl="1" eaLnBrk="1" hangingPunct="1">
              <a:spcBef>
                <a:spcPct val="35000"/>
              </a:spcBef>
            </a:pPr>
            <a:r>
              <a:rPr lang="en-US" sz="2400" dirty="0" smtClean="0"/>
              <a:t>Linear Perspective</a:t>
            </a:r>
          </a:p>
          <a:p>
            <a:pPr lvl="1" eaLnBrk="1" hangingPunct="1">
              <a:spcBef>
                <a:spcPct val="35000"/>
              </a:spcBef>
            </a:pPr>
            <a:r>
              <a:rPr lang="en-US" sz="2400" dirty="0" smtClean="0"/>
              <a:t>Texture Gradients</a:t>
            </a:r>
          </a:p>
          <a:p>
            <a:pPr lvl="1" eaLnBrk="1" hangingPunct="1">
              <a:spcBef>
                <a:spcPct val="35000"/>
              </a:spcBef>
            </a:pPr>
            <a:r>
              <a:rPr lang="en-US" sz="2400" b="1" dirty="0" smtClean="0"/>
              <a:t>Shading and Shadows</a:t>
            </a:r>
          </a:p>
          <a:p>
            <a:pPr eaLnBrk="1" hangingPunct="1">
              <a:spcBef>
                <a:spcPct val="50000"/>
              </a:spcBef>
            </a:pPr>
            <a:r>
              <a:rPr lang="en-US" sz="2400" b="1" dirty="0" smtClean="0">
                <a:solidFill>
                  <a:srgbClr val="D02604"/>
                </a:solidFill>
              </a:rPr>
              <a:t>Multiple image cues</a:t>
            </a:r>
          </a:p>
          <a:p>
            <a:pPr lvl="1" eaLnBrk="1" hangingPunct="1"/>
            <a:r>
              <a:rPr lang="en-US" sz="2400" b="1" dirty="0" smtClean="0"/>
              <a:t>Binocular Disparity</a:t>
            </a:r>
          </a:p>
          <a:p>
            <a:pPr lvl="1" eaLnBrk="1" hangingPunct="1"/>
            <a:r>
              <a:rPr lang="en-US" sz="2400" b="1" dirty="0" smtClean="0"/>
              <a:t>Motion</a:t>
            </a:r>
          </a:p>
        </p:txBody>
      </p:sp>
      <p:sp>
        <p:nvSpPr>
          <p:cNvPr id="34819" name="Text Box 3"/>
          <p:cNvSpPr txBox="1">
            <a:spLocks noChangeArrowheads="1"/>
          </p:cNvSpPr>
          <p:nvPr/>
        </p:nvSpPr>
        <p:spPr bwMode="auto">
          <a:xfrm>
            <a:off x="304800" y="304800"/>
            <a:ext cx="845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chemeClr val="tx2"/>
                </a:solidFill>
              </a:rPr>
              <a:t>Sources of Information about 3D Structure</a:t>
            </a:r>
          </a:p>
        </p:txBody>
      </p:sp>
    </p:spTree>
    <p:extLst>
      <p:ext uri="{BB962C8B-B14F-4D97-AF65-F5344CB8AC3E}">
        <p14:creationId xmlns:p14="http://schemas.microsoft.com/office/powerpoint/2010/main" val="18783562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752600"/>
            <a:ext cx="5757863"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p:cNvSpPr>
            <a:spLocks noChangeArrowheads="1"/>
          </p:cNvSpPr>
          <p:nvPr/>
        </p:nvSpPr>
        <p:spPr bwMode="auto">
          <a:xfrm>
            <a:off x="1828800" y="381000"/>
            <a:ext cx="5562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2400"/>
              <a:t>Companies like IMAX</a:t>
            </a:r>
            <a:r>
              <a:rPr lang="en-US" sz="2400" baseline="30000"/>
              <a:t>©</a:t>
            </a:r>
            <a:r>
              <a:rPr lang="en-US" sz="2400"/>
              <a:t> use polarized glasses to show movies in stereo</a:t>
            </a:r>
          </a:p>
        </p:txBody>
      </p:sp>
      <p:sp>
        <p:nvSpPr>
          <p:cNvPr id="165892" name="Oval 4"/>
          <p:cNvSpPr>
            <a:spLocks noChangeArrowheads="1"/>
          </p:cNvSpPr>
          <p:nvPr/>
        </p:nvSpPr>
        <p:spPr bwMode="auto">
          <a:xfrm>
            <a:off x="1589088" y="1641475"/>
            <a:ext cx="1304925" cy="1957388"/>
          </a:xfrm>
          <a:prstGeom prst="ellipse">
            <a:avLst/>
          </a:prstGeom>
          <a:noFill/>
          <a:ln w="28575">
            <a:solidFill>
              <a:srgbClr val="FFCC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5892"/>
                                        </p:tgtEl>
                                        <p:attrNameLst>
                                          <p:attrName>style.visibility</p:attrName>
                                        </p:attrNameLst>
                                      </p:cBhvr>
                                      <p:to>
                                        <p:strVal val="visible"/>
                                      </p:to>
                                    </p:set>
                                    <p:animEffect transition="in" filter="dissolve">
                                      <p:cBhvr>
                                        <p:cTn id="7" dur="500"/>
                                        <p:tgtEl>
                                          <p:spTgt spid="165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Line 4"/>
          <p:cNvSpPr>
            <a:spLocks noChangeShapeType="1"/>
          </p:cNvSpPr>
          <p:nvPr/>
        </p:nvSpPr>
        <p:spPr bwMode="auto">
          <a:xfrm>
            <a:off x="1371600" y="2209800"/>
            <a:ext cx="6248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35" name="Oval 5"/>
          <p:cNvSpPr>
            <a:spLocks noChangeArrowheads="1"/>
          </p:cNvSpPr>
          <p:nvPr/>
        </p:nvSpPr>
        <p:spPr bwMode="auto">
          <a:xfrm>
            <a:off x="2667000" y="4343400"/>
            <a:ext cx="685800" cy="6858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036" name="Line 6"/>
          <p:cNvSpPr>
            <a:spLocks noChangeShapeType="1"/>
          </p:cNvSpPr>
          <p:nvPr/>
        </p:nvSpPr>
        <p:spPr bwMode="auto">
          <a:xfrm flipV="1">
            <a:off x="3048000" y="2209800"/>
            <a:ext cx="1295400" cy="2438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37" name="Line 7"/>
          <p:cNvSpPr>
            <a:spLocks noChangeShapeType="1"/>
          </p:cNvSpPr>
          <p:nvPr/>
        </p:nvSpPr>
        <p:spPr bwMode="auto">
          <a:xfrm flipH="1" flipV="1">
            <a:off x="4343400" y="2209800"/>
            <a:ext cx="1295400" cy="2514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38" name="Oval 8"/>
          <p:cNvSpPr>
            <a:spLocks noChangeArrowheads="1"/>
          </p:cNvSpPr>
          <p:nvPr/>
        </p:nvSpPr>
        <p:spPr bwMode="auto">
          <a:xfrm>
            <a:off x="5257800" y="4343400"/>
            <a:ext cx="685800" cy="68580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039" name="Oval 9"/>
          <p:cNvSpPr>
            <a:spLocks noChangeArrowheads="1"/>
          </p:cNvSpPr>
          <p:nvPr/>
        </p:nvSpPr>
        <p:spPr bwMode="auto">
          <a:xfrm>
            <a:off x="4267200" y="2133600"/>
            <a:ext cx="152400" cy="152400"/>
          </a:xfrm>
          <a:prstGeom prst="ellipse">
            <a:avLst/>
          </a:prstGeom>
          <a:solidFill>
            <a:srgbClr val="000000"/>
          </a:solidFill>
          <a:ln w="9525">
            <a:solidFill>
              <a:schemeClr val="tx1"/>
            </a:solidFill>
            <a:round/>
            <a:headEnd/>
            <a:tailEnd/>
          </a:ln>
        </p:spPr>
        <p:txBody>
          <a:bodyPr wrap="none" anchor="ctr"/>
          <a:lstStyle/>
          <a:p>
            <a:endParaRPr lang="en-US"/>
          </a:p>
        </p:txBody>
      </p:sp>
      <p:sp>
        <p:nvSpPr>
          <p:cNvPr id="44040" name="Text Box 10"/>
          <p:cNvSpPr txBox="1">
            <a:spLocks noChangeArrowheads="1"/>
          </p:cNvSpPr>
          <p:nvPr/>
        </p:nvSpPr>
        <p:spPr bwMode="auto">
          <a:xfrm>
            <a:off x="1066800" y="381000"/>
            <a:ext cx="739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Zero Disparity</a:t>
            </a:r>
            <a:r>
              <a:rPr lang="en-US" sz="2000"/>
              <a:t> – right eye’s image and the left eye’s image are at the same location. Point is located in the the image plane.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Line 6"/>
          <p:cNvSpPr>
            <a:spLocks noChangeShapeType="1"/>
          </p:cNvSpPr>
          <p:nvPr/>
        </p:nvSpPr>
        <p:spPr bwMode="auto">
          <a:xfrm>
            <a:off x="1371600" y="2209800"/>
            <a:ext cx="6248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59" name="Oval 4"/>
          <p:cNvSpPr>
            <a:spLocks noChangeArrowheads="1"/>
          </p:cNvSpPr>
          <p:nvPr/>
        </p:nvSpPr>
        <p:spPr bwMode="auto">
          <a:xfrm>
            <a:off x="2667000" y="4343400"/>
            <a:ext cx="685800" cy="6858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5060" name="Line 7"/>
          <p:cNvSpPr>
            <a:spLocks noChangeShapeType="1"/>
          </p:cNvSpPr>
          <p:nvPr/>
        </p:nvSpPr>
        <p:spPr bwMode="auto">
          <a:xfrm flipV="1">
            <a:off x="3048000" y="2209800"/>
            <a:ext cx="1676400" cy="2438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1" name="Line 8"/>
          <p:cNvSpPr>
            <a:spLocks noChangeShapeType="1"/>
          </p:cNvSpPr>
          <p:nvPr/>
        </p:nvSpPr>
        <p:spPr bwMode="auto">
          <a:xfrm flipH="1" flipV="1">
            <a:off x="3962400" y="2209800"/>
            <a:ext cx="1676400" cy="2514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2" name="Oval 5"/>
          <p:cNvSpPr>
            <a:spLocks noChangeArrowheads="1"/>
          </p:cNvSpPr>
          <p:nvPr/>
        </p:nvSpPr>
        <p:spPr bwMode="auto">
          <a:xfrm>
            <a:off x="5257800" y="4343400"/>
            <a:ext cx="685800" cy="68580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5063" name="Oval 9"/>
          <p:cNvSpPr>
            <a:spLocks noChangeArrowheads="1"/>
          </p:cNvSpPr>
          <p:nvPr/>
        </p:nvSpPr>
        <p:spPr bwMode="auto">
          <a:xfrm>
            <a:off x="4267200" y="2667000"/>
            <a:ext cx="152400" cy="152400"/>
          </a:xfrm>
          <a:prstGeom prst="ellipse">
            <a:avLst/>
          </a:prstGeom>
          <a:solidFill>
            <a:srgbClr val="000000"/>
          </a:solidFill>
          <a:ln w="9525">
            <a:solidFill>
              <a:schemeClr val="tx1"/>
            </a:solidFill>
            <a:round/>
            <a:headEnd/>
            <a:tailEnd/>
          </a:ln>
        </p:spPr>
        <p:txBody>
          <a:bodyPr wrap="none" anchor="ctr"/>
          <a:lstStyle/>
          <a:p>
            <a:endParaRPr lang="en-US"/>
          </a:p>
        </p:txBody>
      </p:sp>
      <p:sp>
        <p:nvSpPr>
          <p:cNvPr id="45064" name="Text Box 10"/>
          <p:cNvSpPr txBox="1">
            <a:spLocks noChangeArrowheads="1"/>
          </p:cNvSpPr>
          <p:nvPr/>
        </p:nvSpPr>
        <p:spPr bwMode="auto">
          <a:xfrm>
            <a:off x="1219200" y="381000"/>
            <a:ext cx="685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Crossed Disparity</a:t>
            </a:r>
            <a:r>
              <a:rPr lang="en-US" sz="2000"/>
              <a:t> – right eye’s image is to the left of the left eye’s image. Point is in front of the image plane.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Line 4"/>
          <p:cNvSpPr>
            <a:spLocks noChangeShapeType="1"/>
          </p:cNvSpPr>
          <p:nvPr/>
        </p:nvSpPr>
        <p:spPr bwMode="auto">
          <a:xfrm>
            <a:off x="1371600" y="2209800"/>
            <a:ext cx="6248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083" name="Oval 5"/>
          <p:cNvSpPr>
            <a:spLocks noChangeArrowheads="1"/>
          </p:cNvSpPr>
          <p:nvPr/>
        </p:nvSpPr>
        <p:spPr bwMode="auto">
          <a:xfrm>
            <a:off x="2667000" y="4343400"/>
            <a:ext cx="685800" cy="6858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6084" name="Line 6"/>
          <p:cNvSpPr>
            <a:spLocks noChangeShapeType="1"/>
          </p:cNvSpPr>
          <p:nvPr/>
        </p:nvSpPr>
        <p:spPr bwMode="auto">
          <a:xfrm flipV="1">
            <a:off x="3048000" y="1676400"/>
            <a:ext cx="1295400" cy="29718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085" name="Line 7"/>
          <p:cNvSpPr>
            <a:spLocks noChangeShapeType="1"/>
          </p:cNvSpPr>
          <p:nvPr/>
        </p:nvSpPr>
        <p:spPr bwMode="auto">
          <a:xfrm flipH="1" flipV="1">
            <a:off x="4343400" y="1676400"/>
            <a:ext cx="1295400" cy="30480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086" name="Oval 8"/>
          <p:cNvSpPr>
            <a:spLocks noChangeArrowheads="1"/>
          </p:cNvSpPr>
          <p:nvPr/>
        </p:nvSpPr>
        <p:spPr bwMode="auto">
          <a:xfrm>
            <a:off x="5257800" y="4343400"/>
            <a:ext cx="685800" cy="68580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6087" name="Oval 9"/>
          <p:cNvSpPr>
            <a:spLocks noChangeArrowheads="1"/>
          </p:cNvSpPr>
          <p:nvPr/>
        </p:nvSpPr>
        <p:spPr bwMode="auto">
          <a:xfrm>
            <a:off x="4267200" y="1600200"/>
            <a:ext cx="152400" cy="152400"/>
          </a:xfrm>
          <a:prstGeom prst="ellipse">
            <a:avLst/>
          </a:prstGeom>
          <a:solidFill>
            <a:srgbClr val="000000"/>
          </a:solidFill>
          <a:ln w="9525">
            <a:solidFill>
              <a:schemeClr val="tx1"/>
            </a:solidFill>
            <a:round/>
            <a:headEnd/>
            <a:tailEnd/>
          </a:ln>
        </p:spPr>
        <p:txBody>
          <a:bodyPr wrap="none" anchor="ctr"/>
          <a:lstStyle/>
          <a:p>
            <a:endParaRPr lang="en-US"/>
          </a:p>
        </p:txBody>
      </p:sp>
      <p:sp>
        <p:nvSpPr>
          <p:cNvPr id="46088" name="Text Box 10"/>
          <p:cNvSpPr txBox="1">
            <a:spLocks noChangeArrowheads="1"/>
          </p:cNvSpPr>
          <p:nvPr/>
        </p:nvSpPr>
        <p:spPr bwMode="auto">
          <a:xfrm>
            <a:off x="1219200" y="381000"/>
            <a:ext cx="685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Uncrossed Disparity</a:t>
            </a:r>
            <a:r>
              <a:rPr lang="en-US" sz="2000"/>
              <a:t> – right eye’s image is to the right of the left eye’s image. Point is behind the image plane.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068_anagly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838200"/>
            <a:ext cx="6248400" cy="499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5" desc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39875"/>
            <a:ext cx="7086600" cy="36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4"/>
          <p:cNvSpPr txBox="1">
            <a:spLocks noChangeArrowheads="1"/>
          </p:cNvSpPr>
          <p:nvPr/>
        </p:nvSpPr>
        <p:spPr bwMode="auto">
          <a:xfrm>
            <a:off x="457200" y="304800"/>
            <a:ext cx="7924800"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t>It is possible to experience stereopsis by crossing (or diverging) your eyes to make the images visually fuse.  </a:t>
            </a:r>
          </a:p>
          <a:p>
            <a:pPr eaLnBrk="1" hangingPunct="1">
              <a:spcBef>
                <a:spcPct val="50000"/>
              </a:spcBef>
            </a:pPr>
            <a:r>
              <a:rPr lang="en-US" sz="2800"/>
              <a:t>The following two examples are designed for convergent viewing.  To see the stereo effect you must cross your eyes (i.e., converge to a point in front of the image) so that you see three equally wide panels.  Many observers find this to be quite difficult, so it is possible that you will be unable to achieve the effect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Acastl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216025"/>
            <a:ext cx="4953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9" descr="alpha-ralpha-boulevard-pai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38200"/>
            <a:ext cx="8226425" cy="520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5"/>
          <p:cNvGraphicFramePr>
            <a:graphicFrameLocks noChangeAspect="1"/>
          </p:cNvGraphicFramePr>
          <p:nvPr/>
        </p:nvGraphicFramePr>
        <p:xfrm>
          <a:off x="1905000" y="228600"/>
          <a:ext cx="5334000" cy="4979988"/>
        </p:xfrm>
        <a:graphic>
          <a:graphicData uri="http://schemas.openxmlformats.org/presentationml/2006/ole">
            <mc:AlternateContent xmlns:mc="http://schemas.openxmlformats.org/markup-compatibility/2006">
              <mc:Choice xmlns:v="urn:schemas-microsoft-com:vml" Requires="v">
                <p:oleObj spid="_x0000_s12297" name="Image" r:id="rId3" imgW="10323810" imgH="9638095" progId="Photoshop.Image.9">
                  <p:embed/>
                </p:oleObj>
              </mc:Choice>
              <mc:Fallback>
                <p:oleObj name="Image" r:id="rId3" imgW="10323810" imgH="9638095" progId="Photoshop.Image.9">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28600"/>
                        <a:ext cx="5334000" cy="497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91" name="Text Box 6"/>
          <p:cNvSpPr txBox="1">
            <a:spLocks noChangeArrowheads="1"/>
          </p:cNvSpPr>
          <p:nvPr/>
        </p:nvSpPr>
        <p:spPr bwMode="auto">
          <a:xfrm>
            <a:off x="457200" y="5257800"/>
            <a:ext cx="8382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The Correspondence Problem:</a:t>
            </a:r>
            <a:r>
              <a:rPr lang="en-US" sz="2000"/>
              <a:t>  For random dot stereograms like the one shown above, the visual system must figure out which dot in one eye should be paired with which dot in another. That is why many observers find it easier to see stereo in images with identifiable features.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pPr eaLnBrk="1" hangingPunct="1"/>
            <a:r>
              <a:rPr lang="en-US" smtClean="0"/>
              <a:t>Shape from Shading</a:t>
            </a:r>
          </a:p>
        </p:txBody>
      </p:sp>
      <p:pic>
        <p:nvPicPr>
          <p:cNvPr id="8196" name="Picture 9" descr="shiny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57200" y="1600200"/>
            <a:ext cx="4038600" cy="4038600"/>
          </a:xfrm>
          <a:noFill/>
        </p:spPr>
      </p:pic>
      <p:sp>
        <p:nvSpPr>
          <p:cNvPr id="98315" name="Text Box 11"/>
          <p:cNvSpPr txBox="1">
            <a:spLocks noChangeArrowheads="1"/>
          </p:cNvSpPr>
          <p:nvPr/>
        </p:nvSpPr>
        <p:spPr bwMode="auto">
          <a:xfrm>
            <a:off x="1905000" y="5791200"/>
            <a:ext cx="5715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t>Shading provides information about 3D shape, material properties and the pattern of lighting.</a:t>
            </a:r>
          </a:p>
        </p:txBody>
      </p:sp>
      <p:graphicFrame>
        <p:nvGraphicFramePr>
          <p:cNvPr id="8194" name="Object 12"/>
          <p:cNvGraphicFramePr>
            <a:graphicFrameLocks noGrp="1" noChangeAspect="1"/>
          </p:cNvGraphicFramePr>
          <p:nvPr>
            <p:ph sz="half" idx="2"/>
          </p:nvPr>
        </p:nvGraphicFramePr>
        <p:xfrm>
          <a:off x="4648200" y="1600200"/>
          <a:ext cx="4038600" cy="3938588"/>
        </p:xfrm>
        <a:graphic>
          <a:graphicData uri="http://schemas.openxmlformats.org/presentationml/2006/ole">
            <mc:AlternateContent xmlns:mc="http://schemas.openxmlformats.org/markup-compatibility/2006">
              <mc:Choice xmlns:v="urn:schemas-microsoft-com:vml" Requires="v">
                <p:oleObj spid="_x0000_s8203" name="Image" r:id="rId4" imgW="6171429" imgH="6019048" progId="Photoshop.Image.8">
                  <p:embed/>
                </p:oleObj>
              </mc:Choice>
              <mc:Fallback>
                <p:oleObj name="Image" r:id="rId4" imgW="6171429" imgH="6019048" progId="Photoshop.Image.8">
                  <p:embed/>
                  <p:pic>
                    <p:nvPicPr>
                      <p:cNvPr id="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600200"/>
                        <a:ext cx="4038600" cy="3938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8315"/>
                                        </p:tgtEl>
                                        <p:attrNameLst>
                                          <p:attrName>style.visibility</p:attrName>
                                        </p:attrNameLst>
                                      </p:cBhvr>
                                      <p:to>
                                        <p:strVal val="visible"/>
                                      </p:to>
                                    </p:set>
                                    <p:animEffect transition="in" filter="dissolve">
                                      <p:cBhvr>
                                        <p:cTn id="7" dur="500"/>
                                        <p:tgtEl>
                                          <p:spTgt spid="98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4"/>
          <p:cNvSpPr txBox="1">
            <a:spLocks noChangeArrowheads="1"/>
          </p:cNvSpPr>
          <p:nvPr/>
        </p:nvSpPr>
        <p:spPr bwMode="auto">
          <a:xfrm>
            <a:off x="609600" y="381000"/>
            <a:ext cx="7924800"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t>The following stereogram is designed for divergent viewing.  In order to see it correctly you must point your eyes to a point that is behind the image. If you do this correctly you will see two star shaped donuts floating in front of the background.  </a:t>
            </a:r>
          </a:p>
          <a:p>
            <a:pPr eaLnBrk="1" hangingPunct="1">
              <a:spcBef>
                <a:spcPct val="50000"/>
              </a:spcBef>
            </a:pPr>
            <a:r>
              <a:rPr lang="en-US" sz="2800"/>
              <a:t>It helps to have a visible object behind the monitor to help you focus your attention. If instead you see a surface with spikes sticking out then you have fused it by converging your eyes rather than divergence.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7" descr="bipheny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78771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4"/>
          <p:cNvGraphicFramePr>
            <a:graphicFrameLocks noChangeAspect="1"/>
          </p:cNvGraphicFramePr>
          <p:nvPr/>
        </p:nvGraphicFramePr>
        <p:xfrm>
          <a:off x="1397000" y="1841500"/>
          <a:ext cx="6350000" cy="3175000"/>
        </p:xfrm>
        <a:graphic>
          <a:graphicData uri="http://schemas.openxmlformats.org/presentationml/2006/ole">
            <mc:AlternateContent xmlns:mc="http://schemas.openxmlformats.org/markup-compatibility/2006">
              <mc:Choice xmlns:v="urn:schemas-microsoft-com:vml" Requires="v">
                <p:oleObj spid="_x0000_s13324" name="Image" r:id="rId3" imgW="12698413" imgH="6349206" progId="Photoshop.Image.9">
                  <p:embed/>
                </p:oleObj>
              </mc:Choice>
              <mc:Fallback>
                <p:oleObj name="Image" r:id="rId3" imgW="12698413" imgH="6349206" progId="Photoshop.Image.9">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0" y="1841500"/>
                        <a:ext cx="6350000" cy="317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5" name="Rectangle 5"/>
          <p:cNvSpPr>
            <a:spLocks noChangeArrowheads="1"/>
          </p:cNvSpPr>
          <p:nvPr/>
        </p:nvSpPr>
        <p:spPr bwMode="auto">
          <a:xfrm>
            <a:off x="533400" y="228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ct val="80000"/>
              </a:lnSpc>
            </a:pPr>
            <a:r>
              <a:rPr lang="en-US" sz="3600" b="1">
                <a:solidFill>
                  <a:schemeClr val="tx2"/>
                </a:solidFill>
              </a:rPr>
              <a:t>Corresponding retinal points</a:t>
            </a:r>
          </a:p>
        </p:txBody>
      </p:sp>
      <p:sp>
        <p:nvSpPr>
          <p:cNvPr id="13316" name="Text Box 6"/>
          <p:cNvSpPr txBox="1">
            <a:spLocks noChangeArrowheads="1"/>
          </p:cNvSpPr>
          <p:nvPr/>
        </p:nvSpPr>
        <p:spPr bwMode="auto">
          <a:xfrm>
            <a:off x="914400" y="5257800"/>
            <a:ext cx="7467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a:latin typeface="Times" pitchFamily="18" charset="0"/>
              </a:rPr>
              <a:t>Points at the same position on each eye correspond to one another – i.e. they have the same retinal coordinates.</a:t>
            </a:r>
          </a:p>
        </p:txBody>
      </p:sp>
      <p:sp>
        <p:nvSpPr>
          <p:cNvPr id="13317" name="Line 7"/>
          <p:cNvSpPr>
            <a:spLocks noChangeShapeType="1"/>
          </p:cNvSpPr>
          <p:nvPr/>
        </p:nvSpPr>
        <p:spPr bwMode="auto">
          <a:xfrm flipH="1" flipV="1">
            <a:off x="3124200" y="4419600"/>
            <a:ext cx="1447800" cy="838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318" name="Line 8"/>
          <p:cNvSpPr>
            <a:spLocks noChangeShapeType="1"/>
          </p:cNvSpPr>
          <p:nvPr/>
        </p:nvSpPr>
        <p:spPr bwMode="auto">
          <a:xfrm flipV="1">
            <a:off x="4572000" y="4419600"/>
            <a:ext cx="1828800" cy="838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4"/>
          <p:cNvGraphicFramePr>
            <a:graphicFrameLocks noChangeAspect="1"/>
          </p:cNvGraphicFramePr>
          <p:nvPr/>
        </p:nvGraphicFramePr>
        <p:xfrm>
          <a:off x="990600" y="1219200"/>
          <a:ext cx="7313613" cy="2749550"/>
        </p:xfrm>
        <a:graphic>
          <a:graphicData uri="http://schemas.openxmlformats.org/presentationml/2006/ole">
            <mc:AlternateContent xmlns:mc="http://schemas.openxmlformats.org/markup-compatibility/2006">
              <mc:Choice xmlns:v="urn:schemas-microsoft-com:vml" Requires="v">
                <p:oleObj spid="_x0000_s14346" name="Image" r:id="rId3" imgW="12698413" imgH="4774603" progId="Photoshop.Image.9">
                  <p:embed/>
                </p:oleObj>
              </mc:Choice>
              <mc:Fallback>
                <p:oleObj name="Image" r:id="rId3" imgW="12698413" imgH="4774603" progId="Photoshop.Image.9">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219200"/>
                        <a:ext cx="7313613" cy="274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39" name="Text Box 5"/>
          <p:cNvSpPr txBox="1">
            <a:spLocks noChangeArrowheads="1"/>
          </p:cNvSpPr>
          <p:nvPr/>
        </p:nvSpPr>
        <p:spPr bwMode="auto">
          <a:xfrm>
            <a:off x="2667000" y="228600"/>
            <a:ext cx="4267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600" b="1"/>
              <a:t>The Horopter</a:t>
            </a:r>
          </a:p>
        </p:txBody>
      </p:sp>
      <p:sp>
        <p:nvSpPr>
          <p:cNvPr id="14340" name="Text Box 6"/>
          <p:cNvSpPr txBox="1">
            <a:spLocks noChangeArrowheads="1"/>
          </p:cNvSpPr>
          <p:nvPr/>
        </p:nvSpPr>
        <p:spPr bwMode="auto">
          <a:xfrm>
            <a:off x="533400" y="4191000"/>
            <a:ext cx="8001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a:solidFill>
                  <a:srgbClr val="000000"/>
                </a:solidFill>
              </a:rPr>
              <a:t>The locus of distal points that produce corresponding points on the retinas of the two eyes is called the </a:t>
            </a:r>
            <a:r>
              <a:rPr lang="en-US" sz="2000" b="1">
                <a:solidFill>
                  <a:srgbClr val="000000"/>
                </a:solidFill>
              </a:rPr>
              <a:t>horopter</a:t>
            </a:r>
            <a:r>
              <a:rPr lang="en-US" sz="2000">
                <a:solidFill>
                  <a:srgbClr val="000000"/>
                </a:solidFill>
              </a:rPr>
              <a:t>.</a:t>
            </a:r>
            <a:r>
              <a:rPr lang="en-US" sz="2000" b="1">
                <a:solidFill>
                  <a:srgbClr val="000000"/>
                </a:solidFill>
              </a:rPr>
              <a:t> </a:t>
            </a:r>
            <a:r>
              <a:rPr lang="en-US" sz="2000">
                <a:solidFill>
                  <a:srgbClr val="000000"/>
                </a:solidFill>
              </a:rPr>
              <a:t>The horopter depends on the point of fixation.</a:t>
            </a:r>
            <a:r>
              <a:rPr lang="en-US" sz="2000" b="1">
                <a:solidFill>
                  <a:srgbClr val="000000"/>
                </a:solidFill>
              </a:rPr>
              <a:t> </a:t>
            </a:r>
            <a:r>
              <a:rPr lang="en-US" sz="2000">
                <a:solidFill>
                  <a:srgbClr val="000000"/>
                </a:solidFill>
              </a:rPr>
              <a:t>Thus, binocular depth perception will be </a:t>
            </a:r>
            <a:r>
              <a:rPr lang="en-US" sz="2000" b="1">
                <a:solidFill>
                  <a:srgbClr val="000000"/>
                </a:solidFill>
              </a:rPr>
              <a:t>relative</a:t>
            </a:r>
            <a:r>
              <a:rPr lang="en-US" sz="2000">
                <a:solidFill>
                  <a:srgbClr val="000000"/>
                </a:solidFill>
              </a:rPr>
              <a:t> to the point of fixation.</a:t>
            </a:r>
            <a:endParaRPr lang="en-US" sz="200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5"/>
          <p:cNvGraphicFramePr>
            <a:graphicFrameLocks noChangeAspect="1"/>
          </p:cNvGraphicFramePr>
          <p:nvPr/>
        </p:nvGraphicFramePr>
        <p:xfrm>
          <a:off x="4648200" y="1295400"/>
          <a:ext cx="4019550" cy="4819650"/>
        </p:xfrm>
        <a:graphic>
          <a:graphicData uri="http://schemas.openxmlformats.org/presentationml/2006/ole">
            <mc:AlternateContent xmlns:mc="http://schemas.openxmlformats.org/markup-compatibility/2006">
              <mc:Choice xmlns:v="urn:schemas-microsoft-com:vml" Requires="v">
                <p:oleObj spid="_x0000_s15370" name="Image" r:id="rId3" imgW="8038095" imgH="9638095" progId="Photoshop.Image.9">
                  <p:embed/>
                </p:oleObj>
              </mc:Choice>
              <mc:Fallback>
                <p:oleObj name="Image" r:id="rId3" imgW="8038095" imgH="9638095" progId="Photoshop.Image.9">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295400"/>
                        <a:ext cx="4019550" cy="481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3" name="Rectangle 6"/>
          <p:cNvSpPr>
            <a:spLocks noChangeArrowheads="1"/>
          </p:cNvSpPr>
          <p:nvPr/>
        </p:nvSpPr>
        <p:spPr bwMode="auto">
          <a:xfrm>
            <a:off x="457200" y="1524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ct val="80000"/>
              </a:lnSpc>
            </a:pPr>
            <a:r>
              <a:rPr lang="en-US" sz="3600" b="1">
                <a:solidFill>
                  <a:schemeClr val="tx2"/>
                </a:solidFill>
              </a:rPr>
              <a:t>Non-corresponding retinal points</a:t>
            </a:r>
          </a:p>
        </p:txBody>
      </p:sp>
      <p:sp>
        <p:nvSpPr>
          <p:cNvPr id="15364" name="Text Box 7"/>
          <p:cNvSpPr txBox="1">
            <a:spLocks noChangeArrowheads="1"/>
          </p:cNvSpPr>
          <p:nvPr/>
        </p:nvSpPr>
        <p:spPr bwMode="auto">
          <a:xfrm>
            <a:off x="457200" y="1981200"/>
            <a:ext cx="35814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a:solidFill>
                  <a:srgbClr val="000000"/>
                </a:solidFill>
              </a:rPr>
              <a:t>Distal points that are not on the horopter will be projected to non-corresponding points on the two retinas. The direction of the disparity indicates whether a distal point is in front of the horopter (crossed disparity) or behind the horopter (uncrossed disparity).  </a:t>
            </a:r>
            <a:endParaRPr lang="en-US" sz="200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4"/>
          <p:cNvGraphicFramePr>
            <a:graphicFrameLocks noChangeAspect="1"/>
          </p:cNvGraphicFramePr>
          <p:nvPr/>
        </p:nvGraphicFramePr>
        <p:xfrm>
          <a:off x="4419600" y="1066800"/>
          <a:ext cx="4086225" cy="5480050"/>
        </p:xfrm>
        <a:graphic>
          <a:graphicData uri="http://schemas.openxmlformats.org/presentationml/2006/ole">
            <mc:AlternateContent xmlns:mc="http://schemas.openxmlformats.org/markup-compatibility/2006">
              <mc:Choice xmlns:v="urn:schemas-microsoft-com:vml" Requires="v">
                <p:oleObj spid="_x0000_s16394" name="Image" r:id="rId3" imgW="7187302" imgH="9638095" progId="Photoshop.Image.9">
                  <p:embed/>
                </p:oleObj>
              </mc:Choice>
              <mc:Fallback>
                <p:oleObj name="Image" r:id="rId3" imgW="7187302" imgH="9638095" progId="Photoshop.Image.9">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066800"/>
                        <a:ext cx="4086225" cy="548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7" name="Text Box 6"/>
          <p:cNvSpPr txBox="1">
            <a:spLocks noChangeArrowheads="1"/>
          </p:cNvSpPr>
          <p:nvPr/>
        </p:nvSpPr>
        <p:spPr bwMode="auto">
          <a:xfrm>
            <a:off x="457200" y="2667000"/>
            <a:ext cx="35814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a:solidFill>
                  <a:srgbClr val="000000"/>
                </a:solidFill>
              </a:rPr>
              <a:t>The angle of disparity for any given point is typically defined as the difference in retinal coordinates between the optical projections of that point in the left and right eye.  </a:t>
            </a:r>
            <a:endParaRPr lang="en-US" sz="2000"/>
          </a:p>
        </p:txBody>
      </p:sp>
      <p:sp>
        <p:nvSpPr>
          <p:cNvPr id="16388" name="Text Box 7"/>
          <p:cNvSpPr txBox="1">
            <a:spLocks noChangeArrowheads="1"/>
          </p:cNvSpPr>
          <p:nvPr/>
        </p:nvSpPr>
        <p:spPr bwMode="auto">
          <a:xfrm>
            <a:off x="2057400" y="228600"/>
            <a:ext cx="502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600" b="1"/>
              <a:t>The angle of disparity</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Text Box 2"/>
          <p:cNvSpPr txBox="1">
            <a:spLocks noChangeArrowheads="1"/>
          </p:cNvSpPr>
          <p:nvPr/>
        </p:nvSpPr>
        <p:spPr bwMode="auto">
          <a:xfrm>
            <a:off x="1600200" y="152400"/>
            <a:ext cx="6477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600" b="1"/>
              <a:t>3D Structure from Motion</a:t>
            </a:r>
          </a:p>
        </p:txBody>
      </p:sp>
      <p:sp>
        <p:nvSpPr>
          <p:cNvPr id="358403" name="Text Box 3"/>
          <p:cNvSpPr txBox="1">
            <a:spLocks noChangeArrowheads="1"/>
          </p:cNvSpPr>
          <p:nvPr/>
        </p:nvSpPr>
        <p:spPr bwMode="auto">
          <a:xfrm>
            <a:off x="609600" y="5562600"/>
            <a:ext cx="7848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t>A 2D pattern can appear 3D when observed in motion. Click the pattern to start or stop the motion. This effect works best when viewed with one eye.</a:t>
            </a:r>
          </a:p>
        </p:txBody>
      </p:sp>
    </p:spTree>
    <p:controls>
      <mc:AlternateContent xmlns:mc="http://schemas.openxmlformats.org/markup-compatibility/2006">
        <mc:Choice xmlns:v="urn:schemas-microsoft-com:vml" Requires="v">
          <p:control spid="78853" name="ShockwaveFlash1" r:id="rId2" imgW="5850190" imgH="4844689"/>
        </mc:Choice>
        <mc:Fallback>
          <p:control name="ShockwaveFlash1" r:id="rId2" imgW="5850190" imgH="4844689">
            <p:pic>
              <p:nvPicPr>
                <p:cNvPr id="0" name="ShockwaveFlash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762000"/>
                  <a:ext cx="5849938" cy="48450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3538877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7" name="Text Box 3"/>
          <p:cNvSpPr txBox="1">
            <a:spLocks noChangeArrowheads="1"/>
          </p:cNvSpPr>
          <p:nvPr/>
        </p:nvSpPr>
        <p:spPr bwMode="auto">
          <a:xfrm>
            <a:off x="609600" y="5562600"/>
            <a:ext cx="7848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t>When this display is observed in motion it creates the impression of a smoothly curved surface. Note how the surface recedes into the background when the motion stops.</a:t>
            </a:r>
          </a:p>
        </p:txBody>
      </p:sp>
    </p:spTree>
    <p:controls>
      <mc:AlternateContent xmlns:mc="http://schemas.openxmlformats.org/markup-compatibility/2006">
        <mc:Choice xmlns:v="urn:schemas-microsoft-com:vml" Requires="v">
          <p:control spid="79877" name="ShockwaveFlash1" r:id="rId2" imgW="5850190" imgH="4844689"/>
        </mc:Choice>
        <mc:Fallback>
          <p:control name="ShockwaveFlash1" r:id="rId2" imgW="5850190" imgH="4844689">
            <p:pic>
              <p:nvPicPr>
                <p:cNvPr id="0" name="ShockwaveFlash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457200"/>
                  <a:ext cx="5849938" cy="48450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9958106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huffpost.com/gadgets/slideshows/217475/slide_217475_820665_large.gif?133295129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81000"/>
            <a:ext cx="7772400" cy="565265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505200" y="6248400"/>
            <a:ext cx="1826141" cy="369332"/>
          </a:xfrm>
          <a:prstGeom prst="rect">
            <a:avLst/>
          </a:prstGeom>
        </p:spPr>
        <p:txBody>
          <a:bodyPr wrap="none">
            <a:spAutoFit/>
          </a:bodyPr>
          <a:lstStyle/>
          <a:p>
            <a:r>
              <a:rPr lang="en-US" dirty="0" smtClean="0"/>
              <a:t>Dain </a:t>
            </a:r>
            <a:r>
              <a:rPr lang="en-US" dirty="0" err="1" smtClean="0"/>
              <a:t>Fagerholm</a:t>
            </a:r>
            <a:endParaRPr lang="en-US" dirty="0"/>
          </a:p>
        </p:txBody>
      </p:sp>
    </p:spTree>
    <p:extLst>
      <p:ext uri="{BB962C8B-B14F-4D97-AF65-F5344CB8AC3E}">
        <p14:creationId xmlns:p14="http://schemas.microsoft.com/office/powerpoint/2010/main" val="11319189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i.huffpost.com/gadgets/slideshows/217475/slide_217475_820741_large.gif?133295129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81000"/>
            <a:ext cx="7772400" cy="565265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505200" y="6248400"/>
            <a:ext cx="1826141" cy="369332"/>
          </a:xfrm>
          <a:prstGeom prst="rect">
            <a:avLst/>
          </a:prstGeom>
        </p:spPr>
        <p:txBody>
          <a:bodyPr wrap="none">
            <a:spAutoFit/>
          </a:bodyPr>
          <a:lstStyle/>
          <a:p>
            <a:r>
              <a:rPr lang="en-US" dirty="0" smtClean="0"/>
              <a:t>Dain </a:t>
            </a:r>
            <a:r>
              <a:rPr lang="en-US" dirty="0" err="1" smtClean="0"/>
              <a:t>Fagerholm</a:t>
            </a:r>
            <a:endParaRPr lang="en-US" dirty="0"/>
          </a:p>
        </p:txBody>
      </p:sp>
    </p:spTree>
    <p:extLst>
      <p:ext uri="{BB962C8B-B14F-4D97-AF65-F5344CB8AC3E}">
        <p14:creationId xmlns:p14="http://schemas.microsoft.com/office/powerpoint/2010/main" val="373720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842" name="Rectangle 2"/>
          <p:cNvSpPr>
            <a:spLocks noGrp="1" noChangeArrowheads="1"/>
          </p:cNvSpPr>
          <p:nvPr>
            <p:ph type="title"/>
          </p:nvPr>
        </p:nvSpPr>
        <p:spPr>
          <a:xfrm>
            <a:off x="685800" y="1136650"/>
            <a:ext cx="7772400" cy="774700"/>
          </a:xfrm>
        </p:spPr>
        <p:txBody>
          <a:bodyPr/>
          <a:lstStyle/>
          <a:p>
            <a:r>
              <a:rPr lang="en-US" sz="2800"/>
              <a:t>Medieval Shading</a:t>
            </a:r>
          </a:p>
        </p:txBody>
      </p:sp>
      <p:sp>
        <p:nvSpPr>
          <p:cNvPr id="1059843" name="Rectangle 3"/>
          <p:cNvSpPr>
            <a:spLocks noGrp="1" noChangeArrowheads="1"/>
          </p:cNvSpPr>
          <p:nvPr>
            <p:ph type="body" idx="1"/>
          </p:nvPr>
        </p:nvSpPr>
        <p:spPr>
          <a:xfrm>
            <a:off x="685800" y="2774950"/>
            <a:ext cx="8148638" cy="2355850"/>
          </a:xfrm>
        </p:spPr>
        <p:txBody>
          <a:bodyPr>
            <a:normAutofit fontScale="77500" lnSpcReduction="20000"/>
          </a:bodyPr>
          <a:lstStyle/>
          <a:p>
            <a:pPr>
              <a:tabLst>
                <a:tab pos="3652838" algn="l"/>
                <a:tab pos="4919663" algn="l"/>
              </a:tabLst>
            </a:pPr>
            <a:r>
              <a:rPr lang="en-US"/>
              <a:t>No light source, or at eye of viewer</a:t>
            </a:r>
          </a:p>
          <a:p>
            <a:pPr>
              <a:tabLst>
                <a:tab pos="3652838" algn="l"/>
                <a:tab pos="4919663" algn="l"/>
              </a:tabLst>
            </a:pPr>
            <a:r>
              <a:rPr lang="en-US"/>
              <a:t>Techniques:</a:t>
            </a:r>
          </a:p>
          <a:p>
            <a:pPr lvl="1">
              <a:tabLst>
                <a:tab pos="3652838" algn="l"/>
                <a:tab pos="4919663" algn="l"/>
              </a:tabLst>
            </a:pPr>
            <a:r>
              <a:rPr lang="en-US"/>
              <a:t>Change in the SHADE:  add black as surface faces away from viewer</a:t>
            </a:r>
          </a:p>
          <a:p>
            <a:pPr lvl="1">
              <a:tabLst>
                <a:tab pos="3652838" algn="l"/>
                <a:tab pos="4919663" algn="l"/>
              </a:tabLst>
            </a:pPr>
            <a:r>
              <a:rPr lang="en-US"/>
              <a:t>Change in the TINT:  add white as surface faces viewer</a:t>
            </a:r>
          </a:p>
          <a:p>
            <a:pPr lvl="1">
              <a:tabLst>
                <a:tab pos="3652838" algn="l"/>
                <a:tab pos="4919663" algn="l"/>
              </a:tabLst>
            </a:pPr>
            <a:r>
              <a:rPr lang="en-US"/>
              <a:t>Or change in saturation of color</a:t>
            </a:r>
          </a:p>
        </p:txBody>
      </p:sp>
    </p:spTree>
    <p:extLst>
      <p:ext uri="{BB962C8B-B14F-4D97-AF65-F5344CB8AC3E}">
        <p14:creationId xmlns:p14="http://schemas.microsoft.com/office/powerpoint/2010/main" val="35775720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1" name="Text Box 3"/>
          <p:cNvSpPr txBox="1">
            <a:spLocks noChangeArrowheads="1"/>
          </p:cNvSpPr>
          <p:nvPr/>
        </p:nvSpPr>
        <p:spPr bwMode="auto">
          <a:xfrm>
            <a:off x="2438400" y="228600"/>
            <a:ext cx="4419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600"/>
              <a:t>The Ball in the Box</a:t>
            </a:r>
          </a:p>
        </p:txBody>
      </p:sp>
      <p:sp>
        <p:nvSpPr>
          <p:cNvPr id="360452" name="Text Box 4"/>
          <p:cNvSpPr txBox="1">
            <a:spLocks noChangeArrowheads="1"/>
          </p:cNvSpPr>
          <p:nvPr/>
        </p:nvSpPr>
        <p:spPr bwMode="auto">
          <a:xfrm>
            <a:off x="304800" y="4953000"/>
            <a:ext cx="85344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t>In this demonstration the perceived motion of the ball is influenced by the motion of its shadow.  When the shadow moves with the same trajectory as the ball, the ball appears to be rolling on the ground. When the shadow moves with a different trajectory, the ball appears to be rising above the ground.</a:t>
            </a:r>
          </a:p>
        </p:txBody>
      </p:sp>
    </p:spTree>
    <p:controls>
      <mc:AlternateContent xmlns:mc="http://schemas.openxmlformats.org/markup-compatibility/2006">
        <mc:Choice xmlns:v="urn:schemas-microsoft-com:vml" Requires="v">
          <p:control spid="80901" name="ShockwaveFlash1" r:id="rId2" imgW="4899048" imgH="3654049"/>
        </mc:Choice>
        <mc:Fallback>
          <p:control name="ShockwaveFlash1" r:id="rId2" imgW="4899048" imgH="3654049">
            <p:pic>
              <p:nvPicPr>
                <p:cNvPr id="0" name="ShockwaveFlash1"/>
                <p:cNvPicPr preferRelativeResize="0">
                  <a:picLocks noChangeAspect="1"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066800"/>
                  <a:ext cx="4899025" cy="36544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31743582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5" name="Text Box 3"/>
          <p:cNvSpPr txBox="1">
            <a:spLocks noChangeArrowheads="1"/>
          </p:cNvSpPr>
          <p:nvPr/>
        </p:nvSpPr>
        <p:spPr bwMode="auto">
          <a:xfrm>
            <a:off x="1066800" y="381000"/>
            <a:ext cx="7315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600"/>
              <a:t>Shadow Induced Motion in Depth</a:t>
            </a:r>
          </a:p>
        </p:txBody>
      </p:sp>
      <p:sp>
        <p:nvSpPr>
          <p:cNvPr id="361476" name="Text Box 4"/>
          <p:cNvSpPr txBox="1">
            <a:spLocks noChangeArrowheads="1"/>
          </p:cNvSpPr>
          <p:nvPr/>
        </p:nvSpPr>
        <p:spPr bwMode="auto">
          <a:xfrm>
            <a:off x="228600" y="5105400"/>
            <a:ext cx="8686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t>In this demonstration the green square undergoes no changes whatsoever.  However, the changes of its shadow creates the impression that the square is moving forward and backward in depth.</a:t>
            </a:r>
          </a:p>
        </p:txBody>
      </p:sp>
    </p:spTree>
    <p:controls>
      <mc:AlternateContent xmlns:mc="http://schemas.openxmlformats.org/markup-compatibility/2006">
        <mc:Choice xmlns:v="urn:schemas-microsoft-com:vml" Requires="v">
          <p:control spid="81925" name="ShockwaveFlash1" r:id="rId2" imgW="3811944" imgH="2739958"/>
        </mc:Choice>
        <mc:Fallback>
          <p:control name="ShockwaveFlash1" r:id="rId2" imgW="3811944" imgH="2739958">
            <p:pic>
              <p:nvPicPr>
                <p:cNvPr id="0" name="ShockwaveFlash1"/>
                <p:cNvPicPr preferRelativeResize="0">
                  <a:picLocks noChangeAspect="1"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828800"/>
                  <a:ext cx="3811588" cy="27400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5592588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8820" name="Picture 4" descr="C:\Documents and Settings\Administrator\My Documents\Courses\CG11\shading\21\11_cimab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2213" y="180975"/>
            <a:ext cx="4217987" cy="6094413"/>
          </a:xfrm>
          <a:prstGeom prst="rect">
            <a:avLst/>
          </a:prstGeom>
          <a:noFill/>
          <a:extLst>
            <a:ext uri="{909E8E84-426E-40DD-AFC4-6F175D3DCCD1}">
              <a14:hiddenFill xmlns:a14="http://schemas.microsoft.com/office/drawing/2010/main">
                <a:solidFill>
                  <a:srgbClr val="FFFFFF"/>
                </a:solidFill>
              </a14:hiddenFill>
            </a:ext>
          </a:extLst>
        </p:spPr>
      </p:pic>
      <p:sp>
        <p:nvSpPr>
          <p:cNvPr id="1058821" name="Rectangle 5"/>
          <p:cNvSpPr>
            <a:spLocks noChangeArrowheads="1"/>
          </p:cNvSpPr>
          <p:nvPr/>
        </p:nvSpPr>
        <p:spPr bwMode="auto">
          <a:xfrm>
            <a:off x="2970213" y="6380163"/>
            <a:ext cx="32019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sz="1600"/>
              <a:t>Cimabue (1200) </a:t>
            </a:r>
            <a:r>
              <a:rPr lang="en-US" sz="1600" i="1"/>
              <a:t>Madonna and Child</a:t>
            </a:r>
          </a:p>
        </p:txBody>
      </p:sp>
    </p:spTree>
    <p:extLst>
      <p:ext uri="{BB962C8B-B14F-4D97-AF65-F5344CB8AC3E}">
        <p14:creationId xmlns:p14="http://schemas.microsoft.com/office/powerpoint/2010/main" val="11990495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0805" name="Picture 5" descr="C:\Documents and Settings\Administrator\My Documents\Courses\CG11\shading\21\12_martin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6688" y="134938"/>
            <a:ext cx="3730625" cy="6107112"/>
          </a:xfrm>
          <a:prstGeom prst="rect">
            <a:avLst/>
          </a:prstGeom>
          <a:noFill/>
          <a:extLst>
            <a:ext uri="{909E8E84-426E-40DD-AFC4-6F175D3DCCD1}">
              <a14:hiddenFill xmlns:a14="http://schemas.microsoft.com/office/drawing/2010/main">
                <a:solidFill>
                  <a:srgbClr val="FFFFFF"/>
                </a:solidFill>
              </a14:hiddenFill>
            </a:ext>
          </a:extLst>
        </p:spPr>
      </p:pic>
      <p:sp>
        <p:nvSpPr>
          <p:cNvPr id="1100807" name="Rectangle 7"/>
          <p:cNvSpPr>
            <a:spLocks noChangeArrowheads="1"/>
          </p:cNvSpPr>
          <p:nvPr/>
        </p:nvSpPr>
        <p:spPr bwMode="auto">
          <a:xfrm>
            <a:off x="2927350" y="6380163"/>
            <a:ext cx="3289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sz="1600"/>
              <a:t>Martini (c. 1340) </a:t>
            </a:r>
            <a:r>
              <a:rPr lang="en-US" sz="1600" i="1"/>
              <a:t>The road to Calvary</a:t>
            </a:r>
          </a:p>
        </p:txBody>
      </p:sp>
    </p:spTree>
    <p:extLst>
      <p:ext uri="{BB962C8B-B14F-4D97-AF65-F5344CB8AC3E}">
        <p14:creationId xmlns:p14="http://schemas.microsoft.com/office/powerpoint/2010/main" val="41687752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866" name="Rectangle 2"/>
          <p:cNvSpPr>
            <a:spLocks noGrp="1" noChangeArrowheads="1"/>
          </p:cNvSpPr>
          <p:nvPr>
            <p:ph type="title"/>
          </p:nvPr>
        </p:nvSpPr>
        <p:spPr>
          <a:xfrm>
            <a:off x="304800" y="1066800"/>
            <a:ext cx="8229600" cy="685800"/>
          </a:xfrm>
        </p:spPr>
        <p:txBody>
          <a:bodyPr/>
          <a:lstStyle/>
          <a:p>
            <a:r>
              <a:rPr lang="en-US" sz="2800" dirty="0"/>
              <a:t>Renaissance shading</a:t>
            </a:r>
          </a:p>
        </p:txBody>
      </p:sp>
      <p:sp>
        <p:nvSpPr>
          <p:cNvPr id="1060867" name="Rectangle 3"/>
          <p:cNvSpPr>
            <a:spLocks noGrp="1" noChangeArrowheads="1"/>
          </p:cNvSpPr>
          <p:nvPr>
            <p:ph type="body" idx="1"/>
          </p:nvPr>
        </p:nvSpPr>
        <p:spPr>
          <a:xfrm>
            <a:off x="685800" y="2357438"/>
            <a:ext cx="7772400" cy="3057525"/>
          </a:xfrm>
        </p:spPr>
        <p:txBody>
          <a:bodyPr>
            <a:normAutofit fontScale="92500" lnSpcReduction="20000"/>
          </a:bodyPr>
          <a:lstStyle/>
          <a:p>
            <a:r>
              <a:rPr lang="en-US"/>
              <a:t>Shading varies with orientation of surface to light source, not viewer</a:t>
            </a:r>
          </a:p>
          <a:p>
            <a:r>
              <a:rPr lang="en-US"/>
              <a:t>Consistent lighting direction</a:t>
            </a:r>
          </a:p>
          <a:p>
            <a:r>
              <a:rPr lang="en-US"/>
              <a:t>Use of the light to:</a:t>
            </a:r>
          </a:p>
          <a:p>
            <a:pPr lvl="1"/>
            <a:r>
              <a:rPr lang="en-US"/>
              <a:t>Unify the scene</a:t>
            </a:r>
          </a:p>
          <a:p>
            <a:pPr lvl="1"/>
            <a:r>
              <a:rPr lang="en-US"/>
              <a:t>Give 3D appearance to the objects (modeling)</a:t>
            </a:r>
          </a:p>
          <a:p>
            <a:pPr lvl="1"/>
            <a:r>
              <a:rPr lang="en-US"/>
              <a:t>Create emotional effects</a:t>
            </a:r>
          </a:p>
        </p:txBody>
      </p:sp>
      <p:sp>
        <p:nvSpPr>
          <p:cNvPr id="4" name="Rectangle 2"/>
          <p:cNvSpPr txBox="1">
            <a:spLocks noChangeArrowheads="1"/>
          </p:cNvSpPr>
          <p:nvPr/>
        </p:nvSpPr>
        <p:spPr bwMode="auto">
          <a:xfrm>
            <a:off x="716797" y="457200"/>
            <a:ext cx="77724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dirty="0" smtClean="0"/>
              <a:t>Chiaroscuro (light and dark)</a:t>
            </a:r>
            <a:endParaRPr lang="en-US" sz="2800" dirty="0"/>
          </a:p>
        </p:txBody>
      </p:sp>
    </p:spTree>
    <p:extLst>
      <p:ext uri="{BB962C8B-B14F-4D97-AF65-F5344CB8AC3E}">
        <p14:creationId xmlns:p14="http://schemas.microsoft.com/office/powerpoint/2010/main" val="24022768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http://www.wga.hu/art/f/fouquet/madon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1" y="609600"/>
            <a:ext cx="4160145" cy="4572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Drost_Bathsheba1654.jpg                                        00047914Braxton                        BBA798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615718"/>
            <a:ext cx="3853626" cy="4572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9900" y="5556130"/>
            <a:ext cx="4191000" cy="584775"/>
          </a:xfrm>
          <a:prstGeom prst="rect">
            <a:avLst/>
          </a:prstGeom>
        </p:spPr>
        <p:txBody>
          <a:bodyPr wrap="square">
            <a:spAutoFit/>
          </a:bodyPr>
          <a:lstStyle/>
          <a:p>
            <a:r>
              <a:rPr lang="en-US" sz="1600" dirty="0" smtClean="0"/>
              <a:t>Jean Fouquet, Virgin and Child Surrounded by Angels, 1450, </a:t>
            </a:r>
            <a:r>
              <a:rPr lang="en-US" sz="1600" dirty="0" err="1" smtClean="0"/>
              <a:t>Koninklijk</a:t>
            </a:r>
            <a:r>
              <a:rPr lang="en-US" sz="1600" dirty="0" smtClean="0"/>
              <a:t> Museum, Antwerp</a:t>
            </a:r>
            <a:endParaRPr lang="en-US" sz="1600" dirty="0"/>
          </a:p>
        </p:txBody>
      </p:sp>
      <p:sp>
        <p:nvSpPr>
          <p:cNvPr id="7" name="Rectangle 6"/>
          <p:cNvSpPr/>
          <p:nvPr/>
        </p:nvSpPr>
        <p:spPr>
          <a:xfrm>
            <a:off x="4561988" y="5621923"/>
            <a:ext cx="4168192" cy="338554"/>
          </a:xfrm>
          <a:prstGeom prst="rect">
            <a:avLst/>
          </a:prstGeom>
        </p:spPr>
        <p:txBody>
          <a:bodyPr wrap="none">
            <a:spAutoFit/>
          </a:bodyPr>
          <a:lstStyle/>
          <a:p>
            <a:pPr marL="114300" lvl="1" algn="ctr">
              <a:spcBef>
                <a:spcPct val="20000"/>
              </a:spcBef>
              <a:buSzPct val="80000"/>
            </a:pPr>
            <a:r>
              <a:rPr kumimoji="0" lang="en-US" sz="1600" dirty="0" smtClean="0"/>
              <a:t>Willem </a:t>
            </a:r>
            <a:r>
              <a:rPr kumimoji="0" lang="en-US" sz="1600" dirty="0" err="1" smtClean="0"/>
              <a:t>Drost</a:t>
            </a:r>
            <a:r>
              <a:rPr kumimoji="0" lang="en-US" sz="1600" dirty="0" smtClean="0"/>
              <a:t> (1654) </a:t>
            </a:r>
            <a:r>
              <a:rPr kumimoji="0" lang="en-US" sz="1600" i="1" dirty="0" smtClean="0"/>
              <a:t>Bathsheba, </a:t>
            </a:r>
            <a:r>
              <a:rPr kumimoji="0" lang="en-US" sz="1600" dirty="0" smtClean="0"/>
              <a:t>Louvre, Paris.</a:t>
            </a:r>
            <a:endParaRPr kumimoji="0" lang="en-US" sz="1600" dirty="0"/>
          </a:p>
        </p:txBody>
      </p:sp>
    </p:spTree>
    <p:extLst>
      <p:ext uri="{BB962C8B-B14F-4D97-AF65-F5344CB8AC3E}">
        <p14:creationId xmlns:p14="http://schemas.microsoft.com/office/powerpoint/2010/main" val="145416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919" name="Rectangle 7"/>
          <p:cNvSpPr>
            <a:spLocks noChangeArrowheads="1"/>
          </p:cNvSpPr>
          <p:nvPr/>
        </p:nvSpPr>
        <p:spPr bwMode="auto">
          <a:xfrm>
            <a:off x="3009900" y="6267450"/>
            <a:ext cx="3133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50000"/>
              </a:spcBef>
            </a:pPr>
            <a:r>
              <a:rPr lang="en-US" sz="1600"/>
              <a:t>Van Eyck (1433) </a:t>
            </a:r>
            <a:r>
              <a:rPr lang="en-US" sz="1600" i="1"/>
              <a:t>Man in red turban</a:t>
            </a:r>
          </a:p>
        </p:txBody>
      </p:sp>
      <p:pic>
        <p:nvPicPr>
          <p:cNvPr id="1062920" name="Picture 8" descr="Eyck Turban.jpg                                                00039D4FBraxton                        BBA798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0325" y="669925"/>
            <a:ext cx="3916363" cy="5424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314228"/>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5026</TotalTime>
  <Words>993</Words>
  <Application>Microsoft Office PowerPoint</Application>
  <PresentationFormat>On-screen Show (4:3)</PresentationFormat>
  <Paragraphs>74</Paragraphs>
  <Slides>41</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3" baseType="lpstr">
      <vt:lpstr>Default Design</vt:lpstr>
      <vt:lpstr>Image</vt:lpstr>
      <vt:lpstr>PowerPoint Presentation</vt:lpstr>
      <vt:lpstr>PowerPoint Presentation</vt:lpstr>
      <vt:lpstr>Shape from Shading</vt:lpstr>
      <vt:lpstr>Medieval Shading</vt:lpstr>
      <vt:lpstr>PowerPoint Presentation</vt:lpstr>
      <vt:lpstr>PowerPoint Presentation</vt:lpstr>
      <vt:lpstr>Renaissance shading</vt:lpstr>
      <vt:lpstr>PowerPoint Presentation</vt:lpstr>
      <vt:lpstr>PowerPoint Presentation</vt:lpstr>
      <vt:lpstr>PowerPoint Presentation</vt:lpstr>
      <vt:lpstr>PowerPoint Presentation</vt:lpstr>
      <vt:lpstr>PowerPoint Presentation</vt:lpstr>
      <vt:lpstr>PowerPoint Presentation</vt:lpstr>
      <vt:lpstr>Bas-Relief</vt:lpstr>
      <vt:lpstr>PowerPoint Presentation</vt:lpstr>
      <vt:lpstr>Binocular Disparity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Ohio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Todd</dc:creator>
  <cp:lastModifiedBy>James Todd</cp:lastModifiedBy>
  <cp:revision>75</cp:revision>
  <dcterms:created xsi:type="dcterms:W3CDTF">2005-02-07T16:46:06Z</dcterms:created>
  <dcterms:modified xsi:type="dcterms:W3CDTF">2014-11-03T19:23:43Z</dcterms:modified>
</cp:coreProperties>
</file>