
<file path=[Content_Types].xml><?xml version="1.0" encoding="utf-8"?>
<Types xmlns="http://schemas.openxmlformats.org/package/2006/content-types">
  <Default Extension="png" ContentType="image/png"/>
  <Default Extension="bin" ContentType="application/vnd.ms-office.activeX"/>
  <Default Extension="jpeg" ContentType="image/jpeg"/>
  <Default Extension="rels" ContentType="application/vnd.openxmlformats-package.relationships+xml"/>
  <Default Extension="xml" ContentType="application/xml"/>
  <Default Extension="vml" ContentType="application/vnd.openxmlformats-officedocument.vmlDrawing"/>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embeddings/oleObject1.bin" ContentType="application/vnd.openxmlformats-officedocument.oleObject"/>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activeX/activeX9.xml" ContentType="application/vnd.ms-office.activeX+xml"/>
  <Override PartName="/ppt/embeddings/oleObject2.bin" ContentType="application/vnd.openxmlformats-officedocument.oleObject"/>
  <Override PartName="/ppt/embeddings/oleObject3.bin" ContentType="application/vnd.openxmlformats-officedocument.oleObject"/>
  <Override PartName="/ppt/activeX/activeX10.xml" ContentType="application/vnd.ms-office.activeX+xml"/>
  <Override PartName="/ppt/activeX/activeX11.xml" ContentType="application/vnd.ms-office.activeX+xml"/>
  <Override PartName="/ppt/embeddings/oleObject4.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606" r:id="rId2"/>
    <p:sldId id="588" r:id="rId3"/>
    <p:sldId id="595" r:id="rId4"/>
    <p:sldId id="589" r:id="rId5"/>
    <p:sldId id="590" r:id="rId6"/>
    <p:sldId id="591" r:id="rId7"/>
    <p:sldId id="592" r:id="rId8"/>
    <p:sldId id="593" r:id="rId9"/>
    <p:sldId id="426" r:id="rId10"/>
    <p:sldId id="564" r:id="rId11"/>
    <p:sldId id="565" r:id="rId12"/>
    <p:sldId id="566" r:id="rId13"/>
    <p:sldId id="585" r:id="rId14"/>
    <p:sldId id="584" r:id="rId15"/>
    <p:sldId id="586" r:id="rId16"/>
    <p:sldId id="587" r:id="rId17"/>
    <p:sldId id="574" r:id="rId18"/>
    <p:sldId id="428" r:id="rId19"/>
    <p:sldId id="427" r:id="rId20"/>
    <p:sldId id="594" r:id="rId21"/>
    <p:sldId id="429" r:id="rId22"/>
    <p:sldId id="430" r:id="rId23"/>
    <p:sldId id="431" r:id="rId24"/>
    <p:sldId id="432" r:id="rId25"/>
    <p:sldId id="433" r:id="rId26"/>
    <p:sldId id="434" r:id="rId27"/>
    <p:sldId id="435" r:id="rId28"/>
    <p:sldId id="485" r:id="rId29"/>
    <p:sldId id="604" r:id="rId30"/>
    <p:sldId id="486" r:id="rId31"/>
    <p:sldId id="487" r:id="rId32"/>
    <p:sldId id="605" r:id="rId33"/>
    <p:sldId id="596" r:id="rId34"/>
    <p:sldId id="597" r:id="rId35"/>
    <p:sldId id="602" r:id="rId36"/>
    <p:sldId id="603" r:id="rId37"/>
    <p:sldId id="489" r:id="rId38"/>
    <p:sldId id="490" r:id="rId39"/>
    <p:sldId id="491" r:id="rId40"/>
    <p:sldId id="598" r:id="rId41"/>
    <p:sldId id="599" r:id="rId42"/>
    <p:sldId id="600" r:id="rId43"/>
    <p:sldId id="601" r:id="rId4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00"/>
    <a:srgbClr val="FF66CC"/>
    <a:srgbClr val="008000"/>
    <a:srgbClr val="FF0000"/>
    <a:srgbClr val="00FF00"/>
    <a:srgbClr val="33CC33"/>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30" autoAdjust="0"/>
  </p:normalViewPr>
  <p:slideViewPr>
    <p:cSldViewPr snapToGrid="0">
      <p:cViewPr varScale="1">
        <p:scale>
          <a:sx n="138" d="100"/>
          <a:sy n="138" d="100"/>
        </p:scale>
        <p:origin x="-1238" y="-6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456"/>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10.xml.rels><?xml version="1.0" encoding="UTF-8" standalone="yes"?>
<Relationships xmlns="http://schemas.openxmlformats.org/package/2006/relationships"><Relationship Id="rId1" Type="http://schemas.microsoft.com/office/2006/relationships/activeXControlBinary" Target="activeX10.bin"/></Relationships>
</file>

<file path=ppt/activeX/_rels/activeX11.xml.rels><?xml version="1.0" encoding="UTF-8" standalone="yes"?>
<Relationships xmlns="http://schemas.openxmlformats.org/package/2006/relationships"><Relationship Id="rId1" Type="http://schemas.microsoft.com/office/2006/relationships/activeXControlBinary" Target="activeX1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10.xml><?xml version="1.0" encoding="utf-8"?>
<ax:ocx xmlns:ax="http://schemas.microsoft.com/office/2006/activeX" xmlns:r="http://schemas.openxmlformats.org/officeDocument/2006/relationships" ax:classid="{D27CDB6E-AE6D-11CF-96B8-444553540000}" ax:persistence="persistStorage" r:id="rId1"/>
</file>

<file path=ppt/activeX/activeX1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activeX/activeX4.xml><?xml version="1.0" encoding="utf-8"?>
<ax:ocx xmlns:ax="http://schemas.microsoft.com/office/2006/activeX" xmlns:r="http://schemas.openxmlformats.org/officeDocument/2006/relationships" ax:classid="{D27CDB6E-AE6D-11CF-96B8-444553540000}" ax:persistence="persistStorage" r:id="rId1"/>
</file>

<file path=ppt/activeX/activeX5.xml><?xml version="1.0" encoding="utf-8"?>
<ax:ocx xmlns:ax="http://schemas.microsoft.com/office/2006/activeX" xmlns:r="http://schemas.openxmlformats.org/officeDocument/2006/relationships" ax:classid="{D27CDB6E-AE6D-11CF-96B8-444553540000}" ax:persistence="persistStorage" r:id="rId1"/>
</file>

<file path=ppt/activeX/activeX6.xml><?xml version="1.0" encoding="utf-8"?>
<ax:ocx xmlns:ax="http://schemas.microsoft.com/office/2006/activeX" xmlns:r="http://schemas.openxmlformats.org/officeDocument/2006/relationships" ax:classid="{D27CDB6E-AE6D-11CF-96B8-444553540000}" ax:persistence="persistStorage" r:id="rId1"/>
</file>

<file path=ppt/activeX/activeX7.xml><?xml version="1.0" encoding="utf-8"?>
<ax:ocx xmlns:ax="http://schemas.microsoft.com/office/2006/activeX" xmlns:r="http://schemas.openxmlformats.org/officeDocument/2006/relationships" ax:classid="{D27CDB6E-AE6D-11CF-96B8-444553540000}" ax:persistence="persistStorage" r:id="rId1"/>
</file>

<file path=ppt/activeX/activeX8.xml><?xml version="1.0" encoding="utf-8"?>
<ax:ocx xmlns:ax="http://schemas.microsoft.com/office/2006/activeX" xmlns:r="http://schemas.openxmlformats.org/officeDocument/2006/relationships" ax:classid="{D27CDB6E-AE6D-11CF-96B8-444553540000}" ax:persistence="persistStorage" r:id="rId1"/>
</file>

<file path=ppt/activeX/activeX9.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image" Target="../media/image38.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16384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276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4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6384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16384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6EF81C4E-46A7-42D8-804B-6E87EA9229DB}" type="slidenum">
              <a:rPr lang="en-US"/>
              <a:pPr>
                <a:defRPr/>
              </a:pPr>
              <a:t>‹#›</a:t>
            </a:fld>
            <a:endParaRPr lang="en-US"/>
          </a:p>
        </p:txBody>
      </p:sp>
    </p:spTree>
    <p:extLst>
      <p:ext uri="{BB962C8B-B14F-4D97-AF65-F5344CB8AC3E}">
        <p14:creationId xmlns:p14="http://schemas.microsoft.com/office/powerpoint/2010/main" val="12779373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D924B2-24C0-47BF-8F37-E404A5261330}" type="slidenum">
              <a:rPr lang="en-US"/>
              <a:pPr>
                <a:defRPr/>
              </a:pPr>
              <a:t>‹#›</a:t>
            </a:fld>
            <a:endParaRPr lang="en-US"/>
          </a:p>
        </p:txBody>
      </p:sp>
    </p:spTree>
    <p:extLst>
      <p:ext uri="{BB962C8B-B14F-4D97-AF65-F5344CB8AC3E}">
        <p14:creationId xmlns:p14="http://schemas.microsoft.com/office/powerpoint/2010/main" val="4016274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84BA9C-D937-454E-97FC-E0AF637FDD0F}" type="slidenum">
              <a:rPr lang="en-US"/>
              <a:pPr>
                <a:defRPr/>
              </a:pPr>
              <a:t>‹#›</a:t>
            </a:fld>
            <a:endParaRPr lang="en-US"/>
          </a:p>
        </p:txBody>
      </p:sp>
    </p:spTree>
    <p:extLst>
      <p:ext uri="{BB962C8B-B14F-4D97-AF65-F5344CB8AC3E}">
        <p14:creationId xmlns:p14="http://schemas.microsoft.com/office/powerpoint/2010/main" val="1952783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A80454-18B5-4BDC-8F85-41C4A891591B}" type="slidenum">
              <a:rPr lang="en-US"/>
              <a:pPr>
                <a:defRPr/>
              </a:pPr>
              <a:t>‹#›</a:t>
            </a:fld>
            <a:endParaRPr lang="en-US"/>
          </a:p>
        </p:txBody>
      </p:sp>
    </p:spTree>
    <p:extLst>
      <p:ext uri="{BB962C8B-B14F-4D97-AF65-F5344CB8AC3E}">
        <p14:creationId xmlns:p14="http://schemas.microsoft.com/office/powerpoint/2010/main" val="1698781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A1103D-08E8-4D09-9E82-30620AB6F1EB}" type="slidenum">
              <a:rPr lang="en-US"/>
              <a:pPr>
                <a:defRPr/>
              </a:pPr>
              <a:t>‹#›</a:t>
            </a:fld>
            <a:endParaRPr lang="en-US"/>
          </a:p>
        </p:txBody>
      </p:sp>
    </p:spTree>
    <p:extLst>
      <p:ext uri="{BB962C8B-B14F-4D97-AF65-F5344CB8AC3E}">
        <p14:creationId xmlns:p14="http://schemas.microsoft.com/office/powerpoint/2010/main" val="1475236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9AED98-46C7-4CE2-8A1E-77D0605A0F05}" type="slidenum">
              <a:rPr lang="en-US"/>
              <a:pPr>
                <a:defRPr/>
              </a:pPr>
              <a:t>‹#›</a:t>
            </a:fld>
            <a:endParaRPr lang="en-US"/>
          </a:p>
        </p:txBody>
      </p:sp>
    </p:spTree>
    <p:extLst>
      <p:ext uri="{BB962C8B-B14F-4D97-AF65-F5344CB8AC3E}">
        <p14:creationId xmlns:p14="http://schemas.microsoft.com/office/powerpoint/2010/main" val="2114288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BD7EC4-3BA4-4A14-B6ED-3C0D62903089}" type="slidenum">
              <a:rPr lang="en-US"/>
              <a:pPr>
                <a:defRPr/>
              </a:pPr>
              <a:t>‹#›</a:t>
            </a:fld>
            <a:endParaRPr lang="en-US"/>
          </a:p>
        </p:txBody>
      </p:sp>
    </p:spTree>
    <p:extLst>
      <p:ext uri="{BB962C8B-B14F-4D97-AF65-F5344CB8AC3E}">
        <p14:creationId xmlns:p14="http://schemas.microsoft.com/office/powerpoint/2010/main" val="1455940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F8F9E87-B7AB-4CC3-A765-A6DA6FC85BB8}" type="slidenum">
              <a:rPr lang="en-US"/>
              <a:pPr>
                <a:defRPr/>
              </a:pPr>
              <a:t>‹#›</a:t>
            </a:fld>
            <a:endParaRPr lang="en-US"/>
          </a:p>
        </p:txBody>
      </p:sp>
    </p:spTree>
    <p:extLst>
      <p:ext uri="{BB962C8B-B14F-4D97-AF65-F5344CB8AC3E}">
        <p14:creationId xmlns:p14="http://schemas.microsoft.com/office/powerpoint/2010/main" val="3095767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6CBBBA-4FD5-4A6F-86EB-BC837A102582}" type="slidenum">
              <a:rPr lang="en-US"/>
              <a:pPr>
                <a:defRPr/>
              </a:pPr>
              <a:t>‹#›</a:t>
            </a:fld>
            <a:endParaRPr lang="en-US"/>
          </a:p>
        </p:txBody>
      </p:sp>
    </p:spTree>
    <p:extLst>
      <p:ext uri="{BB962C8B-B14F-4D97-AF65-F5344CB8AC3E}">
        <p14:creationId xmlns:p14="http://schemas.microsoft.com/office/powerpoint/2010/main" val="3695535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8670E78-87D2-46F0-B1B8-4E6ACC246466}" type="slidenum">
              <a:rPr lang="en-US"/>
              <a:pPr>
                <a:defRPr/>
              </a:pPr>
              <a:t>‹#›</a:t>
            </a:fld>
            <a:endParaRPr lang="en-US"/>
          </a:p>
        </p:txBody>
      </p:sp>
    </p:spTree>
    <p:extLst>
      <p:ext uri="{BB962C8B-B14F-4D97-AF65-F5344CB8AC3E}">
        <p14:creationId xmlns:p14="http://schemas.microsoft.com/office/powerpoint/2010/main" val="2038316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AAEB65-A739-4708-84C5-45D6B4D1BA20}" type="slidenum">
              <a:rPr lang="en-US"/>
              <a:pPr>
                <a:defRPr/>
              </a:pPr>
              <a:t>‹#›</a:t>
            </a:fld>
            <a:endParaRPr lang="en-US"/>
          </a:p>
        </p:txBody>
      </p:sp>
    </p:spTree>
    <p:extLst>
      <p:ext uri="{BB962C8B-B14F-4D97-AF65-F5344CB8AC3E}">
        <p14:creationId xmlns:p14="http://schemas.microsoft.com/office/powerpoint/2010/main" val="3192935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449CB0-4989-472B-BBF2-07C17EF9A106}" type="slidenum">
              <a:rPr lang="en-US"/>
              <a:pPr>
                <a:defRPr/>
              </a:pPr>
              <a:t>‹#›</a:t>
            </a:fld>
            <a:endParaRPr lang="en-US"/>
          </a:p>
        </p:txBody>
      </p:sp>
    </p:spTree>
    <p:extLst>
      <p:ext uri="{BB962C8B-B14F-4D97-AF65-F5344CB8AC3E}">
        <p14:creationId xmlns:p14="http://schemas.microsoft.com/office/powerpoint/2010/main" val="3768621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310052F2-C934-4F31-8EB1-599497B168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5.xml"/><Relationship Id="rId1" Type="http://schemas.openxmlformats.org/officeDocument/2006/relationships/vmlDrawing" Target="../drawings/vmlDrawing4.v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6.xml"/><Relationship Id="rId1" Type="http://schemas.openxmlformats.org/officeDocument/2006/relationships/vmlDrawing" Target="../drawings/vmlDrawing5.v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7.xml"/><Relationship Id="rId1" Type="http://schemas.openxmlformats.org/officeDocument/2006/relationships/vmlDrawing" Target="../drawings/vmlDrawing6.v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8.xml"/><Relationship Id="rId1" Type="http://schemas.openxmlformats.org/officeDocument/2006/relationships/vmlDrawing" Target="../drawings/vmlDrawing7.v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9.xml"/><Relationship Id="rId1" Type="http://schemas.openxmlformats.org/officeDocument/2006/relationships/vmlDrawing" Target="../drawings/vmlDrawing8.v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0.xml"/><Relationship Id="rId1" Type="http://schemas.openxmlformats.org/officeDocument/2006/relationships/vmlDrawing" Target="../drawings/vmlDrawing11.v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1.xml"/><Relationship Id="rId1" Type="http://schemas.openxmlformats.org/officeDocument/2006/relationships/vmlDrawing" Target="../drawings/vmlDrawing12.v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oleObject" Target="../embeddings/oleObject4.bin"/></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funlobby.com/index.php/201004241651/anamorphic-art-by-istvan-orosz-19-images.html" TargetMode="External"/><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3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www.mymodernmet.com/profiles/blogs/amazing-anamorphic-medusa"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ontrol" Target="../activeX/activeX2.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ontrol" Target="../activeX/activeX4.xml"/><Relationship Id="rId2" Type="http://schemas.openxmlformats.org/officeDocument/2006/relationships/control" Target="../activeX/activeX3.xml"/><Relationship Id="rId1" Type="http://schemas.openxmlformats.org/officeDocument/2006/relationships/vmlDrawing" Target="../drawings/vmlDrawing2.v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ctrTitle"/>
          </p:nvPr>
        </p:nvSpPr>
        <p:spPr>
          <a:xfrm>
            <a:off x="130629" y="222298"/>
            <a:ext cx="8800240" cy="914400"/>
          </a:xfrm>
        </p:spPr>
        <p:txBody>
          <a:bodyPr/>
          <a:lstStyle/>
          <a:p>
            <a:r>
              <a:rPr lang="en-US" dirty="0" smtClean="0"/>
              <a:t>Lecture </a:t>
            </a:r>
            <a:r>
              <a:rPr lang="en-US" dirty="0" smtClean="0"/>
              <a:t>17 </a:t>
            </a:r>
            <a:r>
              <a:rPr lang="en-US" dirty="0" smtClean="0"/>
              <a:t>–  Biases in Perception</a:t>
            </a:r>
            <a:endParaRPr lang="en-US" dirty="0"/>
          </a:p>
        </p:txBody>
      </p:sp>
      <p:pic>
        <p:nvPicPr>
          <p:cNvPr id="31746" name="Picture 2" descr="http://s3-ec.buzzfed.com/static/2013-11/enhanced/webdr03/1/14/enhanced-buzz-23202-138332967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538" y="1584730"/>
            <a:ext cx="5953125" cy="477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8349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2"/>
          <p:cNvSpPr txBox="1">
            <a:spLocks noChangeArrowheads="1"/>
          </p:cNvSpPr>
          <p:nvPr/>
        </p:nvSpPr>
        <p:spPr bwMode="auto">
          <a:xfrm>
            <a:off x="381000" y="381000"/>
            <a:ext cx="8382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a:t>There is a strong bias to perceive objects in contact with the ground unless there is clear evidence to the contrary,</a:t>
            </a:r>
          </a:p>
        </p:txBody>
      </p:sp>
    </p:spTree>
    <p:controls>
      <mc:AlternateContent xmlns:mc="http://schemas.openxmlformats.org/markup-compatibility/2006">
        <mc:Choice xmlns:v="urn:schemas-microsoft-com:vml" Requires="v">
          <p:control spid="1032" name="ShockwaveFlash1" r:id="rId2" imgW="6857143" imgH="4820817"/>
        </mc:Choice>
        <mc:Fallback>
          <p:control name="ShockwaveFlash1" r:id="rId2" imgW="6857143" imgH="4820817">
            <p:pic>
              <p:nvPicPr>
                <p:cNvPr id="0" name="ShockwaveFlash1"/>
                <p:cNvPicPr preferRelativeResize="0">
                  <a:picLocks noChangeAspect="1"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524000"/>
                  <a:ext cx="6856413" cy="4821238"/>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600200"/>
            <a:ext cx="6629400"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600200"/>
            <a:ext cx="6629400"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3"/>
          <p:cNvSpPr txBox="1">
            <a:spLocks noChangeArrowheads="1"/>
          </p:cNvSpPr>
          <p:nvPr/>
        </p:nvSpPr>
        <p:spPr bwMode="auto">
          <a:xfrm>
            <a:off x="1066800" y="457200"/>
            <a:ext cx="7239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t>Information from shadows or indirect illumination can override the bias to perceive objects to be in contact with the ground</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3"/>
          <p:cNvSpPr txBox="1">
            <a:spLocks noChangeArrowheads="1"/>
          </p:cNvSpPr>
          <p:nvPr/>
        </p:nvSpPr>
        <p:spPr bwMode="auto">
          <a:xfrm>
            <a:off x="855663" y="160338"/>
            <a:ext cx="7620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pPr>
            <a:r>
              <a:rPr lang="en-US" sz="2400"/>
              <a:t>There is a strong bias to interpret scenes such that depth increases with height in the viewing plane.</a:t>
            </a:r>
          </a:p>
        </p:txBody>
      </p:sp>
    </p:spTree>
    <p:controls>
      <mc:AlternateContent xmlns:mc="http://schemas.openxmlformats.org/markup-compatibility/2006">
        <mc:Choice xmlns:v="urn:schemas-microsoft-com:vml" Requires="v">
          <p:control spid="2056" name="ShockwaveFlash1" r:id="rId2" imgW="5484554" imgH="5484554"/>
        </mc:Choice>
        <mc:Fallback>
          <p:control name="ShockwaveFlash1" r:id="rId2" imgW="5484554" imgH="5484554">
            <p:pic>
              <p:nvPicPr>
                <p:cNvPr id="0" name="ShockwaveFlash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1820863" y="1158875"/>
                  <a:ext cx="5484812" cy="548481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ontrols>
      <mc:AlternateContent xmlns:mc="http://schemas.openxmlformats.org/markup-compatibility/2006">
        <mc:Choice xmlns:v="urn:schemas-microsoft-com:vml" Requires="v">
          <p:control spid="3080" name="ShockwaveFlash1" r:id="rId2" imgW="5484554" imgH="5484554"/>
        </mc:Choice>
        <mc:Fallback>
          <p:control name="ShockwaveFlash1" r:id="rId2" imgW="5484554" imgH="5484554">
            <p:pic>
              <p:nvPicPr>
                <p:cNvPr id="0" name="ShockwaveFlash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1820863" y="1158875"/>
                  <a:ext cx="5484812" cy="548481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ontrols>
      <mc:AlternateContent xmlns:mc="http://schemas.openxmlformats.org/markup-compatibility/2006">
        <mc:Choice xmlns:v="urn:schemas-microsoft-com:vml" Requires="v">
          <p:control spid="4104" name="ShockwaveFlash1" r:id="rId2" imgW="5484554" imgH="5484554"/>
        </mc:Choice>
        <mc:Fallback>
          <p:control name="ShockwaveFlash1" r:id="rId2" imgW="5484554" imgH="5484554">
            <p:pic>
              <p:nvPicPr>
                <p:cNvPr id="0" name="ShockwaveFlash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1817688" y="1160463"/>
                  <a:ext cx="5484812" cy="548481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ontrols>
      <mc:AlternateContent xmlns:mc="http://schemas.openxmlformats.org/markup-compatibility/2006">
        <mc:Choice xmlns:v="urn:schemas-microsoft-com:vml" Requires="v">
          <p:control spid="5128" name="ShockwaveFlash1" r:id="rId2" imgW="5484554" imgH="5484554"/>
        </mc:Choice>
        <mc:Fallback>
          <p:control name="ShockwaveFlash1" r:id="rId2" imgW="5484554" imgH="5484554">
            <p:pic>
              <p:nvPicPr>
                <p:cNvPr id="0" name="ShockwaveFlash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1820863" y="1158875"/>
                  <a:ext cx="5484812" cy="548481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shad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914400"/>
            <a:ext cx="4570413" cy="4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3"/>
          <p:cNvSpPr txBox="1">
            <a:spLocks noChangeArrowheads="1"/>
          </p:cNvSpPr>
          <p:nvPr/>
        </p:nvSpPr>
        <p:spPr bwMode="auto">
          <a:xfrm>
            <a:off x="1219200" y="1981200"/>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Convex</a:t>
            </a:r>
          </a:p>
        </p:txBody>
      </p:sp>
      <p:sp>
        <p:nvSpPr>
          <p:cNvPr id="12292" name="Text Box 4"/>
          <p:cNvSpPr txBox="1">
            <a:spLocks noChangeArrowheads="1"/>
          </p:cNvSpPr>
          <p:nvPr/>
        </p:nvSpPr>
        <p:spPr bwMode="auto">
          <a:xfrm>
            <a:off x="1219200" y="4267200"/>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Concave</a:t>
            </a:r>
          </a:p>
        </p:txBody>
      </p:sp>
      <p:sp>
        <p:nvSpPr>
          <p:cNvPr id="12293" name="Text Box 5"/>
          <p:cNvSpPr txBox="1">
            <a:spLocks noChangeArrowheads="1"/>
          </p:cNvSpPr>
          <p:nvPr/>
        </p:nvSpPr>
        <p:spPr bwMode="auto">
          <a:xfrm>
            <a:off x="838200" y="5638800"/>
            <a:ext cx="7848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t>Note how the concave regions can appear perceptually as convex, even when there is potential information from the cast shadow to specify the correct sign of relief.</a:t>
            </a:r>
          </a:p>
        </p:txBody>
      </p:sp>
      <p:sp>
        <p:nvSpPr>
          <p:cNvPr id="12294" name="Rectangle 6"/>
          <p:cNvSpPr>
            <a:spLocks noChangeArrowheads="1"/>
          </p:cNvSpPr>
          <p:nvPr/>
        </p:nvSpPr>
        <p:spPr bwMode="auto">
          <a:xfrm>
            <a:off x="685800" y="152400"/>
            <a:ext cx="7848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r>
              <a:rPr lang="en-US" sz="2400"/>
              <a:t>Convex interpretations are preferred over concave ones.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2"/>
          <p:cNvGraphicFramePr>
            <a:graphicFrameLocks noGrp="1" noChangeAspect="1"/>
          </p:cNvGraphicFramePr>
          <p:nvPr>
            <p:ph idx="1"/>
          </p:nvPr>
        </p:nvGraphicFramePr>
        <p:xfrm>
          <a:off x="304800" y="1752600"/>
          <a:ext cx="8226425" cy="3335338"/>
        </p:xfrm>
        <a:graphic>
          <a:graphicData uri="http://schemas.openxmlformats.org/presentationml/2006/ole">
            <mc:AlternateContent xmlns:mc="http://schemas.openxmlformats.org/markup-compatibility/2006">
              <mc:Choice xmlns:v="urn:schemas-microsoft-com:vml" Requires="v">
                <p:oleObj spid="_x0000_s13330" name="Image" r:id="rId3" imgW="11149206" imgH="4520635" progId="Photoshop.Image.8">
                  <p:embed/>
                </p:oleObj>
              </mc:Choice>
              <mc:Fallback>
                <p:oleObj name="Image" r:id="rId3" imgW="11149206" imgH="4520635" progId="Photoshop.Imag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752600"/>
                        <a:ext cx="8226425" cy="333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5" name="Text Box 3"/>
          <p:cNvSpPr txBox="1">
            <a:spLocks noChangeArrowheads="1"/>
          </p:cNvSpPr>
          <p:nvPr/>
        </p:nvSpPr>
        <p:spPr bwMode="auto">
          <a:xfrm>
            <a:off x="2286000" y="5791200"/>
            <a:ext cx="487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Rock Sculpture in Blackhawk, CO</a:t>
            </a:r>
          </a:p>
        </p:txBody>
      </p:sp>
      <p:sp>
        <p:nvSpPr>
          <p:cNvPr id="13316" name="Text Box 4"/>
          <p:cNvSpPr txBox="1">
            <a:spLocks noChangeArrowheads="1"/>
          </p:cNvSpPr>
          <p:nvPr/>
        </p:nvSpPr>
        <p:spPr bwMode="auto">
          <a:xfrm>
            <a:off x="990600" y="5105400"/>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t>Accidental view</a:t>
            </a:r>
          </a:p>
        </p:txBody>
      </p:sp>
      <p:sp>
        <p:nvSpPr>
          <p:cNvPr id="13317" name="Text Box 5"/>
          <p:cNvSpPr txBox="1">
            <a:spLocks noChangeArrowheads="1"/>
          </p:cNvSpPr>
          <p:nvPr/>
        </p:nvSpPr>
        <p:spPr bwMode="auto">
          <a:xfrm>
            <a:off x="5105400" y="5105400"/>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t>Generic view</a:t>
            </a:r>
          </a:p>
        </p:txBody>
      </p:sp>
      <p:sp>
        <p:nvSpPr>
          <p:cNvPr id="13318" name="Text Box 6"/>
          <p:cNvSpPr txBox="1">
            <a:spLocks noChangeArrowheads="1"/>
          </p:cNvSpPr>
          <p:nvPr/>
        </p:nvSpPr>
        <p:spPr bwMode="auto">
          <a:xfrm>
            <a:off x="914400" y="228600"/>
            <a:ext cx="7772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pPr>
            <a:r>
              <a:rPr lang="en-US" sz="2400"/>
              <a:t>Interpretations involving generic views are preferred over those that require a specific vantage point.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228600" y="1066800"/>
            <a:ext cx="35814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a:solidFill>
                  <a:srgbClr val="CC0000"/>
                </a:solidFill>
              </a:rPr>
              <a:t>Nonaccidental Properties –</a:t>
            </a:r>
            <a:r>
              <a:rPr lang="en-US" sz="2000" b="1"/>
              <a:t> </a:t>
            </a:r>
            <a:r>
              <a:rPr lang="en-US" sz="2000"/>
              <a:t>are properties of an image such as co-linearity,            co-termination or parallelism that seldom occur by accident within optical projections. Thus, if lines in an image are parallel (or co-terminate), they will be interpreted perceptually as if they are parallel (or co-terminating) in the 3D environment.</a:t>
            </a:r>
            <a:endParaRPr lang="en-US" sz="2000" b="1"/>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52400"/>
            <a:ext cx="4826000" cy="640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600200"/>
            <a:ext cx="4975225"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400">
                <a:solidFill>
                  <a:schemeClr val="tx2"/>
                </a:solidFill>
              </a:rPr>
              <a:t>Projective Geometry</a:t>
            </a:r>
          </a:p>
        </p:txBody>
      </p:sp>
      <p:sp>
        <p:nvSpPr>
          <p:cNvPr id="18436" name="Text Box 4"/>
          <p:cNvSpPr txBox="1">
            <a:spLocks noChangeArrowheads="1"/>
          </p:cNvSpPr>
          <p:nvPr/>
        </p:nvSpPr>
        <p:spPr bwMode="auto">
          <a:xfrm>
            <a:off x="990600" y="5410200"/>
            <a:ext cx="7239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t>Projective geometry investigates the mathematical relationships between objects in the environment and their optical projections on the retina or on a picture.</a:t>
            </a:r>
          </a:p>
        </p:txBody>
      </p:sp>
    </p:spTree>
    <p:extLst>
      <p:ext uri="{BB962C8B-B14F-4D97-AF65-F5344CB8AC3E}">
        <p14:creationId xmlns:p14="http://schemas.microsoft.com/office/powerpoint/2010/main" val="1443210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mes Room (Philip Zimbard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4292" y="763291"/>
            <a:ext cx="7315200" cy="5486400"/>
          </a:xfrm>
          <a:prstGeom prst="rect">
            <a:avLst/>
          </a:prstGeom>
        </p:spPr>
      </p:pic>
    </p:spTree>
    <p:extLst>
      <p:ext uri="{BB962C8B-B14F-4D97-AF65-F5344CB8AC3E}">
        <p14:creationId xmlns:p14="http://schemas.microsoft.com/office/powerpoint/2010/main" val="32781820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09600"/>
            <a:ext cx="7467600" cy="56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ames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524000"/>
            <a:ext cx="8001000" cy="469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3"/>
          <p:cNvSpPr txBox="1">
            <a:spLocks noChangeArrowheads="1"/>
          </p:cNvSpPr>
          <p:nvPr/>
        </p:nvSpPr>
        <p:spPr bwMode="auto">
          <a:xfrm>
            <a:off x="914400" y="304800"/>
            <a:ext cx="7315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a:t>The trapezoidal shape of the room causes an accidental parallel alignment of the back wall when viewed through the peep hole.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533400" y="1447800"/>
          <a:ext cx="8226425" cy="4421188"/>
        </p:xfrm>
        <a:graphic>
          <a:graphicData uri="http://schemas.openxmlformats.org/presentationml/2006/ole">
            <mc:AlternateContent xmlns:mc="http://schemas.openxmlformats.org/markup-compatibility/2006">
              <mc:Choice xmlns:v="urn:schemas-microsoft-com:vml" Requires="v">
                <p:oleObj spid="_x0000_s17422" name="Image" r:id="rId3" imgW="10323810" imgH="5549206" progId="Photoshop.Image.8">
                  <p:embed/>
                </p:oleObj>
              </mc:Choice>
              <mc:Fallback>
                <p:oleObj name="Image" r:id="rId3" imgW="10323810" imgH="5549206" progId="Photoshop.Imag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447800"/>
                        <a:ext cx="8226425" cy="442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possi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057400"/>
            <a:ext cx="55213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3"/>
          <p:cNvSpPr txBox="1">
            <a:spLocks noChangeArrowheads="1"/>
          </p:cNvSpPr>
          <p:nvPr/>
        </p:nvSpPr>
        <p:spPr bwMode="auto">
          <a:xfrm>
            <a:off x="304800" y="152400"/>
            <a:ext cx="86106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a:solidFill>
                  <a:srgbClr val="CC0000"/>
                </a:solidFill>
              </a:rPr>
              <a:t>An Impossible Figure</a:t>
            </a:r>
            <a:r>
              <a:rPr lang="en-US" sz="2400"/>
              <a:t> – This is a photograph of a real object, but its apparent shape is geometrically impossible. This illusion is created by having an accidental co-termination of the object’s edges.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1143000" y="381000"/>
            <a:ext cx="7239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a:solidFill>
                  <a:srgbClr val="CC0000"/>
                </a:solidFill>
              </a:rPr>
              <a:t>An Impossible Figure</a:t>
            </a:r>
            <a:r>
              <a:rPr lang="en-US" sz="2400"/>
              <a:t> – Here is another animated version of the impossible figure.  Adjust the slider to see how the object looks from different viewpoints.</a:t>
            </a:r>
          </a:p>
        </p:txBody>
      </p:sp>
    </p:spTree>
    <p:controls>
      <mc:AlternateContent xmlns:mc="http://schemas.openxmlformats.org/markup-compatibility/2006">
        <mc:Choice xmlns:v="urn:schemas-microsoft-com:vml" Requires="v">
          <p:control spid="6152" name="ShockwaveFlash1" r:id="rId2" imgW="5180952" imgH="4115157"/>
        </mc:Choice>
        <mc:Fallback>
          <p:control name="ShockwaveFlash1" r:id="rId2" imgW="5180952" imgH="4115157">
            <p:pic>
              <p:nvPicPr>
                <p:cNvPr id="0" name="ShockwaveFlash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981200"/>
                  <a:ext cx="5181600" cy="41148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Un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762000"/>
            <a:ext cx="332422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descr="Un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762000"/>
            <a:ext cx="260985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4"/>
          <p:cNvSpPr txBox="1">
            <a:spLocks noChangeArrowheads="1"/>
          </p:cNvSpPr>
          <p:nvPr/>
        </p:nvSpPr>
        <p:spPr bwMode="auto">
          <a:xfrm>
            <a:off x="3124200" y="228600"/>
            <a:ext cx="3581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Unity,  Mathieu Hamaekers</a:t>
            </a:r>
          </a:p>
        </p:txBody>
      </p:sp>
      <p:sp>
        <p:nvSpPr>
          <p:cNvPr id="19461" name="Text Box 5"/>
          <p:cNvSpPr txBox="1">
            <a:spLocks noChangeArrowheads="1"/>
          </p:cNvSpPr>
          <p:nvPr/>
        </p:nvSpPr>
        <p:spPr bwMode="auto">
          <a:xfrm>
            <a:off x="914400" y="5334000"/>
            <a:ext cx="7239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t>In this version of the impossible triangle there is an accidental view of curved edges so that they are perceptually interpreted as straight.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914400" y="609600"/>
            <a:ext cx="7010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a:t>An accidental view of curved edges that produces the perception of an </a:t>
            </a:r>
            <a:r>
              <a:rPr lang="en-US" sz="2400">
                <a:solidFill>
                  <a:srgbClr val="D02604"/>
                </a:solidFill>
              </a:rPr>
              <a:t>Impossible Cube.</a:t>
            </a:r>
          </a:p>
        </p:txBody>
      </p:sp>
      <p:sp>
        <p:nvSpPr>
          <p:cNvPr id="7172" name="Text Box 4"/>
          <p:cNvSpPr txBox="1">
            <a:spLocks noChangeArrowheads="1"/>
          </p:cNvSpPr>
          <p:nvPr/>
        </p:nvSpPr>
        <p:spPr bwMode="auto">
          <a:xfrm>
            <a:off x="5257800" y="6019800"/>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Mathieu Hamaekers</a:t>
            </a:r>
          </a:p>
        </p:txBody>
      </p:sp>
      <p:graphicFrame>
        <p:nvGraphicFramePr>
          <p:cNvPr id="7173" name="Object 5"/>
          <p:cNvGraphicFramePr>
            <a:graphicFrameLocks noChangeAspect="1"/>
          </p:cNvGraphicFramePr>
          <p:nvPr/>
        </p:nvGraphicFramePr>
        <p:xfrm>
          <a:off x="228600" y="2057400"/>
          <a:ext cx="3336925" cy="3659188"/>
        </p:xfrm>
        <a:graphic>
          <a:graphicData uri="http://schemas.openxmlformats.org/presentationml/2006/ole">
            <mc:AlternateContent xmlns:mc="http://schemas.openxmlformats.org/markup-compatibility/2006">
              <mc:Choice xmlns:v="urn:schemas-microsoft-com:vml" Requires="v">
                <p:oleObj spid="_x0000_s7192" name="Image" r:id="rId4" imgW="1968254" imgH="2158730" progId="Photoshop.Image.8">
                  <p:embed/>
                </p:oleObj>
              </mc:Choice>
              <mc:Fallback>
                <p:oleObj name="Image" r:id="rId4" imgW="1968254" imgH="2158730" progId="Photoshop.Image.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057400"/>
                        <a:ext cx="3336925" cy="3659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ontrols>
      <mc:AlternateContent xmlns:mc="http://schemas.openxmlformats.org/markup-compatibility/2006">
        <mc:Choice xmlns:v="urn:schemas-microsoft-com:vml" Requires="v">
          <p:control spid="7191" name="ShockwaveFlash1" r:id="rId2" imgW="4030476" imgH="3651069"/>
        </mc:Choice>
        <mc:Fallback>
          <p:control name="ShockwaveFlash1" r:id="rId2" imgW="4030476" imgH="3651069">
            <p:pic>
              <p:nvPicPr>
                <p:cNvPr id="0" name="ShockwaveFlash1"/>
                <p:cNvPicPr preferRelativeResize="0">
                  <a:picLocks noChangeAspect="1"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2057400"/>
                  <a:ext cx="4030663" cy="36512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2006076019463670806_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38200"/>
            <a:ext cx="38100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2006022330916588636_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838200"/>
            <a:ext cx="38100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descr="2006005206140422677_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4038600"/>
            <a:ext cx="381000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5"/>
          <p:cNvSpPr txBox="1">
            <a:spLocks noChangeArrowheads="1"/>
          </p:cNvSpPr>
          <p:nvPr/>
        </p:nvSpPr>
        <p:spPr bwMode="auto">
          <a:xfrm>
            <a:off x="457200" y="4191000"/>
            <a:ext cx="3429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t>These images all exploit accidental smooth continuations.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todd\AppData\Local\Microsoft\Windows\Temporary Internet Files\Content.Outlook\0C82Q9Z4\Dali P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2726" y="1024404"/>
            <a:ext cx="3429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http://s3-ec.buzzfed.com/static/2013-11/enhanced/webdr01/1/14/enhanced-buzz-649-138332953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4887" y="1118447"/>
            <a:ext cx="3418062"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4878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1790700" y="685800"/>
            <a:ext cx="6096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a:t>Structure of the Environment </a:t>
            </a:r>
            <a:r>
              <a:rPr lang="en-US" sz="3200">
                <a:latin typeface="Symbol" pitchFamily="18" charset="2"/>
              </a:rPr>
              <a:t>F</a:t>
            </a:r>
          </a:p>
        </p:txBody>
      </p:sp>
      <p:sp>
        <p:nvSpPr>
          <p:cNvPr id="9219" name="Text Box 3"/>
          <p:cNvSpPr txBox="1">
            <a:spLocks noChangeArrowheads="1"/>
          </p:cNvSpPr>
          <p:nvPr/>
        </p:nvSpPr>
        <p:spPr bwMode="auto">
          <a:xfrm>
            <a:off x="2743200" y="2286000"/>
            <a:ext cx="4114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a:t>Structure of light  </a:t>
            </a:r>
            <a:r>
              <a:rPr lang="en-US" sz="3200">
                <a:latin typeface="Symbol" pitchFamily="18" charset="2"/>
              </a:rPr>
              <a:t>L</a:t>
            </a:r>
          </a:p>
        </p:txBody>
      </p:sp>
      <p:sp>
        <p:nvSpPr>
          <p:cNvPr id="9220" name="Text Box 4"/>
          <p:cNvSpPr txBox="1">
            <a:spLocks noChangeArrowheads="1"/>
          </p:cNvSpPr>
          <p:nvPr/>
        </p:nvSpPr>
        <p:spPr bwMode="auto">
          <a:xfrm>
            <a:off x="1828800" y="5334000"/>
            <a:ext cx="6096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a:t>Perception of the Environment </a:t>
            </a:r>
            <a:r>
              <a:rPr lang="en-US" sz="3200">
                <a:latin typeface="Symbol" pitchFamily="18" charset="2"/>
              </a:rPr>
              <a:t>Y</a:t>
            </a:r>
          </a:p>
        </p:txBody>
      </p:sp>
      <p:sp>
        <p:nvSpPr>
          <p:cNvPr id="9221" name="Text Box 5"/>
          <p:cNvSpPr txBox="1">
            <a:spLocks noChangeArrowheads="1"/>
          </p:cNvSpPr>
          <p:nvPr/>
        </p:nvSpPr>
        <p:spPr bwMode="auto">
          <a:xfrm>
            <a:off x="5562600" y="3048000"/>
            <a:ext cx="3048000"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pPr>
            <a:r>
              <a:rPr lang="en-US"/>
              <a:t>Physiological Processes</a:t>
            </a:r>
          </a:p>
          <a:p>
            <a:pPr eaLnBrk="1" hangingPunct="1">
              <a:spcBef>
                <a:spcPct val="20000"/>
              </a:spcBef>
            </a:pPr>
            <a:r>
              <a:rPr lang="en-US"/>
              <a:t>Computational Algorithms</a:t>
            </a:r>
          </a:p>
          <a:p>
            <a:pPr eaLnBrk="1" hangingPunct="1">
              <a:spcBef>
                <a:spcPct val="20000"/>
              </a:spcBef>
            </a:pPr>
            <a:r>
              <a:rPr lang="en-US"/>
              <a:t>Prior Knowledge</a:t>
            </a:r>
          </a:p>
          <a:p>
            <a:pPr eaLnBrk="1" hangingPunct="1">
              <a:spcBef>
                <a:spcPct val="20000"/>
              </a:spcBef>
            </a:pPr>
            <a:endParaRPr lang="en-US"/>
          </a:p>
          <a:p>
            <a:pPr eaLnBrk="1" hangingPunct="1">
              <a:spcBef>
                <a:spcPct val="20000"/>
              </a:spcBef>
            </a:pPr>
            <a:endParaRPr lang="en-US"/>
          </a:p>
          <a:p>
            <a:pPr eaLnBrk="1" hangingPunct="1">
              <a:spcBef>
                <a:spcPct val="20000"/>
              </a:spcBef>
            </a:pPr>
            <a:r>
              <a:rPr lang="en-US"/>
              <a:t>A Miracle Occurs</a:t>
            </a:r>
          </a:p>
        </p:txBody>
      </p:sp>
      <p:sp>
        <p:nvSpPr>
          <p:cNvPr id="9222" name="Line 6"/>
          <p:cNvSpPr>
            <a:spLocks noChangeShapeType="1"/>
          </p:cNvSpPr>
          <p:nvPr/>
        </p:nvSpPr>
        <p:spPr bwMode="auto">
          <a:xfrm>
            <a:off x="4419600" y="1371600"/>
            <a:ext cx="0" cy="914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23" name="Line 7"/>
          <p:cNvSpPr>
            <a:spLocks noChangeShapeType="1"/>
          </p:cNvSpPr>
          <p:nvPr/>
        </p:nvSpPr>
        <p:spPr bwMode="auto">
          <a:xfrm>
            <a:off x="4419600" y="3200400"/>
            <a:ext cx="0" cy="1828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24" name="Line 8"/>
          <p:cNvSpPr>
            <a:spLocks noChangeShapeType="1"/>
          </p:cNvSpPr>
          <p:nvPr/>
        </p:nvSpPr>
        <p:spPr bwMode="auto">
          <a:xfrm>
            <a:off x="6477000" y="4114800"/>
            <a:ext cx="0" cy="60960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225" name="Text Box 9"/>
          <p:cNvSpPr txBox="1">
            <a:spLocks noChangeArrowheads="1"/>
          </p:cNvSpPr>
          <p:nvPr/>
        </p:nvSpPr>
        <p:spPr bwMode="auto">
          <a:xfrm>
            <a:off x="5715000" y="1447800"/>
            <a:ext cx="2362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latin typeface="Symbol" pitchFamily="18" charset="2"/>
              </a:rPr>
              <a:t>L</a:t>
            </a:r>
            <a:r>
              <a:rPr lang="en-US" sz="2800"/>
              <a:t> = f(</a:t>
            </a:r>
            <a:r>
              <a:rPr lang="en-US" sz="2800">
                <a:latin typeface="Symbol" pitchFamily="18" charset="2"/>
              </a:rPr>
              <a:t>F</a:t>
            </a:r>
            <a:r>
              <a:rPr lang="en-US" sz="2800"/>
              <a:t>)</a:t>
            </a:r>
          </a:p>
        </p:txBody>
      </p:sp>
    </p:spTree>
    <p:extLst>
      <p:ext uri="{BB962C8B-B14F-4D97-AF65-F5344CB8AC3E}">
        <p14:creationId xmlns:p14="http://schemas.microsoft.com/office/powerpoint/2010/main" val="31318683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2001887438742008512_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38200"/>
            <a:ext cx="32575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descr="2006002210041195037_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914400"/>
            <a:ext cx="3810000"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4"/>
          <p:cNvSpPr txBox="1">
            <a:spLocks noChangeArrowheads="1"/>
          </p:cNvSpPr>
          <p:nvPr/>
        </p:nvSpPr>
        <p:spPr bwMode="auto">
          <a:xfrm>
            <a:off x="1371600" y="5181600"/>
            <a:ext cx="6705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t>These images both contain accidental co-terminations.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2006074915607923683_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81200"/>
            <a:ext cx="38100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descr="2001874491140419479_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057400"/>
            <a:ext cx="36195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4"/>
          <p:cNvSpPr txBox="1">
            <a:spLocks noChangeArrowheads="1"/>
          </p:cNvSpPr>
          <p:nvPr/>
        </p:nvSpPr>
        <p:spPr bwMode="auto">
          <a:xfrm>
            <a:off x="1066800" y="5181600"/>
            <a:ext cx="7239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t>Two more humorous examples of accidental co-termination.</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s3-ec.buzzfed.com/static/2013-11/enhanced/webdr07/1/14/enhanced-buzz-12949-1383329672-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386" y="336060"/>
            <a:ext cx="3657600" cy="2996307"/>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http://s3-ec.buzzfed.com/static/2013-11/enhanced/webdr07/1/14/enhanced-buzz-12954-1383329675-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386" y="3499100"/>
            <a:ext cx="3657600" cy="3160167"/>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http://s3-ec.buzzfed.com/static/2013-11/enhanced/webdr05/1/14/enhanced-buzz-10408-138333024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0501" y="336060"/>
            <a:ext cx="3657600" cy="4623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7385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Anamorphic Art by István Orosz (19 images) ">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545" y="2626882"/>
            <a:ext cx="4953000" cy="3686176"/>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5"/>
          <p:cNvSpPr txBox="1">
            <a:spLocks noChangeArrowheads="1"/>
          </p:cNvSpPr>
          <p:nvPr/>
        </p:nvSpPr>
        <p:spPr bwMode="auto">
          <a:xfrm>
            <a:off x="533400" y="960438"/>
            <a:ext cx="8001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dirty="0"/>
              <a:t>An </a:t>
            </a:r>
            <a:r>
              <a:rPr lang="en-US" sz="2000" b="1" dirty="0" err="1"/>
              <a:t>anamorphosis</a:t>
            </a:r>
            <a:r>
              <a:rPr lang="en-US" sz="2000" dirty="0"/>
              <a:t> is a distorted projection or perspective; especially an image distorted in such a way that it becomes visible only when viewed in a special manner. "Ana - </a:t>
            </a:r>
            <a:r>
              <a:rPr lang="en-US" sz="2000" dirty="0" err="1"/>
              <a:t>morphosis</a:t>
            </a:r>
            <a:r>
              <a:rPr lang="en-US" sz="2000" dirty="0"/>
              <a:t>" are Greek words meaning "formed again."</a:t>
            </a:r>
            <a:r>
              <a:rPr lang="en-US" dirty="0"/>
              <a:t> </a:t>
            </a:r>
          </a:p>
        </p:txBody>
      </p:sp>
      <p:sp>
        <p:nvSpPr>
          <p:cNvPr id="4" name="Text Box 7"/>
          <p:cNvSpPr txBox="1">
            <a:spLocks noChangeArrowheads="1"/>
          </p:cNvSpPr>
          <p:nvPr/>
        </p:nvSpPr>
        <p:spPr bwMode="auto">
          <a:xfrm>
            <a:off x="1600200" y="198438"/>
            <a:ext cx="5791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chemeClr val="tx2"/>
                </a:solidFill>
              </a:rPr>
              <a:t>Accidental properties in art</a:t>
            </a:r>
          </a:p>
        </p:txBody>
      </p:sp>
      <p:sp>
        <p:nvSpPr>
          <p:cNvPr id="2" name="Rectangle 1"/>
          <p:cNvSpPr/>
          <p:nvPr/>
        </p:nvSpPr>
        <p:spPr>
          <a:xfrm>
            <a:off x="3538133" y="6405988"/>
            <a:ext cx="1633781" cy="369332"/>
          </a:xfrm>
          <a:prstGeom prst="rect">
            <a:avLst/>
          </a:prstGeom>
        </p:spPr>
        <p:txBody>
          <a:bodyPr wrap="none">
            <a:spAutoFit/>
          </a:bodyPr>
          <a:lstStyle/>
          <a:p>
            <a:r>
              <a:rPr lang="en-US" b="1" dirty="0" err="1"/>
              <a:t>István</a:t>
            </a:r>
            <a:r>
              <a:rPr lang="en-US" b="1" dirty="0"/>
              <a:t> </a:t>
            </a:r>
            <a:r>
              <a:rPr lang="en-US" b="1" dirty="0" err="1"/>
              <a:t>Orosz</a:t>
            </a:r>
            <a:r>
              <a:rPr lang="en-US" b="1" dirty="0"/>
              <a:t> </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6511" y="2204354"/>
            <a:ext cx="3169920" cy="4108704"/>
          </a:xfrm>
          <a:prstGeom prst="rect">
            <a:avLst/>
          </a:prstGeom>
        </p:spPr>
      </p:pic>
    </p:spTree>
    <p:extLst>
      <p:ext uri="{BB962C8B-B14F-4D97-AF65-F5344CB8AC3E}">
        <p14:creationId xmlns:p14="http://schemas.microsoft.com/office/powerpoint/2010/main" val="5052075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685" y="530727"/>
            <a:ext cx="5301324" cy="5943600"/>
          </a:xfrm>
          <a:prstGeom prst="rect">
            <a:avLst/>
          </a:prstGeom>
        </p:spPr>
      </p:pic>
    </p:spTree>
    <p:extLst>
      <p:ext uri="{BB962C8B-B14F-4D97-AF65-F5344CB8AC3E}">
        <p14:creationId xmlns:p14="http://schemas.microsoft.com/office/powerpoint/2010/main" val="17639521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9"/>
          <p:cNvSpPr txBox="1">
            <a:spLocks noChangeArrowheads="1"/>
          </p:cNvSpPr>
          <p:nvPr/>
        </p:nvSpPr>
        <p:spPr bwMode="auto">
          <a:xfrm>
            <a:off x="2286000" y="5943600"/>
            <a:ext cx="419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dirty="0"/>
              <a:t>Julian </a:t>
            </a:r>
            <a:r>
              <a:rPr lang="en-US" sz="2000" dirty="0" err="1"/>
              <a:t>Beever</a:t>
            </a:r>
            <a:r>
              <a:rPr lang="en-US" sz="2000" dirty="0"/>
              <a:t>, English chalk artist</a:t>
            </a:r>
          </a:p>
        </p:txBody>
      </p:sp>
      <p:sp>
        <p:nvSpPr>
          <p:cNvPr id="2" name="AutoShape 4" descr="data:image/jpeg;base64,/9j/4AAQSkZJRgABAQAAAQABAAD/2wCEAAkGBhMSERQUExQVFRUWGBcXGBUXFRocHBgXGBUVGBgXFxcYHiYeFxwjGhQXHy8gJCcpLCwsFx4xNTAqNSYrLCkBCQoKDgwOGg8PGikkHyQsKSwsLCwsLCwsLCksLCksLCwsLCwsLCwpLCwsLCwsLCwsLCwsLCwpLCwsLCwsLCwpKf/AABEIALcBEwMBIgACEQEDEQH/xAAbAAABBQEBAAAAAAAAAAAAAAADAAECBAUGB//EAD8QAAEDAgMFBgUCBAQGAwAAAAEAAhEDIQQSMQVBUWFxBhMigZGhMrHB0fBC4SNScvEUFYKSFhckM2KyB0PC/8QAGgEAAwEBAQEAAAAAAAAAAAAAAAECAwQFBv/EACcRAAICAgIDAAICAgMAAAAAAAABAhEDIRIxBEFREyIFsRTwI4GR/9oADAMBAAIRAxEAPwDYodoaDaLjTo1A2zmOgEh7rue5x1JJBkj9PSPOdp1wKlRzqdMsdNwwRObNLSSQSXXkzqdQU+E23Up5msf4XHrpoquOqy60gkSbi5OvuolkckTHGlsye4NRrn2OXXiALeYWYWw5w5n9lfIgwVTxLPGVMWW0HpkEQQfVMWxoo4cIjmW1ViB1bARN/wACsYTAhzXOc4NgSACJOut7G2iPQwYgPe5obm0Opjlw1XXdl9mYatRnu5l2rhcRls0/y2+aym+KsvHHk6OVrbJytDpkWuIi4uImSbg8wUPA921zu8kQ2I4OBaDHo5d1itj0Gy5rQXAEEEyCXAi4MgEj9UWXMHAVP8V3Rb8TQcx1LWmZEbzEab1nHJyOmeHirB4HZocA5+aAQMuU79Jy3kSDAsAFaxeyKLX5S6pN4dvmbeGLADUa2Gi7HZ+yHFkgkPiczYk2gAl0G7R5GeSI/s6R4pEOmWuAlpLbQQPFBn1PRL8gvxnHU9nBoc5vhBYbE8HNc0iTe4BC0Oz+HaR/2nuJNQuMkQJhuVwid9uS38bskVCSTqyoOksdcbgbInZSiBSbNyc1xxD3SbdB6IlP9RRguRzvavs25v8AEpwG5HZmtD7hogkwCCeZj7c9sd3hd/V9F6tt7Df9ORxZU92T9V5PsY+F3l8inik2mmVOEU017CbZ229hHhaQ4Xmd08P6kfD9sMW5jQ2kxzQ0sBDCfC12ciZvBEqjtbDhzmDWc3ylamwafdublph0OEeHQ5mw0uiwc619Fu5OK0csoJy2UMX2mxVWoarvidF2lzdBAAyu0XR7K7UY17MooUMvwlxzNJMG5JccxjeVeptrMaXUqQY6p3j2kUxObMMoE6gA2iLBSxePxrAS8kOlgaSWbwc1ogX4qrrZnRzdcEudNjJBi413FXezXdNqu70wMog5S6+dv6QL23b1n47HOc55Jl5cST1KLs7araTs2UOzZWmR8MuHjndEapWbV+p1WD27SFQhwHdTDS1jQ4jK6LNYIMhu/eUWptR74FBzj8JLMzRlBkmRGaYIm+9UWbXpyRmqncDmtMEfC0C0oRxbmx3ZyvcPFBAOmuYtnhv1CuORJGDjfRp4nZ2IrUmBrm03Ay7NmdIyN4f+UqeF2BUY5r3VR4ZJAYYdYjefDqDbgsLbdd1Rjf4wa4Oc4g1iczSG5QMpvcHwnSVlYGgKVYVc8kaTmMS0gn305rdZmtKzF4U3bSOlr1cQ10UBm/mJjgIuep9FwXaU1HViarpqQA4ERlIAtGh13WMrpam3arS4tMCxMiIsJ1H5C43GYl1Wo5zyXPOptwWEpWapUM7Dmx3gX3EfgIXV9k6kU3Nzb2nLuOt7hcm4kySZvx/OC09nVYNnGYiABrvvwhSnQmdRVqPDnQLEuynJOlOblz2g+MgcNRzViliCWumxAAaXENDnRqMpdAmfRZ+H2fiSJaHxyYTMj+mE9bBYveyrA1/hmAADyWnKhURp9/3ry+oMhz5B4jqRknKJ0k6rawmIYyq5zsxBY1oaBoQ97ibkagtE62XPMbUfEF51NgTb0UcRhaxIGSsegeOlgE+Q6O2p7fpNEd271bx6pLzyoYJBDgRYgh0gjjZOlzFxYVnZzLoXCI8XhjnLdw85RafZ+mSO8rOEk6EaZHHwjUwQL89FgO27VuC836/Uquce9uU5z4dBOnFZ2vhSNPa2Ayvb3ZzttMROhNwNPhPHRZm06RDmm4zDf+c0ztp1DPjdJjfe1wLcyp4/azq7WZg4mmIc4mdbXtbQapJK7L5eiGHAke5nirTmgaiP76qlSeN0q61s8xqgZWr16jbtgTN8v14L0f8A+PaefBi48NR7b+Tvr7LjsGSWlocQD+cei2Oy/ahuDpVGPY5xdVLmxYmQG+Xw680SimtjjNpujr9p1BQcAWk5xMjzHE8PdZ+0cOaeIovbD3ZKkTaQ7u4Husmr20GKLWupGm4EixEG4MXHEe6JW22a1Rre7aclMNg1WgOEtuXmw/7ceaweOHL9UbLyJuNNnaYV0tBsC4A2IPxCRporBBiD1khYGExz6NMVK5p06DbZg7M6qQ0QykBZxPEWHkm7P9pa2Kql76bGYcGAG/E4/paMzgOEujoOGf4ZNtrr0UsySVmhjWw0xZ2V8dTTeB7oWy6Pd06bQfhaB8yZ46H1VnbeKoitRoh+WoT/ABKbwXEBwswFvhDryb2sNVydXatqbTWqCTlBbSLJsPiJeOZ805YZNcRxzxT5HYY55eyJOh9wfsvI9in4vL6q63tC/vHA1q7hPhaKhjgZ19lnbId4ndPqrhBxsf5ObVFvFAGpS4Zj/wCpXddjNnPLczWvcMz5azJObumR8bhod/OdAVwuMGUsdwdPsVsdn9vNYTnkFxymKj2jIYBloMO369FrSa2YzuL0dn2g2JU7qpVNd7KrC4MFXJ/GaxmYlrmPJFhob20XCOrVHud3lXOSGxc+ECbDeLlUu1e1nuxDg2o51JkBhzOMDo6SBMiDos9m2ah8JJI4iBPVaczmdos1x4ndVZ2bSzOI5aQTInQgESFRa/NcmZ3/ALLa7NBgqPc8uDW0y6WtBM5mga2GupWaezqa/U18DsSnnpiriKdNrxpADpv4QHTG43/mCv47sWx4D8NWBog5HuJlxfIBDSG5REhUsJj6Ti1zxlYP/tNOm4C5Eg93rYDnbgs7bHaBlI/w6prUnhwNKoC0c2loIgaEEQRHJXa6MC/sjYdCqyq11R4qUy4ZNTDRZ0CMwka8wsZzmMxdSk4v7tucMJaQcwb4Q8G4GaOBXMYHa7mvzRPiki+m9sgzB6rpRhsPiwO7d3GInwmo92Sod7HueT3buDpi8GLFDZOypjMWC10AAusYJPEGBBPP0XO0aZPE9F0dHs+9lfJW/guHxCoAMoMXlxAcDOolQx+zy15ce5EXBY9rmkgjKQMxieBjfwU8iqZmYPDOqEhovIGt9P7qzhaYzNZMlxHDpALTOsiOQT7IfmqFgLB45JcAPCAGi82tJifVb2F7NuNbOIy02OdnYTfKIjiPEYlPV0S4vs18OxkQQS4QCcogaHXoVsYMBmHxT8wI7s3H9Lydy4+l30x3rxp+rWTr7Lqdi0f+jqd69xaS4FznHSBHDfaOa2UmTRy+BIZSYSYBmDx5wui2FWd4hTOpF44C+62qpve2Yhkf0jcF0jIZRbAaJaDZo1I105o5VoONnkmPwdSpVqvFOoQ6o8zlJnxm8gJLvalF7jLMgadIYyOf6eMpLNpX2aaPKQ3eSDySqQdBca6obnkWkA6qYp6+If7lBNMcM3mR5rRbg6TaL3B5LzEBs5YkEh0i/wCyoU8Pf4h9eivUqcMcDe1jPz9EnKikirTPkrlB9lVoNm8aq3hnctFTGieNbLBl13j1hXdn9mHObTc/EUmZhOU5i6+6IABHVNh2G8EgxYgwRwhEa98hxe8ub8JLrjoVhObT0N8V2WcB2SY50vxBEnKAyi517/DJ8Wm6VubG2JRp13Np0HVctPOTiQ1rQ7NAf3drABwyneeSxsZtyvUe176ry9o8LgYIib+GL3PqgDG1M9Q53y6zzLpdOodxSU92K18OywNWi9w/xOJ7xxzFpLHBjBn+CSIA1FiAMo1VXbfbYUKxZg3NeGkBtVozWyXBziA4OmCy0b1yrMK55gCY0EfvzKss7PVXtAJDIg318gDK0hlafRElao2sBttodTe8BzszS6S4EHPOb4oMC5kGeIVKpgcHUeGGxMmMz4nTeI81fwewGgeIl56QPQSVCvjA2qadF1Id0zPUZGsSS0uBlpyjgbkTCqU7bdaKxwlSRX/4TYPhD29AD/8AkLGwGwqzajppui4BIifFb2XoOExLXsa5vwuaHC24iR81POE6Rori7OLq9nqj4Fm3mTf5I+H7GtP/AHDm4RIsuvDwpghNKgk3JnLDsVTz5i4nk7xSIiDOqIOwlDh9PoujqO4JhUPFOrM2cf8A8DPBIFRkTaQePIQtDZfY9zHkuqgCCPBIN+oiImQt/vHcURlTkjiXz1RlVOyZc0U/8Q80tzSAQBwG72VGv/8AGlNxnvierQumD3JziOJQ0Kkcb/ysAu2o2ejh73+Sb/lxUgguZffmv/6Ls+/4GfJOHJONjpGLhdh4ptNtJ1SlWpNmKdYd4BaBlc4ZmxqACPNC/wCFQAQKNAEtgnM4y7NOct+GRMARC3i4/hUXv/LJcRrXRg1+ztQ/DRwzRnzQC8DLlgMMOBIm86yAquG7NYymCG1Gw6JbNjGk8YXT94nE8E6DZzDdhYsfppHfrGnC5Vuvs/EvodyWBoJJJa+5JIO/ot01CmNU/hQ1fslKnZyLeyNcGZf0L2n6K87Z+NPIxFi2IG4g29ltVNoZTBa88w2R6gqI2mP5X/7HJcF9HZgHZeM4kcg8AeQBACS6D/HDg7/a77JI4L6xHjzMDTHE+aLkaDZg9PuiBnP2UzT5g/nRY3ZC37Ah53NT53GwaEeItvRGPBs50c+fP8KDTgjLODe02/LaKzgmuJvx/PmtR9ESIqZ5/lFxpx1CLR2VUdq6Bzj5BVbY0q2VKQAOvmjtYD8IM/nDVa2G2E3W7jzsFq4fZrQNIHIR/dTxbNOS+GBS2aXtALch3nNM/wCkaLQwmwgAA6XRvd7WGq6OhVwoAii4nrH1Sc/DnSh6uJ+crrXhT+GSbfr+jlBtqnT8OQzezbAxvBi/zSb2vaL90SJvF46mLLZxfZzC1fF3bmkkyM5idxAAtvV+ngGUGNYGggjNGZwiehC0xYK/VrZE+XLWjGd2hY9re7MZjfNIItpa0c5sg4Cmw5sjB3rQ4eNo37u8AgzzgrbGBokz3NIk8cxnrLrq5SxApiBTpBvDuxCvJ4MpPWjs8by5YY8aV33/AKv/ADopbGpk0wxrIy2LW+IC50ibLQbgah/Q70KBR2iaZIY3LJPibbeYmyn/AJpV/ncnj8OTXZhOUsknJRSDnZ9SJyH0QWuTMxtT+d/+4pPxJJ8Uk8TysozYPxeyaa7DBhOiCRdLvfRMXBc6E1Y8qTHoOfiiMcFdkBQ9SIQg4KYKBDuYEm20TZglIRQ7ZI1YTh6GT0TD8hKh8ibiomqfwlQ7zmmznffy+32Soqw+dRDj+f3QRU/JKcn8koGGc78hQNWN3sq78TltB9ZSGOvBEfm+0IAP3w4JJs44fJMgVnlA1PhjqjipLQ0AkSbQNSBNxfcPRbNDDANDTBHCPZWsPhA34Wgc1z8RJfDGw2z3uM5eHxWHotKhs1pub8hYeyvtws63/OC0tnYYZpiQPmrUS9+zMOF7uJY5ua4ysn5Ie2McMOAI/iOEgHVoO93DouvdiokzECTOgA1XndKg/GYh1YtOQukTYFo+Fs7hAEnqrSitsStukWuzZrVM9Ss92Vx8DSeE3A3BdFTfAge/7pn03PAIDZ0IALZMyCATwKBTPWUotS2aSi46CtOvVFa5Vmug9fpdFzL28EuUENMstxTWjxG0t9zH1RMXiszj6LOfTDxB0/dHBV8f2sjhcuRYbW6+idz/AMhVzXDYnjHmiyrsqMdhTUblA/V9Af7eqG56hv6fXX5BJ0WRFP2NfqHpahEAQmOHsnLxxXnea/2SIkSzcEu84oL6gSBBG9cJJOoZ67kzSo6lO9xCaJaChynnQQ7qnzdVRIWU+Y71BripB6AJwo5FE9VEnmmImSlmQw/r6JSOaAJl/RNKglmHBAEnaRqgmmN8j3Uy4KCVD5ES6nxb6BJSt+BJFByMRtONICKEJrlKSsaNrCgK7gsSGgybarNhKeXqhA9mlj62djqYtI8XHIdT5xCLgGBjW2BsOYjlyXGYcVzin1SS2+XfENsBcX4+a6L/ABVSAYH+m3ssJys7sWLjG2qZu45wcycsx+kb7RCx6bIJm3unpbWeBGTXiRClVrZjJgHktMVmOdroBiW/qnQz5aH2U2vG+6hXINptp62VSnVtHC2m8ar1vFnppnLZod8Nyk16qSmNWF22FhXtzkjSPnu+qsYepLQeX90PANsTxPyH7pNblqObunMOh195XNDL/wArRJbDkxeAVEFM8LrEywLgx0UGsKHSduE66I72kagjqI+a8rybeRjTBVwpMck5kqLGQYXLQ7J5DromNNw3yiSNJHmpU2k7pPJPixWgDHRY+U/JSmUSpT3G3381WNSLEXH5KaTEw2eNU+f8sgtrXU4/snQgmZLvTwQ8yTkCDB6aearl43qQqJgEmN/ulKGXpg5ABExqcpUQ5RlMQTvUkEvKSAoypCUoXeJWWNG1lmjTLnALaw2zmAaAniVnYNuVvM3Vuhi7ryfJzNtxi9H0HheKoxUpLbJ43Dx/Tv5c+irGA0wLjgtQtLhaZ9QeRabELHxINN7HCzXHKRw3b+a48eSUHo9HJijlVMsHDg0g6Dm1JIg3ExH0VPPC0WV8zY3jMPSY9wsrNzXqeFklJNM8L+SxRxyi4+1/RDEMzjL/ADWTVMJUYbCRxzDWLzJ/JRKtKW5h01Wa3DVKl80NO83J5gaLvhmcZfqcPBKKbJ1NrtbIJHlf3CtYdpqNDwWweZ+yfC7OptMgZnfzOufU6eSuxH9lu/IyPtmToJhmhoA1+51+aHjiSQWagXJiADFz5iyWcqnTrFznk6AwOoH7qsEXOfZEi3hnEfGS7pDfoSEsQ/MfCC3/AFkoQKY1gNfmvX4JLZDj7st4Robe5PMrWqdoAWljmaiNfoR9Vg0sSL3BKY1ZhTwgzOm5bNRr6fdy10OBgtNrHQiedvNVa2oIVNzJBEIzHSBPn1Xm+ViUHaNojHExWaCJa5pBvBsQQZWrhNrNpGQ10b5cNPRYGJdFVnCHfRW2VZ0mOBha4FcCJQuzcxe2GvIOUg8nj5QpUdoskeF1rXymx3EWWJTJFrWjfu3fbyRBimt+I+4WtYnpvYuCS+mxiWUKnw2/0ws3EYY098t3OH1QK2Ki4sN9vf8APohnEnjI6fTeiXjJrQo4pLd/9Be8SsUFjZJ5b5sQdFIN4rzpRcXTLJkKJKVhokaiQD5kxEpsyRfzCAJBxT5ygmr+BOHdUAEJSUEkCMcKeHZmIHr0QWlX8NTyt5lcmbJwjZ3+Lh/LkS9ewpq5TyH4VYc2L7vlz6KlXU8FiifDPiHuF4r3s+oWjSoVNJ+cT/S7em25g3Ooy0EkEEg6wCLg74CHSqj+niIlp8t3ktPCkbgB/TMeiy6dmhyNLakVTdXiQ6pDdYzRGgPFUNqbFLcS4NmHeJsbgdR5EekLfwOGFNknWNV6OC4bXTR5PmOORJPtMrY0fCzzPTeoWHABVH4rvar40b4Z4nek8HivQxqkeLllbLbTvCkXFVadaEQYhamQbKVWaItzPzRe/CA7WPT8/NV2eJJKdEyCZwAq+HrtLnA2cOO8biCpvCiKIkOiDyXdmh+RVZFsJiqjWtM3O4Qo4N8saSd358kXGEVNbCw/CotaIAHkPZTixPGJNvtBWvgwpsdYdT8yhi1ytDBYFxYLD1G+/HmsvLtpFckuzLqNBcOIBHlIPyRGtHFLaeDdSqtDoEg2meMaKDQtPHS/Gi4uw1WocsWjXS9/7BVmbPpuOZ0k8Jt6BHLSN0jl9kNrBPEG4WiUZSKSj8LEj+6AJBi2XcZ9j0+Snl6+qIcJmbLfFFy3eOYG/qqyZHBWOTQ1IEGbAEdUckqvhqk2Oo/J/OasaLyJycnbMWDLDdRyohqyhVHQJ+ikQs6cuQi5MHX5IAKXJZ0IuKg0xrP50QAfvE6FnH4UkxGfQZLgFpxKobOpy8ngPcrQfPJeN5krlx+H0f8AHY6hy+kKtEASXen0WQ+uQ/M0ZWt14nkSruJqbgb7zw5BY+LxQPhZeN+6fquXHFydI782SOONydGtiu0bGgQ0ud6R1J+yubJ2+H62/N65J9E6kyUJjXMMtMFd8PFilvs8bL/ISk6Wkd/XxrZDpWdtHHOe0hlrEjifzcsnBbbIEOZfj+aKxs2u9zy52/T86K1B3sxnlXHRLZtIsYJsTu4DcPqeqPVcmL9Ui8LrWjjHp6aKSZqYkoAN3fNP3M9QhtcUhPEqk6doVEC7UeyKywUKjTaU/cgLtXl/UTxCtgqBcEmUm8ET9MRHTgAm/M+IXElSym7yWjcABJ6zoFS2lt59Nw7uo4NjXKAfqiVTfy+qoY2iHDQLXeTHy9mUlUtkaG2HV6gzvLiAYLoEXFrea0mPv+6xtjUw2vprb3H2XSYekG2N4+UWWEc7x6o1jolhnSD1+gTVcNN26i/I/bqma5FbUuud5Hy5IoA2uNNDzRKVeCCHAFEJ3e3mk6oevmuleW62h2GxNdlWCYFQakaOHPn81dwWAoET3gfyHh/dcZtx01G7rfX9kqWJIA4byN3PoklGbuqRhJfDr8ZhaY0kef3WadYE+n1VOltB4HxH1t9lZpbUvcA+Uf8AqtuEGuhJNIm7ZT9QJ5SPZU3tLTBBB4LpsHtGm5muU7p0P+qLeYHVZW3QTlteNZ9iYuFhLC7pERyN9mbnSKjkIN7KJPVYtNdmt30Iu6JJ4HP1P3SSGC2ZVIaSATJj0H7qWV9W5IYzjx4+XNUsJjyxpETPzWdjtovfLIyt0PMbh0heRlwTnkb9Hv4PLxYsKXteizjsS34WSReXHfyA3BUu/AsN30t8ygCpFikw397+3uuuGNQVI8vNnlmlykWc+8pqILjMW+f7IWXN0GvP9kc14F7KzEI8kfsreErHUafPp91l1n2zOs3c0m7jzPBLB7RMwSHdBoELsunVm2+spNqLPGMBPJGZjRzWhBpNPRIFUm7QanGOCQy6Ck1yqNxrd5RRXbxCYFkuBTucgNxDd5CkcSz+YeqADNdCdr7qr/jG6Zgk3GMGrkCC1XeLy+RVd4lSq4ljny0g2+yE5y9PA6xqznybZWoSHFwMERFua2cPVLokxu0HyVBjgdwO+FYovA/TG8XKl4ldhK60adXBwJzH/aFUovJJBgnd9lL/ADG12+5QXV2kzl9yh44ekTBz9lgVd+qOypI6qi3GNBOaADe0670IbWYCbkDdYrhcadHQnaAbRZNU8mj3koOHbG5Dq7QD3vLTaQPQD6ojK15XdiWkSKpVymBbgLeis4XGAHxWP56rOx7XF8hpLbXAtoPqosrn4SA7jr9lPOUZaM2kzd/xsG2iNh8RPhJsdOR+yyqU5BmiYuiNK6LctCUIro6PEYSaThl8TQSDwI+6wDVmJ3/nqtuhjz3IJMmI6xI+QCxGtkevzK48kGtsIfBy1MoE/wDl8klgWZkoVWDqpEoDwoNQL6TRxQu7L8jwPCZ9ZsT6JsW+xUdlbVyDK4S3UcQfqpY0r6LZpxrDeroHoptqUxcR1hO7a9In4HRzifmqmK2oHEQ0NaJtvvvPoo0Wscn6I4qn3rgTcaATYBO2iG6eyIKvBN3crRGbHpsU8x3BSZSKI3DkpgBaSptaUWlhSpnCOTAGTyKVx/ZHGDcp/wCDO9AAKzbAb5+yG6mQNQrdPCX9lZGz+iAMOpMXVfKujOzW70I7GZzTtCozdj1vE+TuA9ytcEcUJux2b7oo2VTG5dEPI4KieG7JAwpF4/CnGx6R/SPRP/k9IfpHoq/yV8DiJr0QNCiNj0+A9An/AMop8PYJ/wCSvgcTL2q857GwAH1+qze9I36710jtmNGgA6IZ2Y0nRc7dux0ZOzR4Sf8AyKvyJup1tmNm0tPIx/dDOAeNHz1H2hbQypKh0FHh0Kg55/N6hke3UA9D9DCdtYb5HVp+krZ5Ivpiom2pOnzUw47/AJKu6u0GxtvsdeOisU6oiQJ5EECec3VKca2yXoBjsY/w0mEzyi0kn6q5SowANY4oGDwYBLiczjqT9ArcLjnNyYloWRJSzJlmBgueVEhJJZmozqAIvoqjtkNnwkjkkkgYN2FqN1AcOo+uiTMO8mzB5kfcpJJUUskjSw+DyyXGXFWWU0kkIT7LNtyYJJIAloERoSSQAjM7oTNMlJJADtFz1R6ZukkmJieE40SSQAwUmsSSQAYBPBSSTEQlOHJ0kwIVmSNYSY2E6SQgWJbmaRodx4HcUHC1czQcoB39Rb6JJJjCeQUHtBskkgCPdT0Qe7gx6dEkk0JjyiNCSSZBPu0kkkrA/9k="/>
          <p:cNvSpPr>
            <a:spLocks noChangeAspect="1" noChangeArrowheads="1"/>
          </p:cNvSpPr>
          <p:nvPr/>
        </p:nvSpPr>
        <p:spPr bwMode="auto">
          <a:xfrm>
            <a:off x="63500" y="-836613"/>
            <a:ext cx="2619375" cy="1743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990" name="Picture 6" descr="http://brainden.com/images/concrete-world-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311" y="472511"/>
            <a:ext cx="7772400" cy="518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6886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alk Artist Goes 3-D (CBS News) - YouTub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9491" y="554065"/>
            <a:ext cx="7772400" cy="5829300"/>
          </a:xfrm>
          <a:prstGeom prst="rect">
            <a:avLst/>
          </a:prstGeom>
        </p:spPr>
      </p:pic>
    </p:spTree>
    <p:extLst>
      <p:ext uri="{BB962C8B-B14F-4D97-AF65-F5344CB8AC3E}">
        <p14:creationId xmlns:p14="http://schemas.microsoft.com/office/powerpoint/2010/main" val="27943265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descr="glo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457200"/>
            <a:ext cx="4286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679" name="Picture 7" descr="globe-wrong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657600"/>
            <a:ext cx="4286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84679"/>
                                        </p:tgtEl>
                                        <p:attrNameLst>
                                          <p:attrName>style.visibility</p:attrName>
                                        </p:attrNameLst>
                                      </p:cBhvr>
                                      <p:to>
                                        <p:strVal val="visible"/>
                                      </p:to>
                                    </p:set>
                                    <p:animEffect transition="in" filter="dissolve">
                                      <p:cBhvr>
                                        <p:cTn id="7" dur="500"/>
                                        <p:tgtEl>
                                          <p:spTgt spid="284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Here is another picture of amazing sidewalk art by artist Julian Beever. Enjo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685800"/>
            <a:ext cx="3656013"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7" descr="Here is another picture of amazing sidewalk art by artist Julian Beever. Enjo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85800"/>
            <a:ext cx="3656013"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Here is another picture of amazing sidewalk art by artist Julian Beever. Enjo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762000"/>
            <a:ext cx="3656013"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7" descr="bat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762000"/>
            <a:ext cx="3656013"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362200"/>
            <a:ext cx="5942013" cy="39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3"/>
          <p:cNvSpPr txBox="1">
            <a:spLocks noChangeArrowheads="1"/>
          </p:cNvSpPr>
          <p:nvPr/>
        </p:nvSpPr>
        <p:spPr bwMode="auto">
          <a:xfrm>
            <a:off x="381000" y="228600"/>
            <a:ext cx="84582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t>The optical projections of objects are inherently ambiguous.  For example, all of the black lines shown below would produce  exactly the same image on the observer’s retina.  One of the great mysteries of perception is how the visual system is able to resolve this ambiguity to accurately perceive the 3D structure of the environment.</a:t>
            </a:r>
          </a:p>
        </p:txBody>
      </p:sp>
    </p:spTree>
    <p:extLst>
      <p:ext uri="{BB962C8B-B14F-4D97-AF65-F5344CB8AC3E}">
        <p14:creationId xmlns:p14="http://schemas.microsoft.com/office/powerpoint/2010/main" val="39440065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Anamorphic art by Felice Varini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635" y="781965"/>
            <a:ext cx="6934200" cy="52006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512474" y="6220009"/>
            <a:ext cx="1437125" cy="369332"/>
          </a:xfrm>
          <a:prstGeom prst="rect">
            <a:avLst/>
          </a:prstGeom>
        </p:spPr>
        <p:txBody>
          <a:bodyPr wrap="none">
            <a:spAutoFit/>
          </a:bodyPr>
          <a:lstStyle/>
          <a:p>
            <a:r>
              <a:rPr lang="en-US" dirty="0" err="1"/>
              <a:t>Felice</a:t>
            </a:r>
            <a:r>
              <a:rPr lang="en-US" dirty="0"/>
              <a:t> </a:t>
            </a:r>
            <a:r>
              <a:rPr lang="en-US" dirty="0" err="1"/>
              <a:t>Varini</a:t>
            </a:r>
            <a:endParaRPr lang="en-US" dirty="0"/>
          </a:p>
        </p:txBody>
      </p:sp>
    </p:spTree>
    <p:extLst>
      <p:ext uri="{BB962C8B-B14F-4D97-AF65-F5344CB8AC3E}">
        <p14:creationId xmlns:p14="http://schemas.microsoft.com/office/powerpoint/2010/main" val="26426165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namorphic art by Felice Varini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967" y="1853095"/>
            <a:ext cx="8229600" cy="3086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3651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api.ning.com:80/files/DXBqjJVpRbrQ8vqfqgRUfwU0xHALCjwLdeGa3J7IdkXepcMf7E6-rd2TwFQ87A6isYkCTUdkoZIY6CegzghDNTSAD83-dozU/TrulyDesign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8429" y="283490"/>
            <a:ext cx="5943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0674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api.ning.com:80/files/tVL17ZN7PEoQ2zQ5ZUZc-mEitVLkh25xnA-vr-OqdPWF*1iFsr87Wvu8YW*oYfSHwJwVazDR62pMHRS1RNov3lGuulohlekI/TrulyDesign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249" y="904067"/>
            <a:ext cx="7772400" cy="5185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7464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1066800" y="1524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000"/>
              <a:t>The effects of viewing distance</a:t>
            </a:r>
          </a:p>
        </p:txBody>
      </p:sp>
      <p:grpSp>
        <p:nvGrpSpPr>
          <p:cNvPr id="2053" name="Group 5"/>
          <p:cNvGrpSpPr>
            <a:grpSpLocks/>
          </p:cNvGrpSpPr>
          <p:nvPr/>
        </p:nvGrpSpPr>
        <p:grpSpPr bwMode="auto">
          <a:xfrm>
            <a:off x="2590800" y="5867400"/>
            <a:ext cx="3886200" cy="777875"/>
            <a:chOff x="1632" y="3696"/>
            <a:chExt cx="2448" cy="490"/>
          </a:xfrm>
        </p:grpSpPr>
        <p:sp>
          <p:nvSpPr>
            <p:cNvPr id="2056" name="Text Box 6"/>
            <p:cNvSpPr txBox="1">
              <a:spLocks noChangeArrowheads="1"/>
            </p:cNvSpPr>
            <p:nvPr/>
          </p:nvSpPr>
          <p:spPr bwMode="auto">
            <a:xfrm>
              <a:off x="1632" y="3840"/>
              <a:ext cx="110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t>Image Size </a:t>
              </a:r>
              <a:r>
                <a:rPr lang="en-US" sz="2000">
                  <a:cs typeface="Arial" charset="0"/>
                </a:rPr>
                <a:t>≈</a:t>
              </a:r>
            </a:p>
          </p:txBody>
        </p:sp>
        <p:grpSp>
          <p:nvGrpSpPr>
            <p:cNvPr id="2057" name="Group 7"/>
            <p:cNvGrpSpPr>
              <a:grpSpLocks/>
            </p:cNvGrpSpPr>
            <p:nvPr/>
          </p:nvGrpSpPr>
          <p:grpSpPr bwMode="auto">
            <a:xfrm>
              <a:off x="2688" y="3696"/>
              <a:ext cx="1392" cy="490"/>
              <a:chOff x="2688" y="3696"/>
              <a:chExt cx="1392" cy="490"/>
            </a:xfrm>
          </p:grpSpPr>
          <p:sp>
            <p:nvSpPr>
              <p:cNvPr id="2058" name="Text Box 8"/>
              <p:cNvSpPr txBox="1">
                <a:spLocks noChangeArrowheads="1"/>
              </p:cNvSpPr>
              <p:nvPr/>
            </p:nvSpPr>
            <p:spPr bwMode="auto">
              <a:xfrm>
                <a:off x="2880" y="3696"/>
                <a:ext cx="110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t>Object Size</a:t>
                </a:r>
                <a:endParaRPr lang="en-US" sz="2000">
                  <a:cs typeface="Arial" charset="0"/>
                </a:endParaRPr>
              </a:p>
            </p:txBody>
          </p:sp>
          <p:sp>
            <p:nvSpPr>
              <p:cNvPr id="2059" name="Text Box 9"/>
              <p:cNvSpPr txBox="1">
                <a:spLocks noChangeArrowheads="1"/>
              </p:cNvSpPr>
              <p:nvPr/>
            </p:nvSpPr>
            <p:spPr bwMode="auto">
              <a:xfrm>
                <a:off x="2688" y="3936"/>
                <a:ext cx="139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t>Viewing Distance</a:t>
                </a:r>
                <a:endParaRPr lang="en-US" sz="2000">
                  <a:cs typeface="Arial" charset="0"/>
                </a:endParaRPr>
              </a:p>
            </p:txBody>
          </p:sp>
          <p:sp>
            <p:nvSpPr>
              <p:cNvPr id="2060" name="Line 10"/>
              <p:cNvSpPr>
                <a:spLocks noChangeShapeType="1"/>
              </p:cNvSpPr>
              <p:nvPr/>
            </p:nvSpPr>
            <p:spPr bwMode="auto">
              <a:xfrm>
                <a:off x="2688" y="3936"/>
                <a:ext cx="129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2054" name="Text Box 11"/>
          <p:cNvSpPr txBox="1">
            <a:spLocks noChangeArrowheads="1"/>
          </p:cNvSpPr>
          <p:nvPr/>
        </p:nvSpPr>
        <p:spPr bwMode="auto">
          <a:xfrm>
            <a:off x="1828800" y="3505200"/>
            <a:ext cx="6096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t>This is how the object appears to the observer.</a:t>
            </a:r>
          </a:p>
        </p:txBody>
      </p:sp>
      <p:sp>
        <p:nvSpPr>
          <p:cNvPr id="2055" name="Text Box 12"/>
          <p:cNvSpPr txBox="1">
            <a:spLocks noChangeArrowheads="1"/>
          </p:cNvSpPr>
          <p:nvPr/>
        </p:nvSpPr>
        <p:spPr bwMode="auto">
          <a:xfrm>
            <a:off x="1676400" y="1143000"/>
            <a:ext cx="6096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t>A bird’s eye view of an observer who is watching an object moving forwards and backwards in depth</a:t>
            </a:r>
          </a:p>
        </p:txBody>
      </p:sp>
    </p:spTree>
    <p:controls>
      <mc:AlternateContent xmlns:mc="http://schemas.openxmlformats.org/markup-compatibility/2006">
        <mc:Choice xmlns:v="urn:schemas-microsoft-com:vml" Requires="v">
          <p:control spid="28686" name="ShockwaveFlash1" r:id="rId2" imgW="5850190" imgH="1371719"/>
        </mc:Choice>
        <mc:Fallback>
          <p:control name="ShockwaveFlash1" r:id="rId2" imgW="5850190" imgH="1371719">
            <p:pic>
              <p:nvPicPr>
                <p:cNvPr id="0" name="ShockwaveFlash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1981200"/>
                  <a:ext cx="5849938" cy="1371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28687" name="ShockwaveFlash2" r:id="rId3" imgW="5850190" imgH="1371719"/>
        </mc:Choice>
        <mc:Fallback>
          <p:control name="ShockwaveFlash2" r:id="rId3" imgW="5850190" imgH="1371719">
            <p:pic>
              <p:nvPicPr>
                <p:cNvPr id="0" name="ShockwaveFlash2"/>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4267200"/>
                  <a:ext cx="5849938" cy="1371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34522465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914400" y="1524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000"/>
              <a:t>The effects of viewing orientation</a:t>
            </a:r>
          </a:p>
        </p:txBody>
      </p:sp>
      <p:sp>
        <p:nvSpPr>
          <p:cNvPr id="3077" name="Text Box 5"/>
          <p:cNvSpPr txBox="1">
            <a:spLocks noChangeArrowheads="1"/>
          </p:cNvSpPr>
          <p:nvPr/>
        </p:nvSpPr>
        <p:spPr bwMode="auto">
          <a:xfrm>
            <a:off x="1676400" y="1143000"/>
            <a:ext cx="6096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t>A bird’s eye view of an observer who is watching an object that is rotating in depth</a:t>
            </a:r>
          </a:p>
        </p:txBody>
      </p:sp>
      <p:sp>
        <p:nvSpPr>
          <p:cNvPr id="3078" name="Text Box 6"/>
          <p:cNvSpPr txBox="1">
            <a:spLocks noChangeArrowheads="1"/>
          </p:cNvSpPr>
          <p:nvPr/>
        </p:nvSpPr>
        <p:spPr bwMode="auto">
          <a:xfrm>
            <a:off x="1828800" y="3962400"/>
            <a:ext cx="6096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t>This is how the object appears to the observer.</a:t>
            </a:r>
          </a:p>
        </p:txBody>
      </p:sp>
    </p:spTree>
    <p:controls>
      <mc:AlternateContent xmlns:mc="http://schemas.openxmlformats.org/markup-compatibility/2006">
        <mc:Choice xmlns:v="urn:schemas-microsoft-com:vml" Requires="v">
          <p:control spid="29710" name="ShockwaveFlash1" r:id="rId2" imgW="5850190" imgH="1644322"/>
        </mc:Choice>
        <mc:Fallback>
          <p:control name="ShockwaveFlash1" r:id="rId2" imgW="5850190" imgH="1644322">
            <p:pic>
              <p:nvPicPr>
                <p:cNvPr id="0" name="ShockwaveFlash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2057400"/>
                  <a:ext cx="5849938" cy="16446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29711" name="ShockwaveFlash2" r:id="rId3" imgW="5850190" imgH="1644322"/>
        </mc:Choice>
        <mc:Fallback>
          <p:control name="ShockwaveFlash2" r:id="rId3" imgW="5850190" imgH="1644322">
            <p:pic>
              <p:nvPicPr>
                <p:cNvPr id="0" name="ShockwaveFlash2"/>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4572000"/>
                  <a:ext cx="5849938" cy="16446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4994157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600200"/>
            <a:ext cx="5141913"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2743200" y="609600"/>
            <a:ext cx="495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Changes in surface orientation causes projected shape to change (foreshortening)</a:t>
            </a:r>
          </a:p>
        </p:txBody>
      </p:sp>
      <p:sp>
        <p:nvSpPr>
          <p:cNvPr id="20484" name="Text Box 4"/>
          <p:cNvSpPr txBox="1">
            <a:spLocks noChangeArrowheads="1"/>
          </p:cNvSpPr>
          <p:nvPr/>
        </p:nvSpPr>
        <p:spPr bwMode="auto">
          <a:xfrm rot="-5400000">
            <a:off x="-593725" y="3489325"/>
            <a:ext cx="4114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Changes in surface depth causes projected size to change (scaling)</a:t>
            </a:r>
          </a:p>
        </p:txBody>
      </p:sp>
    </p:spTree>
    <p:extLst>
      <p:ext uri="{BB962C8B-B14F-4D97-AF65-F5344CB8AC3E}">
        <p14:creationId xmlns:p14="http://schemas.microsoft.com/office/powerpoint/2010/main" val="5195416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509588" y="381000"/>
          <a:ext cx="8126412" cy="6096000"/>
        </p:xfrm>
        <a:graphic>
          <a:graphicData uri="http://schemas.openxmlformats.org/presentationml/2006/ole">
            <mc:AlternateContent xmlns:mc="http://schemas.openxmlformats.org/markup-compatibility/2006">
              <mc:Choice xmlns:v="urn:schemas-microsoft-com:vml" Requires="v">
                <p:oleObj spid="_x0000_s30733" name="Image" r:id="rId3" imgW="8126984" imgH="6095238" progId="Photoshop.Image.8">
                  <p:embed/>
                </p:oleObj>
              </mc:Choice>
              <mc:Fallback>
                <p:oleObj name="Image" r:id="rId3" imgW="8126984" imgH="6095238" progId="Photoshop.Imag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588" y="381000"/>
                        <a:ext cx="8126412"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99" name="Line 3"/>
          <p:cNvSpPr>
            <a:spLocks noChangeShapeType="1"/>
          </p:cNvSpPr>
          <p:nvPr/>
        </p:nvSpPr>
        <p:spPr bwMode="auto">
          <a:xfrm>
            <a:off x="1447800" y="2895600"/>
            <a:ext cx="2362200" cy="0"/>
          </a:xfrm>
          <a:prstGeom prst="line">
            <a:avLst/>
          </a:prstGeom>
          <a:noFill/>
          <a:ln w="38100">
            <a:solidFill>
              <a:srgbClr val="D026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0" name="Line 4"/>
          <p:cNvSpPr>
            <a:spLocks noChangeShapeType="1"/>
          </p:cNvSpPr>
          <p:nvPr/>
        </p:nvSpPr>
        <p:spPr bwMode="auto">
          <a:xfrm>
            <a:off x="3505200" y="5943600"/>
            <a:ext cx="3962400" cy="0"/>
          </a:xfrm>
          <a:prstGeom prst="line">
            <a:avLst/>
          </a:prstGeom>
          <a:noFill/>
          <a:ln w="38100">
            <a:solidFill>
              <a:srgbClr val="D026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1" name="Text Box 5"/>
          <p:cNvSpPr txBox="1">
            <a:spLocks noChangeArrowheads="1"/>
          </p:cNvSpPr>
          <p:nvPr/>
        </p:nvSpPr>
        <p:spPr bwMode="auto">
          <a:xfrm>
            <a:off x="762000" y="44196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a:t>Scaling</a:t>
            </a:r>
          </a:p>
        </p:txBody>
      </p:sp>
      <p:sp>
        <p:nvSpPr>
          <p:cNvPr id="4102" name="Text Box 6"/>
          <p:cNvSpPr txBox="1">
            <a:spLocks noChangeArrowheads="1"/>
          </p:cNvSpPr>
          <p:nvPr/>
        </p:nvSpPr>
        <p:spPr bwMode="auto">
          <a:xfrm>
            <a:off x="5715000" y="8382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a:t>Foreshortening</a:t>
            </a:r>
          </a:p>
        </p:txBody>
      </p:sp>
      <p:sp>
        <p:nvSpPr>
          <p:cNvPr id="4103" name="Line 7"/>
          <p:cNvSpPr>
            <a:spLocks noChangeShapeType="1"/>
          </p:cNvSpPr>
          <p:nvPr/>
        </p:nvSpPr>
        <p:spPr bwMode="auto">
          <a:xfrm flipH="1">
            <a:off x="2819400" y="1066800"/>
            <a:ext cx="2819400" cy="76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04" name="Line 8"/>
          <p:cNvSpPr>
            <a:spLocks noChangeShapeType="1"/>
          </p:cNvSpPr>
          <p:nvPr/>
        </p:nvSpPr>
        <p:spPr bwMode="auto">
          <a:xfrm flipH="1">
            <a:off x="5562600" y="1219200"/>
            <a:ext cx="1371600" cy="1447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05" name="Line 9"/>
          <p:cNvSpPr>
            <a:spLocks noChangeShapeType="1"/>
          </p:cNvSpPr>
          <p:nvPr/>
        </p:nvSpPr>
        <p:spPr bwMode="auto">
          <a:xfrm flipV="1">
            <a:off x="1295400" y="3048000"/>
            <a:ext cx="914400" cy="1371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06" name="Line 10"/>
          <p:cNvSpPr>
            <a:spLocks noChangeShapeType="1"/>
          </p:cNvSpPr>
          <p:nvPr/>
        </p:nvSpPr>
        <p:spPr bwMode="auto">
          <a:xfrm>
            <a:off x="1600200" y="4953000"/>
            <a:ext cx="2438400" cy="762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2741901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idx="1"/>
          </p:nvPr>
        </p:nvSpPr>
        <p:spPr>
          <a:xfrm>
            <a:off x="381000" y="2057400"/>
            <a:ext cx="8534400" cy="4191000"/>
          </a:xfrm>
        </p:spPr>
        <p:txBody>
          <a:bodyPr/>
          <a:lstStyle/>
          <a:p>
            <a:pPr eaLnBrk="1" hangingPunct="1">
              <a:buFontTx/>
              <a:buNone/>
            </a:pPr>
            <a:r>
              <a:rPr lang="en-US" sz="2400" smtClean="0"/>
              <a:t>    </a:t>
            </a:r>
            <a:r>
              <a:rPr lang="en-US" sz="2400" smtClean="0">
                <a:solidFill>
                  <a:srgbClr val="D02604"/>
                </a:solidFill>
              </a:rPr>
              <a:t>There are many different biases that can influence the perception of 3D scenes.  For example,</a:t>
            </a:r>
          </a:p>
          <a:p>
            <a:pPr eaLnBrk="1" hangingPunct="1">
              <a:spcBef>
                <a:spcPct val="50000"/>
              </a:spcBef>
            </a:pPr>
            <a:r>
              <a:rPr lang="en-US" sz="2400" smtClean="0"/>
              <a:t>Unless there is information to the contrary, objects will be perceived as resting on the ground.</a:t>
            </a:r>
          </a:p>
          <a:p>
            <a:pPr eaLnBrk="1" hangingPunct="1"/>
            <a:r>
              <a:rPr lang="en-US" sz="2400" smtClean="0"/>
              <a:t>There is a strong bias to interpret scenes such that depth increases with height in the viewing plane.</a:t>
            </a:r>
          </a:p>
          <a:p>
            <a:pPr eaLnBrk="1" hangingPunct="1"/>
            <a:r>
              <a:rPr lang="en-US" sz="2400" smtClean="0"/>
              <a:t>Convex interpretations are preferred over concave ones.</a:t>
            </a:r>
          </a:p>
          <a:p>
            <a:pPr eaLnBrk="1" hangingPunct="1"/>
            <a:r>
              <a:rPr lang="en-US" sz="2400" smtClean="0"/>
              <a:t>Interpretations involving generic views are preferred over those that require a specific vantage point. </a:t>
            </a:r>
          </a:p>
        </p:txBody>
      </p:sp>
      <p:sp>
        <p:nvSpPr>
          <p:cNvPr id="9219" name="Rectangle 3"/>
          <p:cNvSpPr>
            <a:spLocks noChangeArrowheads="1"/>
          </p:cNvSpPr>
          <p:nvPr/>
        </p:nvSpPr>
        <p:spPr bwMode="auto">
          <a:xfrm>
            <a:off x="457200" y="152400"/>
            <a:ext cx="838200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600"/>
              <a:t>In order to resolve projective ambiguities, human observers are biased to perceive the interpretation that is statistically most likely in the natural environment.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6523</TotalTime>
  <Words>706</Words>
  <Application>Microsoft Office PowerPoint</Application>
  <PresentationFormat>On-screen Show (4:3)</PresentationFormat>
  <Paragraphs>60</Paragraphs>
  <Slides>43</Slides>
  <Notes>0</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45" baseType="lpstr">
      <vt:lpstr>Default Design</vt:lpstr>
      <vt:lpstr>Image</vt:lpstr>
      <vt:lpstr>Lecture 17 –  Biases in Perception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Ohio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Todd</dc:creator>
  <cp:lastModifiedBy>James Todd</cp:lastModifiedBy>
  <cp:revision>83</cp:revision>
  <dcterms:created xsi:type="dcterms:W3CDTF">2005-02-07T16:46:06Z</dcterms:created>
  <dcterms:modified xsi:type="dcterms:W3CDTF">2014-10-27T20:02:50Z</dcterms:modified>
</cp:coreProperties>
</file>