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568" r:id="rId2"/>
    <p:sldId id="566" r:id="rId3"/>
    <p:sldId id="532" r:id="rId4"/>
    <p:sldId id="504" r:id="rId5"/>
    <p:sldId id="505" r:id="rId6"/>
    <p:sldId id="506" r:id="rId7"/>
    <p:sldId id="507" r:id="rId8"/>
    <p:sldId id="514" r:id="rId9"/>
    <p:sldId id="515" r:id="rId10"/>
    <p:sldId id="516" r:id="rId11"/>
    <p:sldId id="517" r:id="rId12"/>
    <p:sldId id="518" r:id="rId13"/>
    <p:sldId id="523" r:id="rId14"/>
    <p:sldId id="524" r:id="rId15"/>
    <p:sldId id="525" r:id="rId16"/>
    <p:sldId id="526" r:id="rId17"/>
    <p:sldId id="527" r:id="rId18"/>
    <p:sldId id="528" r:id="rId19"/>
    <p:sldId id="529" r:id="rId20"/>
    <p:sldId id="530" r:id="rId21"/>
    <p:sldId id="531" r:id="rId22"/>
    <p:sldId id="535" r:id="rId23"/>
    <p:sldId id="536" r:id="rId24"/>
    <p:sldId id="537" r:id="rId25"/>
    <p:sldId id="538" r:id="rId26"/>
    <p:sldId id="539" r:id="rId27"/>
    <p:sldId id="534" r:id="rId28"/>
    <p:sldId id="552" r:id="rId29"/>
    <p:sldId id="553" r:id="rId30"/>
    <p:sldId id="555" r:id="rId31"/>
    <p:sldId id="556" r:id="rId32"/>
    <p:sldId id="557" r:id="rId33"/>
    <p:sldId id="558" r:id="rId34"/>
    <p:sldId id="559" r:id="rId35"/>
    <p:sldId id="560" r:id="rId36"/>
    <p:sldId id="561" r:id="rId37"/>
    <p:sldId id="562" r:id="rId38"/>
    <p:sldId id="563" r:id="rId39"/>
    <p:sldId id="564"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FF66CC"/>
    <a:srgbClr val="008000"/>
    <a:srgbClr val="FF0000"/>
    <a:srgbClr val="00FF00"/>
    <a:srgbClr val="33CC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768"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image" Target="../media/image4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63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63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F5061F1-69A6-48AA-9BB6-04E8D5AAA1F0}" type="slidenum">
              <a:rPr lang="en-US"/>
              <a:pPr>
                <a:defRPr/>
              </a:pPr>
              <a:t>‹#›</a:t>
            </a:fld>
            <a:endParaRPr lang="en-US"/>
          </a:p>
        </p:txBody>
      </p:sp>
    </p:spTree>
    <p:extLst>
      <p:ext uri="{BB962C8B-B14F-4D97-AF65-F5344CB8AC3E}">
        <p14:creationId xmlns:p14="http://schemas.microsoft.com/office/powerpoint/2010/main" val="249107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64EB71C-8A46-4F23-B4C7-A63CB70514DE}" type="slidenum">
              <a:rPr lang="en-US"/>
              <a:pPr eaLnBrk="1" hangingPunct="1"/>
              <a:t>24</a:t>
            </a:fld>
            <a:endParaRPr lang="en-US"/>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E3EB50-18D4-4819-B6C1-846BC7F5F490}" type="slidenum">
              <a:rPr lang="en-US"/>
              <a:pPr>
                <a:defRPr/>
              </a:pPr>
              <a:t>‹#›</a:t>
            </a:fld>
            <a:endParaRPr lang="en-US"/>
          </a:p>
        </p:txBody>
      </p:sp>
    </p:spTree>
    <p:extLst>
      <p:ext uri="{BB962C8B-B14F-4D97-AF65-F5344CB8AC3E}">
        <p14:creationId xmlns:p14="http://schemas.microsoft.com/office/powerpoint/2010/main" val="1491659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B4A750-FE29-43EA-B3A6-6BA479A79E6C}" type="slidenum">
              <a:rPr lang="en-US"/>
              <a:pPr>
                <a:defRPr/>
              </a:pPr>
              <a:t>‹#›</a:t>
            </a:fld>
            <a:endParaRPr lang="en-US"/>
          </a:p>
        </p:txBody>
      </p:sp>
    </p:spTree>
    <p:extLst>
      <p:ext uri="{BB962C8B-B14F-4D97-AF65-F5344CB8AC3E}">
        <p14:creationId xmlns:p14="http://schemas.microsoft.com/office/powerpoint/2010/main" val="411538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94A58E-5E9B-46F7-BE7F-258E6377040A}" type="slidenum">
              <a:rPr lang="en-US"/>
              <a:pPr>
                <a:defRPr/>
              </a:pPr>
              <a:t>‹#›</a:t>
            </a:fld>
            <a:endParaRPr lang="en-US"/>
          </a:p>
        </p:txBody>
      </p:sp>
    </p:spTree>
    <p:extLst>
      <p:ext uri="{BB962C8B-B14F-4D97-AF65-F5344CB8AC3E}">
        <p14:creationId xmlns:p14="http://schemas.microsoft.com/office/powerpoint/2010/main" val="3740920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C23D86-90E6-438A-8C21-C1B7A59EBA39}" type="slidenum">
              <a:rPr lang="en-US"/>
              <a:pPr>
                <a:defRPr/>
              </a:pPr>
              <a:t>‹#›</a:t>
            </a:fld>
            <a:endParaRPr lang="en-US"/>
          </a:p>
        </p:txBody>
      </p:sp>
    </p:spTree>
    <p:extLst>
      <p:ext uri="{BB962C8B-B14F-4D97-AF65-F5344CB8AC3E}">
        <p14:creationId xmlns:p14="http://schemas.microsoft.com/office/powerpoint/2010/main" val="156621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4D8D7B-77D8-458C-8F19-F894C07F3BE2}" type="slidenum">
              <a:rPr lang="en-US"/>
              <a:pPr>
                <a:defRPr/>
              </a:pPr>
              <a:t>‹#›</a:t>
            </a:fld>
            <a:endParaRPr lang="en-US"/>
          </a:p>
        </p:txBody>
      </p:sp>
    </p:spTree>
    <p:extLst>
      <p:ext uri="{BB962C8B-B14F-4D97-AF65-F5344CB8AC3E}">
        <p14:creationId xmlns:p14="http://schemas.microsoft.com/office/powerpoint/2010/main" val="409363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36BD65-A83E-43B0-9A8C-A8B15D75A973}" type="slidenum">
              <a:rPr lang="en-US"/>
              <a:pPr>
                <a:defRPr/>
              </a:pPr>
              <a:t>‹#›</a:t>
            </a:fld>
            <a:endParaRPr lang="en-US"/>
          </a:p>
        </p:txBody>
      </p:sp>
    </p:spTree>
    <p:extLst>
      <p:ext uri="{BB962C8B-B14F-4D97-AF65-F5344CB8AC3E}">
        <p14:creationId xmlns:p14="http://schemas.microsoft.com/office/powerpoint/2010/main" val="295063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EB914C2-53DD-4B79-898E-87000AA0E367}" type="slidenum">
              <a:rPr lang="en-US"/>
              <a:pPr>
                <a:defRPr/>
              </a:pPr>
              <a:t>‹#›</a:t>
            </a:fld>
            <a:endParaRPr lang="en-US"/>
          </a:p>
        </p:txBody>
      </p:sp>
    </p:spTree>
    <p:extLst>
      <p:ext uri="{BB962C8B-B14F-4D97-AF65-F5344CB8AC3E}">
        <p14:creationId xmlns:p14="http://schemas.microsoft.com/office/powerpoint/2010/main" val="292009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196D2C-AC84-41F2-AD68-224185B1ECCC}" type="slidenum">
              <a:rPr lang="en-US"/>
              <a:pPr>
                <a:defRPr/>
              </a:pPr>
              <a:t>‹#›</a:t>
            </a:fld>
            <a:endParaRPr lang="en-US"/>
          </a:p>
        </p:txBody>
      </p:sp>
    </p:spTree>
    <p:extLst>
      <p:ext uri="{BB962C8B-B14F-4D97-AF65-F5344CB8AC3E}">
        <p14:creationId xmlns:p14="http://schemas.microsoft.com/office/powerpoint/2010/main" val="2851766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38ED60-E52F-4A42-A98D-8462E796B471}" type="slidenum">
              <a:rPr lang="en-US"/>
              <a:pPr>
                <a:defRPr/>
              </a:pPr>
              <a:t>‹#›</a:t>
            </a:fld>
            <a:endParaRPr lang="en-US"/>
          </a:p>
        </p:txBody>
      </p:sp>
    </p:spTree>
    <p:extLst>
      <p:ext uri="{BB962C8B-B14F-4D97-AF65-F5344CB8AC3E}">
        <p14:creationId xmlns:p14="http://schemas.microsoft.com/office/powerpoint/2010/main" val="361257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8067DC-0BD6-4684-8770-EFE8B8FD7AB8}" type="slidenum">
              <a:rPr lang="en-US"/>
              <a:pPr>
                <a:defRPr/>
              </a:pPr>
              <a:t>‹#›</a:t>
            </a:fld>
            <a:endParaRPr lang="en-US"/>
          </a:p>
        </p:txBody>
      </p:sp>
    </p:spTree>
    <p:extLst>
      <p:ext uri="{BB962C8B-B14F-4D97-AF65-F5344CB8AC3E}">
        <p14:creationId xmlns:p14="http://schemas.microsoft.com/office/powerpoint/2010/main" val="1510435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D5E83E-9180-460A-A0F2-AFE0206B8DC6}" type="slidenum">
              <a:rPr lang="en-US"/>
              <a:pPr>
                <a:defRPr/>
              </a:pPr>
              <a:t>‹#›</a:t>
            </a:fld>
            <a:endParaRPr lang="en-US"/>
          </a:p>
        </p:txBody>
      </p:sp>
    </p:spTree>
    <p:extLst>
      <p:ext uri="{BB962C8B-B14F-4D97-AF65-F5344CB8AC3E}">
        <p14:creationId xmlns:p14="http://schemas.microsoft.com/office/powerpoint/2010/main" val="2731074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CEF8BD7-55AD-40D9-9147-D16DE85A69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amp;esrc=s&amp;frm=1&amp;source=images&amp;cd=&amp;cad=rja&amp;docid=WFjCjh_xNsKy5M&amp;tbnid=rdsrdovIqvCmlM:&amp;ved=0CAUQjRw&amp;url=http://stilllifequickheart.tumblr.com/post/2491783889/unknown-french-still-life-of-kitchen-objects&amp;ei=IyqBUrz5GfKgyAGLwYF4&amp;bvm=bv.56146854,d.aWc&amp;psig=AFQjCNHof2dG5Se3TDTuaAJ6g8vsC-U4zg&amp;ust=138428293300827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members.lycos.co.uk/brisray/optill/oind.htm"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5.png"/><Relationship Id="rId5" Type="http://schemas.openxmlformats.org/officeDocument/2006/relationships/oleObject" Target="../embeddings/oleObject8.bin"/><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50.png"/><Relationship Id="rId5" Type="http://schemas.openxmlformats.org/officeDocument/2006/relationships/oleObject" Target="../embeddings/oleObject13.bin"/><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3.png"/><Relationship Id="rId5" Type="http://schemas.openxmlformats.org/officeDocument/2006/relationships/oleObject" Target="../embeddings/oleObject16.bin"/><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25.media.tumblr.com/tumblr_ld61niDuGL1qbyk5qo1_5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68355"/>
            <a:ext cx="6400800" cy="46213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type="ctrTitle"/>
          </p:nvPr>
        </p:nvSpPr>
        <p:spPr>
          <a:xfrm>
            <a:off x="130629" y="222298"/>
            <a:ext cx="8800240" cy="914400"/>
          </a:xfrm>
        </p:spPr>
        <p:txBody>
          <a:bodyPr/>
          <a:lstStyle/>
          <a:p>
            <a:r>
              <a:rPr lang="en-US" dirty="0" smtClean="0"/>
              <a:t>Lecture 18 –  </a:t>
            </a:r>
            <a:r>
              <a:rPr lang="en-US" smtClean="0"/>
              <a:t>Recognition </a:t>
            </a:r>
            <a:r>
              <a:rPr lang="en-US"/>
              <a:t>1</a:t>
            </a:r>
            <a:endParaRPr lang="en-US" dirty="0"/>
          </a:p>
        </p:txBody>
      </p:sp>
    </p:spTree>
    <p:extLst>
      <p:ext uri="{BB962C8B-B14F-4D97-AF65-F5344CB8AC3E}">
        <p14:creationId xmlns:p14="http://schemas.microsoft.com/office/powerpoint/2010/main" val="2324175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524000" y="12954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L</a:t>
            </a:r>
          </a:p>
        </p:txBody>
      </p:sp>
      <p:sp>
        <p:nvSpPr>
          <p:cNvPr id="27651" name="Text Box 3"/>
          <p:cNvSpPr txBox="1">
            <a:spLocks noChangeArrowheads="1"/>
          </p:cNvSpPr>
          <p:nvPr/>
        </p:nvSpPr>
        <p:spPr bwMode="auto">
          <a:xfrm>
            <a:off x="1066800" y="21336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Curved L</a:t>
            </a:r>
          </a:p>
        </p:txBody>
      </p:sp>
      <p:sp>
        <p:nvSpPr>
          <p:cNvPr id="27652" name="Text Box 4"/>
          <p:cNvSpPr txBox="1">
            <a:spLocks noChangeArrowheads="1"/>
          </p:cNvSpPr>
          <p:nvPr/>
        </p:nvSpPr>
        <p:spPr bwMode="auto">
          <a:xfrm>
            <a:off x="990600" y="29718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3-Tangent</a:t>
            </a:r>
          </a:p>
        </p:txBody>
      </p:sp>
      <p:sp>
        <p:nvSpPr>
          <p:cNvPr id="27653" name="Text Box 5"/>
          <p:cNvSpPr txBox="1">
            <a:spLocks noChangeArrowheads="1"/>
          </p:cNvSpPr>
          <p:nvPr/>
        </p:nvSpPr>
        <p:spPr bwMode="auto">
          <a:xfrm>
            <a:off x="1219200" y="38862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Arrow</a:t>
            </a:r>
          </a:p>
        </p:txBody>
      </p:sp>
      <p:sp>
        <p:nvSpPr>
          <p:cNvPr id="27654" name="Text Box 6"/>
          <p:cNvSpPr txBox="1">
            <a:spLocks noChangeArrowheads="1"/>
          </p:cNvSpPr>
          <p:nvPr/>
        </p:nvSpPr>
        <p:spPr bwMode="auto">
          <a:xfrm>
            <a:off x="1524000" y="49530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Y</a:t>
            </a:r>
          </a:p>
        </p:txBody>
      </p:sp>
      <p:sp>
        <p:nvSpPr>
          <p:cNvPr id="27655" name="Text Box 7"/>
          <p:cNvSpPr txBox="1">
            <a:spLocks noChangeArrowheads="1"/>
          </p:cNvSpPr>
          <p:nvPr/>
        </p:nvSpPr>
        <p:spPr bwMode="auto">
          <a:xfrm>
            <a:off x="1524000" y="60198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T</a:t>
            </a:r>
          </a:p>
        </p:txBody>
      </p:sp>
      <p:sp>
        <p:nvSpPr>
          <p:cNvPr id="27656" name="Text Box 8"/>
          <p:cNvSpPr txBox="1">
            <a:spLocks noChangeArrowheads="1"/>
          </p:cNvSpPr>
          <p:nvPr/>
        </p:nvSpPr>
        <p:spPr bwMode="auto">
          <a:xfrm>
            <a:off x="457200" y="228600"/>
            <a:ext cx="815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Vertex types and their possible interpretations</a:t>
            </a:r>
          </a:p>
        </p:txBody>
      </p:sp>
      <p:pic>
        <p:nvPicPr>
          <p:cNvPr id="276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066800"/>
            <a:ext cx="5457825" cy="54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464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Edge Labeling</a:t>
            </a:r>
          </a:p>
        </p:txBody>
      </p:sp>
      <p:sp>
        <p:nvSpPr>
          <p:cNvPr id="28675" name="Rectangle 3"/>
          <p:cNvSpPr>
            <a:spLocks noGrp="1" noChangeArrowheads="1"/>
          </p:cNvSpPr>
          <p:nvPr>
            <p:ph type="body" idx="1"/>
          </p:nvPr>
        </p:nvSpPr>
        <p:spPr/>
        <p:txBody>
          <a:bodyPr/>
          <a:lstStyle/>
          <a:p>
            <a:pPr eaLnBrk="1" hangingPunct="1">
              <a:spcBef>
                <a:spcPct val="40000"/>
              </a:spcBef>
            </a:pPr>
            <a:r>
              <a:rPr lang="en-US" smtClean="0"/>
              <a:t>Note that every contour on an object is bounded on both ends by a vertex</a:t>
            </a:r>
          </a:p>
          <a:p>
            <a:pPr eaLnBrk="1" hangingPunct="1">
              <a:spcBef>
                <a:spcPct val="40000"/>
              </a:spcBef>
            </a:pPr>
            <a:r>
              <a:rPr lang="en-US" smtClean="0"/>
              <a:t>Problem – Select a possible interpretation for each vertex so that every contour has a consistent labeling from both of its vertices</a:t>
            </a:r>
          </a:p>
          <a:p>
            <a:pPr eaLnBrk="1" hangingPunct="1">
              <a:spcBef>
                <a:spcPct val="40000"/>
              </a:spcBef>
            </a:pPr>
            <a:r>
              <a:rPr lang="en-US" smtClean="0"/>
              <a:t>Consistent interpretations are not always unique, and may sometimes be impossible to achieve</a:t>
            </a:r>
          </a:p>
        </p:txBody>
      </p:sp>
    </p:spTree>
    <p:extLst>
      <p:ext uri="{BB962C8B-B14F-4D97-AF65-F5344CB8AC3E}">
        <p14:creationId xmlns:p14="http://schemas.microsoft.com/office/powerpoint/2010/main" val="1935390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0"/>
            <a:ext cx="2001838"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733800"/>
            <a:ext cx="21574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533400"/>
            <a:ext cx="2230438"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5"/>
          <p:cNvSpPr txBox="1">
            <a:spLocks noChangeArrowheads="1"/>
          </p:cNvSpPr>
          <p:nvPr/>
        </p:nvSpPr>
        <p:spPr bwMode="auto">
          <a:xfrm>
            <a:off x="4038600" y="12192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Attached to wall</a:t>
            </a:r>
          </a:p>
        </p:txBody>
      </p:sp>
      <p:sp>
        <p:nvSpPr>
          <p:cNvPr id="29702" name="Text Box 6"/>
          <p:cNvSpPr txBox="1">
            <a:spLocks noChangeArrowheads="1"/>
          </p:cNvSpPr>
          <p:nvPr/>
        </p:nvSpPr>
        <p:spPr bwMode="auto">
          <a:xfrm>
            <a:off x="838200" y="54864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Attached to ground</a:t>
            </a:r>
          </a:p>
        </p:txBody>
      </p:sp>
      <p:sp>
        <p:nvSpPr>
          <p:cNvPr id="29703" name="Text Box 7"/>
          <p:cNvSpPr txBox="1">
            <a:spLocks noChangeArrowheads="1"/>
          </p:cNvSpPr>
          <p:nvPr/>
        </p:nvSpPr>
        <p:spPr bwMode="auto">
          <a:xfrm>
            <a:off x="6934200" y="39624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Floating in air</a:t>
            </a:r>
          </a:p>
        </p:txBody>
      </p:sp>
      <p:sp>
        <p:nvSpPr>
          <p:cNvPr id="29704" name="Line 8"/>
          <p:cNvSpPr>
            <a:spLocks noChangeShapeType="1"/>
          </p:cNvSpPr>
          <p:nvPr/>
        </p:nvSpPr>
        <p:spPr bwMode="auto">
          <a:xfrm>
            <a:off x="4876800" y="1905000"/>
            <a:ext cx="6096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5" name="Line 9"/>
          <p:cNvSpPr>
            <a:spLocks noChangeShapeType="1"/>
          </p:cNvSpPr>
          <p:nvPr/>
        </p:nvSpPr>
        <p:spPr bwMode="auto">
          <a:xfrm flipV="1">
            <a:off x="1600200" y="4800600"/>
            <a:ext cx="5334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6" name="Text Box 10"/>
          <p:cNvSpPr txBox="1">
            <a:spLocks noChangeArrowheads="1"/>
          </p:cNvSpPr>
          <p:nvPr/>
        </p:nvSpPr>
        <p:spPr bwMode="auto">
          <a:xfrm>
            <a:off x="381000" y="381000"/>
            <a:ext cx="2362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Alternative interpretations of an object</a:t>
            </a:r>
          </a:p>
        </p:txBody>
      </p:sp>
      <p:sp>
        <p:nvSpPr>
          <p:cNvPr id="29707" name="Line 11"/>
          <p:cNvSpPr>
            <a:spLocks noChangeShapeType="1"/>
          </p:cNvSpPr>
          <p:nvPr/>
        </p:nvSpPr>
        <p:spPr bwMode="auto">
          <a:xfrm flipH="1">
            <a:off x="6629400" y="4648200"/>
            <a:ext cx="6096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28978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2"/>
          <p:cNvGrpSpPr>
            <a:grpSpLocks/>
          </p:cNvGrpSpPr>
          <p:nvPr/>
        </p:nvGrpSpPr>
        <p:grpSpPr bwMode="auto">
          <a:xfrm>
            <a:off x="1066800" y="2055813"/>
            <a:ext cx="7313613" cy="3657600"/>
            <a:chOff x="672" y="864"/>
            <a:chExt cx="4607" cy="2304"/>
          </a:xfrm>
        </p:grpSpPr>
        <p:pic>
          <p:nvPicPr>
            <p:cNvPr id="30726" name="Picture 3" descr="fork_draw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 y="864"/>
              <a:ext cx="4607"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7" name="Group 4"/>
            <p:cNvGrpSpPr>
              <a:grpSpLocks/>
            </p:cNvGrpSpPr>
            <p:nvPr/>
          </p:nvGrpSpPr>
          <p:grpSpPr bwMode="auto">
            <a:xfrm rot="5158304">
              <a:off x="1680" y="1776"/>
              <a:ext cx="144" cy="144"/>
              <a:chOff x="816" y="3312"/>
              <a:chExt cx="192" cy="192"/>
            </a:xfrm>
          </p:grpSpPr>
          <p:sp>
            <p:nvSpPr>
              <p:cNvPr id="30731" name="Line 5"/>
              <p:cNvSpPr>
                <a:spLocks noChangeShapeType="1"/>
              </p:cNvSpPr>
              <p:nvPr/>
            </p:nvSpPr>
            <p:spPr bwMode="auto">
              <a:xfrm flipV="1">
                <a:off x="816" y="3312"/>
                <a:ext cx="96"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2" name="Line 6"/>
              <p:cNvSpPr>
                <a:spLocks noChangeShapeType="1"/>
              </p:cNvSpPr>
              <p:nvPr/>
            </p:nvSpPr>
            <p:spPr bwMode="auto">
              <a:xfrm>
                <a:off x="912" y="3312"/>
                <a:ext cx="96"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0728" name="Group 7"/>
            <p:cNvGrpSpPr>
              <a:grpSpLocks/>
            </p:cNvGrpSpPr>
            <p:nvPr/>
          </p:nvGrpSpPr>
          <p:grpSpPr bwMode="auto">
            <a:xfrm rot="5158304">
              <a:off x="1824" y="1776"/>
              <a:ext cx="144" cy="144"/>
              <a:chOff x="816" y="3312"/>
              <a:chExt cx="192" cy="192"/>
            </a:xfrm>
          </p:grpSpPr>
          <p:sp>
            <p:nvSpPr>
              <p:cNvPr id="30729" name="Line 8"/>
              <p:cNvSpPr>
                <a:spLocks noChangeShapeType="1"/>
              </p:cNvSpPr>
              <p:nvPr/>
            </p:nvSpPr>
            <p:spPr bwMode="auto">
              <a:xfrm flipV="1">
                <a:off x="816" y="3312"/>
                <a:ext cx="96"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0" name="Line 9"/>
              <p:cNvSpPr>
                <a:spLocks noChangeShapeType="1"/>
              </p:cNvSpPr>
              <p:nvPr/>
            </p:nvSpPr>
            <p:spPr bwMode="auto">
              <a:xfrm>
                <a:off x="912" y="3312"/>
                <a:ext cx="96"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30723" name="Rectangle 10"/>
          <p:cNvSpPr>
            <a:spLocks noChangeArrowheads="1"/>
          </p:cNvSpPr>
          <p:nvPr/>
        </p:nvSpPr>
        <p:spPr bwMode="auto">
          <a:xfrm>
            <a:off x="5562600" y="1752600"/>
            <a:ext cx="2895600" cy="464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24" name="Text Box 11"/>
          <p:cNvSpPr txBox="1">
            <a:spLocks noChangeArrowheads="1"/>
          </p:cNvSpPr>
          <p:nvPr/>
        </p:nvSpPr>
        <p:spPr bwMode="auto">
          <a:xfrm>
            <a:off x="1752600" y="381000"/>
            <a:ext cx="586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The 3-tangent vertex indicates that this is a smooth occlusion contour, and that the occluded region is above the contour.</a:t>
            </a:r>
          </a:p>
        </p:txBody>
      </p:sp>
      <p:sp>
        <p:nvSpPr>
          <p:cNvPr id="30725" name="Line 12"/>
          <p:cNvSpPr>
            <a:spLocks noChangeShapeType="1"/>
          </p:cNvSpPr>
          <p:nvPr/>
        </p:nvSpPr>
        <p:spPr bwMode="auto">
          <a:xfrm flipH="1">
            <a:off x="2362200" y="1524000"/>
            <a:ext cx="685800" cy="1981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670901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ork_draw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55813"/>
            <a:ext cx="73136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7" name="Group 3"/>
          <p:cNvGrpSpPr>
            <a:grpSpLocks/>
          </p:cNvGrpSpPr>
          <p:nvPr/>
        </p:nvGrpSpPr>
        <p:grpSpPr bwMode="auto">
          <a:xfrm rot="-5400000">
            <a:off x="5257800" y="3503613"/>
            <a:ext cx="228600" cy="228600"/>
            <a:chOff x="816" y="3312"/>
            <a:chExt cx="192" cy="192"/>
          </a:xfrm>
        </p:grpSpPr>
        <p:sp>
          <p:nvSpPr>
            <p:cNvPr id="31753" name="Line 4"/>
            <p:cNvSpPr>
              <a:spLocks noChangeShapeType="1"/>
            </p:cNvSpPr>
            <p:nvPr/>
          </p:nvSpPr>
          <p:spPr bwMode="auto">
            <a:xfrm flipV="1">
              <a:off x="816" y="3312"/>
              <a:ext cx="96"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4" name="Line 5"/>
            <p:cNvSpPr>
              <a:spLocks noChangeShapeType="1"/>
            </p:cNvSpPr>
            <p:nvPr/>
          </p:nvSpPr>
          <p:spPr bwMode="auto">
            <a:xfrm>
              <a:off x="912" y="3312"/>
              <a:ext cx="96"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1748" name="Rectangle 6"/>
          <p:cNvSpPr>
            <a:spLocks noChangeArrowheads="1"/>
          </p:cNvSpPr>
          <p:nvPr/>
        </p:nvSpPr>
        <p:spPr bwMode="auto">
          <a:xfrm>
            <a:off x="838200" y="1676400"/>
            <a:ext cx="2895600" cy="464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749" name="Text Box 7"/>
          <p:cNvSpPr txBox="1">
            <a:spLocks noChangeArrowheads="1"/>
          </p:cNvSpPr>
          <p:nvPr/>
        </p:nvSpPr>
        <p:spPr bwMode="auto">
          <a:xfrm>
            <a:off x="4495800" y="31242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rgbClr val="FF0000"/>
                </a:solidFill>
              </a:rPr>
              <a:t>-</a:t>
            </a:r>
            <a:endParaRPr lang="en-US" sz="2400">
              <a:solidFill>
                <a:srgbClr val="FF0000"/>
              </a:solidFill>
            </a:endParaRPr>
          </a:p>
        </p:txBody>
      </p:sp>
      <p:sp>
        <p:nvSpPr>
          <p:cNvPr id="31750" name="Text Box 8"/>
          <p:cNvSpPr txBox="1">
            <a:spLocks noChangeArrowheads="1"/>
          </p:cNvSpPr>
          <p:nvPr/>
        </p:nvSpPr>
        <p:spPr bwMode="auto">
          <a:xfrm>
            <a:off x="4800600" y="3262313"/>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FF0000"/>
                </a:solidFill>
              </a:rPr>
              <a:t>or</a:t>
            </a:r>
          </a:p>
        </p:txBody>
      </p:sp>
      <p:sp>
        <p:nvSpPr>
          <p:cNvPr id="31751" name="Text Box 9"/>
          <p:cNvSpPr txBox="1">
            <a:spLocks noChangeArrowheads="1"/>
          </p:cNvSpPr>
          <p:nvPr/>
        </p:nvSpPr>
        <p:spPr bwMode="auto">
          <a:xfrm>
            <a:off x="1524000" y="304800"/>
            <a:ext cx="6324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The pattern of vertices indicates that this is either a concave edge, or an edge occlusion contour where the occluded region is below the contour. </a:t>
            </a:r>
          </a:p>
        </p:txBody>
      </p:sp>
      <p:sp>
        <p:nvSpPr>
          <p:cNvPr id="31752" name="Line 10"/>
          <p:cNvSpPr>
            <a:spLocks noChangeShapeType="1"/>
          </p:cNvSpPr>
          <p:nvPr/>
        </p:nvSpPr>
        <p:spPr bwMode="auto">
          <a:xfrm>
            <a:off x="5029200" y="1600200"/>
            <a:ext cx="762000" cy="1905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866029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ork_draw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57400"/>
            <a:ext cx="73136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1" name="Group 3"/>
          <p:cNvGrpSpPr>
            <a:grpSpLocks/>
          </p:cNvGrpSpPr>
          <p:nvPr/>
        </p:nvGrpSpPr>
        <p:grpSpPr bwMode="auto">
          <a:xfrm rot="5158304">
            <a:off x="2667000" y="3505200"/>
            <a:ext cx="228600" cy="228600"/>
            <a:chOff x="816" y="3312"/>
            <a:chExt cx="192" cy="192"/>
          </a:xfrm>
        </p:grpSpPr>
        <p:sp>
          <p:nvSpPr>
            <p:cNvPr id="32781" name="Line 4"/>
            <p:cNvSpPr>
              <a:spLocks noChangeShapeType="1"/>
            </p:cNvSpPr>
            <p:nvPr/>
          </p:nvSpPr>
          <p:spPr bwMode="auto">
            <a:xfrm flipV="1">
              <a:off x="816" y="3312"/>
              <a:ext cx="96"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2" name="Line 5"/>
            <p:cNvSpPr>
              <a:spLocks noChangeShapeType="1"/>
            </p:cNvSpPr>
            <p:nvPr/>
          </p:nvSpPr>
          <p:spPr bwMode="auto">
            <a:xfrm>
              <a:off x="912" y="3312"/>
              <a:ext cx="96"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772" name="Group 6"/>
          <p:cNvGrpSpPr>
            <a:grpSpLocks/>
          </p:cNvGrpSpPr>
          <p:nvPr/>
        </p:nvGrpSpPr>
        <p:grpSpPr bwMode="auto">
          <a:xfrm rot="5158304">
            <a:off x="2895600" y="3505200"/>
            <a:ext cx="228600" cy="228600"/>
            <a:chOff x="816" y="3312"/>
            <a:chExt cx="192" cy="192"/>
          </a:xfrm>
        </p:grpSpPr>
        <p:sp>
          <p:nvSpPr>
            <p:cNvPr id="32779" name="Line 7"/>
            <p:cNvSpPr>
              <a:spLocks noChangeShapeType="1"/>
            </p:cNvSpPr>
            <p:nvPr/>
          </p:nvSpPr>
          <p:spPr bwMode="auto">
            <a:xfrm flipV="1">
              <a:off x="816" y="3312"/>
              <a:ext cx="96"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0" name="Line 8"/>
            <p:cNvSpPr>
              <a:spLocks noChangeShapeType="1"/>
            </p:cNvSpPr>
            <p:nvPr/>
          </p:nvSpPr>
          <p:spPr bwMode="auto">
            <a:xfrm>
              <a:off x="912" y="3312"/>
              <a:ext cx="96"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773" name="Text Box 9"/>
          <p:cNvSpPr txBox="1">
            <a:spLocks noChangeArrowheads="1"/>
          </p:cNvSpPr>
          <p:nvPr/>
        </p:nvSpPr>
        <p:spPr bwMode="auto">
          <a:xfrm>
            <a:off x="1447800" y="762000"/>
            <a:ext cx="609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An impossible object does not allow a consistent interpretation of its edges</a:t>
            </a:r>
          </a:p>
        </p:txBody>
      </p:sp>
      <p:grpSp>
        <p:nvGrpSpPr>
          <p:cNvPr id="32774" name="Group 10"/>
          <p:cNvGrpSpPr>
            <a:grpSpLocks/>
          </p:cNvGrpSpPr>
          <p:nvPr/>
        </p:nvGrpSpPr>
        <p:grpSpPr bwMode="auto">
          <a:xfrm rot="-5400000">
            <a:off x="5410200" y="3481388"/>
            <a:ext cx="228600" cy="228600"/>
            <a:chOff x="816" y="3312"/>
            <a:chExt cx="192" cy="192"/>
          </a:xfrm>
        </p:grpSpPr>
        <p:sp>
          <p:nvSpPr>
            <p:cNvPr id="32777" name="Line 11"/>
            <p:cNvSpPr>
              <a:spLocks noChangeShapeType="1"/>
            </p:cNvSpPr>
            <p:nvPr/>
          </p:nvSpPr>
          <p:spPr bwMode="auto">
            <a:xfrm flipV="1">
              <a:off x="816" y="3312"/>
              <a:ext cx="96"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8" name="Line 12"/>
            <p:cNvSpPr>
              <a:spLocks noChangeShapeType="1"/>
            </p:cNvSpPr>
            <p:nvPr/>
          </p:nvSpPr>
          <p:spPr bwMode="auto">
            <a:xfrm>
              <a:off x="912" y="3312"/>
              <a:ext cx="96"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775" name="Text Box 13"/>
          <p:cNvSpPr txBox="1">
            <a:spLocks noChangeArrowheads="1"/>
          </p:cNvSpPr>
          <p:nvPr/>
        </p:nvSpPr>
        <p:spPr bwMode="auto">
          <a:xfrm>
            <a:off x="4648200" y="3125788"/>
            <a:ext cx="381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rgbClr val="FF0000"/>
                </a:solidFill>
              </a:rPr>
              <a:t>-</a:t>
            </a:r>
            <a:endParaRPr lang="en-US" sz="2400">
              <a:solidFill>
                <a:srgbClr val="FF0000"/>
              </a:solidFill>
            </a:endParaRPr>
          </a:p>
        </p:txBody>
      </p:sp>
      <p:sp>
        <p:nvSpPr>
          <p:cNvPr id="32776" name="Text Box 14"/>
          <p:cNvSpPr txBox="1">
            <a:spLocks noChangeArrowheads="1"/>
          </p:cNvSpPr>
          <p:nvPr/>
        </p:nvSpPr>
        <p:spPr bwMode="auto">
          <a:xfrm>
            <a:off x="4953000" y="32639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FF0000"/>
                </a:solidFill>
              </a:rPr>
              <a:t>or</a:t>
            </a:r>
          </a:p>
        </p:txBody>
      </p:sp>
    </p:spTree>
    <p:extLst>
      <p:ext uri="{BB962C8B-B14F-4D97-AF65-F5344CB8AC3E}">
        <p14:creationId xmlns:p14="http://schemas.microsoft.com/office/powerpoint/2010/main" val="2310411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olum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33400"/>
            <a:ext cx="4132263"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989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leph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066800"/>
            <a:ext cx="648970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2057400" y="304800"/>
            <a:ext cx="541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L'Egs-istential Quandary,   Roger Shepard</a:t>
            </a:r>
          </a:p>
        </p:txBody>
      </p:sp>
    </p:spTree>
    <p:extLst>
      <p:ext uri="{BB962C8B-B14F-4D97-AF65-F5344CB8AC3E}">
        <p14:creationId xmlns:p14="http://schemas.microsoft.com/office/powerpoint/2010/main" val="4183702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86000" y="274638"/>
            <a:ext cx="4495800" cy="1143000"/>
          </a:xfrm>
        </p:spPr>
        <p:txBody>
          <a:bodyPr/>
          <a:lstStyle/>
          <a:p>
            <a:pPr eaLnBrk="1" hangingPunct="1"/>
            <a:r>
              <a:rPr lang="en-US" sz="3600" b="1" smtClean="0"/>
              <a:t>Occlusion</a:t>
            </a:r>
          </a:p>
        </p:txBody>
      </p:sp>
      <p:sp>
        <p:nvSpPr>
          <p:cNvPr id="35843" name="Oval 3"/>
          <p:cNvSpPr>
            <a:spLocks noChangeArrowheads="1"/>
          </p:cNvSpPr>
          <p:nvPr/>
        </p:nvSpPr>
        <p:spPr bwMode="auto">
          <a:xfrm>
            <a:off x="4419600" y="2438400"/>
            <a:ext cx="2286000" cy="2057400"/>
          </a:xfrm>
          <a:prstGeom prst="ellipse">
            <a:avLst/>
          </a:prstGeom>
          <a:solidFill>
            <a:srgbClr val="00BDC3"/>
          </a:solidFill>
          <a:ln w="9525">
            <a:solidFill>
              <a:schemeClr val="tx1"/>
            </a:solidFill>
            <a:round/>
            <a:headEnd/>
            <a:tailEnd/>
          </a:ln>
        </p:spPr>
        <p:txBody>
          <a:bodyPr wrap="none" anchor="ctr"/>
          <a:lstStyle/>
          <a:p>
            <a:endParaRPr lang="en-US"/>
          </a:p>
        </p:txBody>
      </p:sp>
      <p:sp>
        <p:nvSpPr>
          <p:cNvPr id="35844" name="Rectangle 4"/>
          <p:cNvSpPr>
            <a:spLocks noChangeArrowheads="1"/>
          </p:cNvSpPr>
          <p:nvPr/>
        </p:nvSpPr>
        <p:spPr bwMode="auto">
          <a:xfrm>
            <a:off x="3352800" y="1676400"/>
            <a:ext cx="2209800" cy="2057400"/>
          </a:xfrm>
          <a:prstGeom prst="rect">
            <a:avLst/>
          </a:prstGeom>
          <a:solidFill>
            <a:srgbClr val="D02604"/>
          </a:solidFill>
          <a:ln w="9525">
            <a:solidFill>
              <a:schemeClr val="tx1"/>
            </a:solidFill>
            <a:miter lim="800000"/>
            <a:headEnd/>
            <a:tailEnd/>
          </a:ln>
        </p:spPr>
        <p:txBody>
          <a:bodyPr wrap="none" anchor="ctr"/>
          <a:lstStyle/>
          <a:p>
            <a:endParaRPr lang="en-US"/>
          </a:p>
        </p:txBody>
      </p:sp>
      <p:sp>
        <p:nvSpPr>
          <p:cNvPr id="35845" name="Text Box 5"/>
          <p:cNvSpPr txBox="1">
            <a:spLocks noChangeArrowheads="1"/>
          </p:cNvSpPr>
          <p:nvPr/>
        </p:nvSpPr>
        <p:spPr bwMode="auto">
          <a:xfrm>
            <a:off x="762000" y="5334000"/>
            <a:ext cx="762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The region attached to the cross bar of a T vertex is in front.</a:t>
            </a:r>
          </a:p>
        </p:txBody>
      </p:sp>
      <p:sp>
        <p:nvSpPr>
          <p:cNvPr id="35846" name="Text Box 6"/>
          <p:cNvSpPr txBox="1">
            <a:spLocks noChangeArrowheads="1"/>
          </p:cNvSpPr>
          <p:nvPr/>
        </p:nvSpPr>
        <p:spPr bwMode="auto">
          <a:xfrm>
            <a:off x="2590800" y="4495800"/>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T Vertex</a:t>
            </a:r>
          </a:p>
        </p:txBody>
      </p:sp>
      <p:sp>
        <p:nvSpPr>
          <p:cNvPr id="35847" name="Line 7"/>
          <p:cNvSpPr>
            <a:spLocks noChangeShapeType="1"/>
          </p:cNvSpPr>
          <p:nvPr/>
        </p:nvSpPr>
        <p:spPr bwMode="auto">
          <a:xfrm flipV="1">
            <a:off x="3276600" y="3810000"/>
            <a:ext cx="10668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794786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1260Imposs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81000"/>
            <a:ext cx="4872038"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3"/>
          <p:cNvSpPr txBox="1">
            <a:spLocks noChangeArrowheads="1"/>
          </p:cNvSpPr>
          <p:nvPr/>
        </p:nvSpPr>
        <p:spPr bwMode="auto">
          <a:xfrm>
            <a:off x="3886200" y="40386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A</a:t>
            </a:r>
          </a:p>
        </p:txBody>
      </p:sp>
      <p:sp>
        <p:nvSpPr>
          <p:cNvPr id="143364" name="Text Box 4"/>
          <p:cNvSpPr txBox="1">
            <a:spLocks noChangeArrowheads="1"/>
          </p:cNvSpPr>
          <p:nvPr/>
        </p:nvSpPr>
        <p:spPr bwMode="auto">
          <a:xfrm>
            <a:off x="3886200" y="22098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A</a:t>
            </a:r>
          </a:p>
        </p:txBody>
      </p:sp>
      <p:sp>
        <p:nvSpPr>
          <p:cNvPr id="143365" name="Text Box 5"/>
          <p:cNvSpPr txBox="1">
            <a:spLocks noChangeArrowheads="1"/>
          </p:cNvSpPr>
          <p:nvPr/>
        </p:nvSpPr>
        <p:spPr bwMode="auto">
          <a:xfrm>
            <a:off x="4343400" y="39624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B</a:t>
            </a:r>
          </a:p>
        </p:txBody>
      </p:sp>
      <p:sp>
        <p:nvSpPr>
          <p:cNvPr id="143366" name="Text Box 6"/>
          <p:cNvSpPr txBox="1">
            <a:spLocks noChangeArrowheads="1"/>
          </p:cNvSpPr>
          <p:nvPr/>
        </p:nvSpPr>
        <p:spPr bwMode="auto">
          <a:xfrm>
            <a:off x="5943600" y="30480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B</a:t>
            </a:r>
          </a:p>
        </p:txBody>
      </p:sp>
      <p:sp>
        <p:nvSpPr>
          <p:cNvPr id="143367" name="Text Box 7"/>
          <p:cNvSpPr txBox="1">
            <a:spLocks noChangeArrowheads="1"/>
          </p:cNvSpPr>
          <p:nvPr/>
        </p:nvSpPr>
        <p:spPr bwMode="auto">
          <a:xfrm>
            <a:off x="5638800" y="27432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C</a:t>
            </a:r>
          </a:p>
        </p:txBody>
      </p:sp>
      <p:sp>
        <p:nvSpPr>
          <p:cNvPr id="143368" name="Text Box 8"/>
          <p:cNvSpPr txBox="1">
            <a:spLocks noChangeArrowheads="1"/>
          </p:cNvSpPr>
          <p:nvPr/>
        </p:nvSpPr>
        <p:spPr bwMode="auto">
          <a:xfrm>
            <a:off x="4038600" y="17526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C</a:t>
            </a:r>
          </a:p>
        </p:txBody>
      </p:sp>
      <p:sp>
        <p:nvSpPr>
          <p:cNvPr id="143369" name="Text Box 9"/>
          <p:cNvSpPr txBox="1">
            <a:spLocks noChangeArrowheads="1"/>
          </p:cNvSpPr>
          <p:nvPr/>
        </p:nvSpPr>
        <p:spPr bwMode="auto">
          <a:xfrm>
            <a:off x="5105400" y="9144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C is closer than A</a:t>
            </a:r>
          </a:p>
        </p:txBody>
      </p:sp>
      <p:sp>
        <p:nvSpPr>
          <p:cNvPr id="143370" name="Text Box 10"/>
          <p:cNvSpPr txBox="1">
            <a:spLocks noChangeArrowheads="1"/>
          </p:cNvSpPr>
          <p:nvPr/>
        </p:nvSpPr>
        <p:spPr bwMode="auto">
          <a:xfrm>
            <a:off x="5029200" y="50292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B is closer than C</a:t>
            </a:r>
          </a:p>
        </p:txBody>
      </p:sp>
      <p:sp>
        <p:nvSpPr>
          <p:cNvPr id="143371" name="Text Box 11"/>
          <p:cNvSpPr txBox="1">
            <a:spLocks noChangeArrowheads="1"/>
          </p:cNvSpPr>
          <p:nvPr/>
        </p:nvSpPr>
        <p:spPr bwMode="auto">
          <a:xfrm>
            <a:off x="762000" y="23622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A is closer than B</a:t>
            </a:r>
          </a:p>
        </p:txBody>
      </p:sp>
      <p:sp>
        <p:nvSpPr>
          <p:cNvPr id="143372" name="Line 12"/>
          <p:cNvSpPr>
            <a:spLocks noChangeShapeType="1"/>
          </p:cNvSpPr>
          <p:nvPr/>
        </p:nvSpPr>
        <p:spPr bwMode="auto">
          <a:xfrm flipV="1">
            <a:off x="5867400" y="3276600"/>
            <a:ext cx="0" cy="1676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373" name="Line 13"/>
          <p:cNvSpPr>
            <a:spLocks noChangeShapeType="1"/>
          </p:cNvSpPr>
          <p:nvPr/>
        </p:nvSpPr>
        <p:spPr bwMode="auto">
          <a:xfrm>
            <a:off x="1981200" y="2819400"/>
            <a:ext cx="2133600" cy="1143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374" name="Line 14"/>
          <p:cNvSpPr>
            <a:spLocks noChangeShapeType="1"/>
          </p:cNvSpPr>
          <p:nvPr/>
        </p:nvSpPr>
        <p:spPr bwMode="auto">
          <a:xfrm flipH="1">
            <a:off x="4419600" y="1371600"/>
            <a:ext cx="16764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375" name="Text Box 15"/>
          <p:cNvSpPr txBox="1">
            <a:spLocks noChangeArrowheads="1"/>
          </p:cNvSpPr>
          <p:nvPr/>
        </p:nvSpPr>
        <p:spPr bwMode="auto">
          <a:xfrm>
            <a:off x="2362200" y="6096000"/>
            <a:ext cx="556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A &lt; B &lt; C &lt; A  This does not compute!</a:t>
            </a:r>
          </a:p>
        </p:txBody>
      </p:sp>
    </p:spTree>
    <p:extLst>
      <p:ext uri="{BB962C8B-B14F-4D97-AF65-F5344CB8AC3E}">
        <p14:creationId xmlns:p14="http://schemas.microsoft.com/office/powerpoint/2010/main" val="4207521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dissolve">
                                      <p:cBhvr>
                                        <p:cTn id="7" dur="500"/>
                                        <p:tgtEl>
                                          <p:spTgt spid="14336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3365"/>
                                        </p:tgtEl>
                                        <p:attrNameLst>
                                          <p:attrName>style.visibility</p:attrName>
                                        </p:attrNameLst>
                                      </p:cBhvr>
                                      <p:to>
                                        <p:strVal val="visible"/>
                                      </p:to>
                                    </p:set>
                                    <p:animEffect transition="in" filter="dissolve">
                                      <p:cBhvr>
                                        <p:cTn id="10" dur="500"/>
                                        <p:tgtEl>
                                          <p:spTgt spid="14336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3373"/>
                                        </p:tgtEl>
                                        <p:attrNameLst>
                                          <p:attrName>style.visibility</p:attrName>
                                        </p:attrNameLst>
                                      </p:cBhvr>
                                      <p:to>
                                        <p:strVal val="visible"/>
                                      </p:to>
                                    </p:set>
                                    <p:animEffect transition="in" filter="dissolve">
                                      <p:cBhvr>
                                        <p:cTn id="13" dur="500"/>
                                        <p:tgtEl>
                                          <p:spTgt spid="14337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43371"/>
                                        </p:tgtEl>
                                        <p:attrNameLst>
                                          <p:attrName>style.visibility</p:attrName>
                                        </p:attrNameLst>
                                      </p:cBhvr>
                                      <p:to>
                                        <p:strVal val="visible"/>
                                      </p:to>
                                    </p:set>
                                    <p:animEffect transition="in" filter="dissolve">
                                      <p:cBhvr>
                                        <p:cTn id="16" dur="500"/>
                                        <p:tgtEl>
                                          <p:spTgt spid="14337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43370"/>
                                        </p:tgtEl>
                                        <p:attrNameLst>
                                          <p:attrName>style.visibility</p:attrName>
                                        </p:attrNameLst>
                                      </p:cBhvr>
                                      <p:to>
                                        <p:strVal val="visible"/>
                                      </p:to>
                                    </p:set>
                                    <p:animEffect transition="in" filter="dissolve">
                                      <p:cBhvr>
                                        <p:cTn id="21" dur="500"/>
                                        <p:tgtEl>
                                          <p:spTgt spid="14337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43372"/>
                                        </p:tgtEl>
                                        <p:attrNameLst>
                                          <p:attrName>style.visibility</p:attrName>
                                        </p:attrNameLst>
                                      </p:cBhvr>
                                      <p:to>
                                        <p:strVal val="visible"/>
                                      </p:to>
                                    </p:set>
                                    <p:animEffect transition="in" filter="dissolve">
                                      <p:cBhvr>
                                        <p:cTn id="24" dur="500"/>
                                        <p:tgtEl>
                                          <p:spTgt spid="14337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3366"/>
                                        </p:tgtEl>
                                        <p:attrNameLst>
                                          <p:attrName>style.visibility</p:attrName>
                                        </p:attrNameLst>
                                      </p:cBhvr>
                                      <p:to>
                                        <p:strVal val="visible"/>
                                      </p:to>
                                    </p:set>
                                    <p:animEffect transition="in" filter="dissolve">
                                      <p:cBhvr>
                                        <p:cTn id="27" dur="500"/>
                                        <p:tgtEl>
                                          <p:spTgt spid="143366"/>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3367"/>
                                        </p:tgtEl>
                                        <p:attrNameLst>
                                          <p:attrName>style.visibility</p:attrName>
                                        </p:attrNameLst>
                                      </p:cBhvr>
                                      <p:to>
                                        <p:strVal val="visible"/>
                                      </p:to>
                                    </p:set>
                                    <p:animEffect transition="in" filter="dissolve">
                                      <p:cBhvr>
                                        <p:cTn id="30" dur="500"/>
                                        <p:tgtEl>
                                          <p:spTgt spid="143367"/>
                                        </p:tgtEl>
                                      </p:cBhvr>
                                    </p:animEffect>
                                  </p:childTnLst>
                                </p:cTn>
                              </p:par>
                              <p:par>
                                <p:cTn id="31" presetID="9" presetClass="exit" presetSubtype="0" fill="hold" grpId="1" nodeType="withEffect">
                                  <p:stCondLst>
                                    <p:cond delay="0"/>
                                  </p:stCondLst>
                                  <p:childTnLst>
                                    <p:animEffect transition="out" filter="dissolve">
                                      <p:cBhvr>
                                        <p:cTn id="32" dur="500"/>
                                        <p:tgtEl>
                                          <p:spTgt spid="143371"/>
                                        </p:tgtEl>
                                      </p:cBhvr>
                                    </p:animEffect>
                                    <p:set>
                                      <p:cBhvr>
                                        <p:cTn id="33" dur="1" fill="hold">
                                          <p:stCondLst>
                                            <p:cond delay="499"/>
                                          </p:stCondLst>
                                        </p:cTn>
                                        <p:tgtEl>
                                          <p:spTgt spid="143371"/>
                                        </p:tgtEl>
                                        <p:attrNameLst>
                                          <p:attrName>style.visibility</p:attrName>
                                        </p:attrNameLst>
                                      </p:cBhvr>
                                      <p:to>
                                        <p:strVal val="hidden"/>
                                      </p:to>
                                    </p:set>
                                  </p:childTnLst>
                                </p:cTn>
                              </p:par>
                              <p:par>
                                <p:cTn id="34" presetID="9" presetClass="exit" presetSubtype="0" fill="hold" grpId="1" nodeType="withEffect">
                                  <p:stCondLst>
                                    <p:cond delay="0"/>
                                  </p:stCondLst>
                                  <p:childTnLst>
                                    <p:animEffect transition="out" filter="dissolve">
                                      <p:cBhvr>
                                        <p:cTn id="35" dur="500"/>
                                        <p:tgtEl>
                                          <p:spTgt spid="143373"/>
                                        </p:tgtEl>
                                      </p:cBhvr>
                                    </p:animEffect>
                                    <p:set>
                                      <p:cBhvr>
                                        <p:cTn id="36" dur="1" fill="hold">
                                          <p:stCondLst>
                                            <p:cond delay="499"/>
                                          </p:stCondLst>
                                        </p:cTn>
                                        <p:tgtEl>
                                          <p:spTgt spid="143373"/>
                                        </p:tgtEl>
                                        <p:attrNameLst>
                                          <p:attrName>style.visibility</p:attrName>
                                        </p:attrNameLst>
                                      </p:cBhvr>
                                      <p:to>
                                        <p:strVal val="hidden"/>
                                      </p:to>
                                    </p:set>
                                  </p:childTnLst>
                                </p:cTn>
                              </p:par>
                              <p:par>
                                <p:cTn id="37" presetID="9" presetClass="exit" presetSubtype="0" fill="hold" grpId="1" nodeType="withEffect">
                                  <p:stCondLst>
                                    <p:cond delay="0"/>
                                  </p:stCondLst>
                                  <p:childTnLst>
                                    <p:animEffect transition="out" filter="dissolve">
                                      <p:cBhvr>
                                        <p:cTn id="38" dur="500"/>
                                        <p:tgtEl>
                                          <p:spTgt spid="143363"/>
                                        </p:tgtEl>
                                      </p:cBhvr>
                                    </p:animEffect>
                                    <p:set>
                                      <p:cBhvr>
                                        <p:cTn id="39" dur="1" fill="hold">
                                          <p:stCondLst>
                                            <p:cond delay="499"/>
                                          </p:stCondLst>
                                        </p:cTn>
                                        <p:tgtEl>
                                          <p:spTgt spid="143363"/>
                                        </p:tgtEl>
                                        <p:attrNameLst>
                                          <p:attrName>style.visibility</p:attrName>
                                        </p:attrNameLst>
                                      </p:cBhvr>
                                      <p:to>
                                        <p:strVal val="hidden"/>
                                      </p:to>
                                    </p:set>
                                  </p:childTnLst>
                                </p:cTn>
                              </p:par>
                              <p:par>
                                <p:cTn id="40" presetID="9" presetClass="exit" presetSubtype="0" fill="hold" grpId="1" nodeType="withEffect">
                                  <p:stCondLst>
                                    <p:cond delay="0"/>
                                  </p:stCondLst>
                                  <p:childTnLst>
                                    <p:animEffect transition="out" filter="dissolve">
                                      <p:cBhvr>
                                        <p:cTn id="41" dur="500"/>
                                        <p:tgtEl>
                                          <p:spTgt spid="143365"/>
                                        </p:tgtEl>
                                      </p:cBhvr>
                                    </p:animEffect>
                                    <p:set>
                                      <p:cBhvr>
                                        <p:cTn id="42" dur="1" fill="hold">
                                          <p:stCondLst>
                                            <p:cond delay="499"/>
                                          </p:stCondLst>
                                        </p:cTn>
                                        <p:tgtEl>
                                          <p:spTgt spid="143365"/>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43369"/>
                                        </p:tgtEl>
                                        <p:attrNameLst>
                                          <p:attrName>style.visibility</p:attrName>
                                        </p:attrNameLst>
                                      </p:cBhvr>
                                      <p:to>
                                        <p:strVal val="visible"/>
                                      </p:to>
                                    </p:set>
                                    <p:animEffect transition="in" filter="dissolve">
                                      <p:cBhvr>
                                        <p:cTn id="47" dur="500"/>
                                        <p:tgtEl>
                                          <p:spTgt spid="143369"/>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43374"/>
                                        </p:tgtEl>
                                        <p:attrNameLst>
                                          <p:attrName>style.visibility</p:attrName>
                                        </p:attrNameLst>
                                      </p:cBhvr>
                                      <p:to>
                                        <p:strVal val="visible"/>
                                      </p:to>
                                    </p:set>
                                    <p:animEffect transition="in" filter="dissolve">
                                      <p:cBhvr>
                                        <p:cTn id="50" dur="500"/>
                                        <p:tgtEl>
                                          <p:spTgt spid="143374"/>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43368"/>
                                        </p:tgtEl>
                                        <p:attrNameLst>
                                          <p:attrName>style.visibility</p:attrName>
                                        </p:attrNameLst>
                                      </p:cBhvr>
                                      <p:to>
                                        <p:strVal val="visible"/>
                                      </p:to>
                                    </p:set>
                                    <p:animEffect transition="in" filter="dissolve">
                                      <p:cBhvr>
                                        <p:cTn id="53" dur="500"/>
                                        <p:tgtEl>
                                          <p:spTgt spid="143368"/>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43364"/>
                                        </p:tgtEl>
                                        <p:attrNameLst>
                                          <p:attrName>style.visibility</p:attrName>
                                        </p:attrNameLst>
                                      </p:cBhvr>
                                      <p:to>
                                        <p:strVal val="visible"/>
                                      </p:to>
                                    </p:set>
                                    <p:animEffect transition="in" filter="dissolve">
                                      <p:cBhvr>
                                        <p:cTn id="56" dur="500"/>
                                        <p:tgtEl>
                                          <p:spTgt spid="143364"/>
                                        </p:tgtEl>
                                      </p:cBhvr>
                                    </p:animEffect>
                                  </p:childTnLst>
                                </p:cTn>
                              </p:par>
                              <p:par>
                                <p:cTn id="57" presetID="9" presetClass="exit" presetSubtype="0" fill="hold" grpId="1" nodeType="withEffect">
                                  <p:stCondLst>
                                    <p:cond delay="0"/>
                                  </p:stCondLst>
                                  <p:childTnLst>
                                    <p:animEffect transition="out" filter="dissolve">
                                      <p:cBhvr>
                                        <p:cTn id="58" dur="500"/>
                                        <p:tgtEl>
                                          <p:spTgt spid="143367"/>
                                        </p:tgtEl>
                                      </p:cBhvr>
                                    </p:animEffect>
                                    <p:set>
                                      <p:cBhvr>
                                        <p:cTn id="59" dur="1" fill="hold">
                                          <p:stCondLst>
                                            <p:cond delay="499"/>
                                          </p:stCondLst>
                                        </p:cTn>
                                        <p:tgtEl>
                                          <p:spTgt spid="143367"/>
                                        </p:tgtEl>
                                        <p:attrNameLst>
                                          <p:attrName>style.visibility</p:attrName>
                                        </p:attrNameLst>
                                      </p:cBhvr>
                                      <p:to>
                                        <p:strVal val="hidden"/>
                                      </p:to>
                                    </p:set>
                                  </p:childTnLst>
                                </p:cTn>
                              </p:par>
                              <p:par>
                                <p:cTn id="60" presetID="9" presetClass="exit" presetSubtype="0" fill="hold" grpId="1" nodeType="withEffect">
                                  <p:stCondLst>
                                    <p:cond delay="0"/>
                                  </p:stCondLst>
                                  <p:childTnLst>
                                    <p:animEffect transition="out" filter="dissolve">
                                      <p:cBhvr>
                                        <p:cTn id="61" dur="500"/>
                                        <p:tgtEl>
                                          <p:spTgt spid="143366"/>
                                        </p:tgtEl>
                                      </p:cBhvr>
                                    </p:animEffect>
                                    <p:set>
                                      <p:cBhvr>
                                        <p:cTn id="62" dur="1" fill="hold">
                                          <p:stCondLst>
                                            <p:cond delay="499"/>
                                          </p:stCondLst>
                                        </p:cTn>
                                        <p:tgtEl>
                                          <p:spTgt spid="143366"/>
                                        </p:tgtEl>
                                        <p:attrNameLst>
                                          <p:attrName>style.visibility</p:attrName>
                                        </p:attrNameLst>
                                      </p:cBhvr>
                                      <p:to>
                                        <p:strVal val="hidden"/>
                                      </p:to>
                                    </p:set>
                                  </p:childTnLst>
                                </p:cTn>
                              </p:par>
                              <p:par>
                                <p:cTn id="63" presetID="9" presetClass="exit" presetSubtype="0" fill="hold" grpId="1" nodeType="withEffect">
                                  <p:stCondLst>
                                    <p:cond delay="0"/>
                                  </p:stCondLst>
                                  <p:childTnLst>
                                    <p:animEffect transition="out" filter="dissolve">
                                      <p:cBhvr>
                                        <p:cTn id="64" dur="500"/>
                                        <p:tgtEl>
                                          <p:spTgt spid="143372"/>
                                        </p:tgtEl>
                                      </p:cBhvr>
                                    </p:animEffect>
                                    <p:set>
                                      <p:cBhvr>
                                        <p:cTn id="65" dur="1" fill="hold">
                                          <p:stCondLst>
                                            <p:cond delay="499"/>
                                          </p:stCondLst>
                                        </p:cTn>
                                        <p:tgtEl>
                                          <p:spTgt spid="143372"/>
                                        </p:tgtEl>
                                        <p:attrNameLst>
                                          <p:attrName>style.visibility</p:attrName>
                                        </p:attrNameLst>
                                      </p:cBhvr>
                                      <p:to>
                                        <p:strVal val="hidden"/>
                                      </p:to>
                                    </p:set>
                                  </p:childTnLst>
                                </p:cTn>
                              </p:par>
                              <p:par>
                                <p:cTn id="66" presetID="9" presetClass="exit" presetSubtype="0" fill="hold" grpId="1" nodeType="withEffect">
                                  <p:stCondLst>
                                    <p:cond delay="0"/>
                                  </p:stCondLst>
                                  <p:childTnLst>
                                    <p:animEffect transition="out" filter="dissolve">
                                      <p:cBhvr>
                                        <p:cTn id="67" dur="500"/>
                                        <p:tgtEl>
                                          <p:spTgt spid="143370"/>
                                        </p:tgtEl>
                                      </p:cBhvr>
                                    </p:animEffect>
                                    <p:set>
                                      <p:cBhvr>
                                        <p:cTn id="68" dur="1" fill="hold">
                                          <p:stCondLst>
                                            <p:cond delay="499"/>
                                          </p:stCondLst>
                                        </p:cTn>
                                        <p:tgtEl>
                                          <p:spTgt spid="143370"/>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ntr" presetSubtype="0" fill="hold" grpId="2" nodeType="clickEffect">
                                  <p:stCondLst>
                                    <p:cond delay="0"/>
                                  </p:stCondLst>
                                  <p:childTnLst>
                                    <p:set>
                                      <p:cBhvr>
                                        <p:cTn id="72" dur="1" fill="hold">
                                          <p:stCondLst>
                                            <p:cond delay="0"/>
                                          </p:stCondLst>
                                        </p:cTn>
                                        <p:tgtEl>
                                          <p:spTgt spid="143371"/>
                                        </p:tgtEl>
                                        <p:attrNameLst>
                                          <p:attrName>style.visibility</p:attrName>
                                        </p:attrNameLst>
                                      </p:cBhvr>
                                      <p:to>
                                        <p:strVal val="visible"/>
                                      </p:to>
                                    </p:set>
                                    <p:animEffect transition="in" filter="dissolve">
                                      <p:cBhvr>
                                        <p:cTn id="73" dur="500"/>
                                        <p:tgtEl>
                                          <p:spTgt spid="143371"/>
                                        </p:tgtEl>
                                      </p:cBhvr>
                                    </p:animEffect>
                                  </p:childTnLst>
                                </p:cTn>
                              </p:par>
                              <p:par>
                                <p:cTn id="74" presetID="9" presetClass="entr" presetSubtype="0" fill="hold" grpId="2" nodeType="withEffect">
                                  <p:stCondLst>
                                    <p:cond delay="0"/>
                                  </p:stCondLst>
                                  <p:childTnLst>
                                    <p:set>
                                      <p:cBhvr>
                                        <p:cTn id="75" dur="1" fill="hold">
                                          <p:stCondLst>
                                            <p:cond delay="0"/>
                                          </p:stCondLst>
                                        </p:cTn>
                                        <p:tgtEl>
                                          <p:spTgt spid="143373"/>
                                        </p:tgtEl>
                                        <p:attrNameLst>
                                          <p:attrName>style.visibility</p:attrName>
                                        </p:attrNameLst>
                                      </p:cBhvr>
                                      <p:to>
                                        <p:strVal val="visible"/>
                                      </p:to>
                                    </p:set>
                                    <p:animEffect transition="in" filter="dissolve">
                                      <p:cBhvr>
                                        <p:cTn id="76" dur="500"/>
                                        <p:tgtEl>
                                          <p:spTgt spid="143373"/>
                                        </p:tgtEl>
                                      </p:cBhvr>
                                    </p:animEffect>
                                  </p:childTnLst>
                                </p:cTn>
                              </p:par>
                              <p:par>
                                <p:cTn id="77" presetID="9" presetClass="entr" presetSubtype="0" fill="hold" grpId="2" nodeType="withEffect">
                                  <p:stCondLst>
                                    <p:cond delay="0"/>
                                  </p:stCondLst>
                                  <p:childTnLst>
                                    <p:set>
                                      <p:cBhvr>
                                        <p:cTn id="78" dur="1" fill="hold">
                                          <p:stCondLst>
                                            <p:cond delay="0"/>
                                          </p:stCondLst>
                                        </p:cTn>
                                        <p:tgtEl>
                                          <p:spTgt spid="143365"/>
                                        </p:tgtEl>
                                        <p:attrNameLst>
                                          <p:attrName>style.visibility</p:attrName>
                                        </p:attrNameLst>
                                      </p:cBhvr>
                                      <p:to>
                                        <p:strVal val="visible"/>
                                      </p:to>
                                    </p:set>
                                    <p:animEffect transition="in" filter="dissolve">
                                      <p:cBhvr>
                                        <p:cTn id="79" dur="500"/>
                                        <p:tgtEl>
                                          <p:spTgt spid="143365"/>
                                        </p:tgtEl>
                                      </p:cBhvr>
                                    </p:animEffect>
                                  </p:childTnLst>
                                </p:cTn>
                              </p:par>
                              <p:par>
                                <p:cTn id="80" presetID="9" presetClass="entr" presetSubtype="0" fill="hold" grpId="2" nodeType="withEffect">
                                  <p:stCondLst>
                                    <p:cond delay="0"/>
                                  </p:stCondLst>
                                  <p:childTnLst>
                                    <p:set>
                                      <p:cBhvr>
                                        <p:cTn id="81" dur="1" fill="hold">
                                          <p:stCondLst>
                                            <p:cond delay="0"/>
                                          </p:stCondLst>
                                        </p:cTn>
                                        <p:tgtEl>
                                          <p:spTgt spid="143363"/>
                                        </p:tgtEl>
                                        <p:attrNameLst>
                                          <p:attrName>style.visibility</p:attrName>
                                        </p:attrNameLst>
                                      </p:cBhvr>
                                      <p:to>
                                        <p:strVal val="visible"/>
                                      </p:to>
                                    </p:set>
                                    <p:animEffect transition="in" filter="dissolve">
                                      <p:cBhvr>
                                        <p:cTn id="82" dur="500"/>
                                        <p:tgtEl>
                                          <p:spTgt spid="143363"/>
                                        </p:tgtEl>
                                      </p:cBhvr>
                                    </p:animEffect>
                                  </p:childTnLst>
                                </p:cTn>
                              </p:par>
                              <p:par>
                                <p:cTn id="83" presetID="9" presetClass="entr" presetSubtype="0" fill="hold" grpId="2" nodeType="withEffect">
                                  <p:stCondLst>
                                    <p:cond delay="0"/>
                                  </p:stCondLst>
                                  <p:childTnLst>
                                    <p:set>
                                      <p:cBhvr>
                                        <p:cTn id="84" dur="1" fill="hold">
                                          <p:stCondLst>
                                            <p:cond delay="0"/>
                                          </p:stCondLst>
                                        </p:cTn>
                                        <p:tgtEl>
                                          <p:spTgt spid="143370"/>
                                        </p:tgtEl>
                                        <p:attrNameLst>
                                          <p:attrName>style.visibility</p:attrName>
                                        </p:attrNameLst>
                                      </p:cBhvr>
                                      <p:to>
                                        <p:strVal val="visible"/>
                                      </p:to>
                                    </p:set>
                                    <p:animEffect transition="in" filter="dissolve">
                                      <p:cBhvr>
                                        <p:cTn id="85" dur="500"/>
                                        <p:tgtEl>
                                          <p:spTgt spid="143370"/>
                                        </p:tgtEl>
                                      </p:cBhvr>
                                    </p:animEffect>
                                  </p:childTnLst>
                                </p:cTn>
                              </p:par>
                              <p:par>
                                <p:cTn id="86" presetID="9" presetClass="entr" presetSubtype="0" fill="hold" grpId="2" nodeType="withEffect">
                                  <p:stCondLst>
                                    <p:cond delay="0"/>
                                  </p:stCondLst>
                                  <p:childTnLst>
                                    <p:set>
                                      <p:cBhvr>
                                        <p:cTn id="87" dur="1" fill="hold">
                                          <p:stCondLst>
                                            <p:cond delay="0"/>
                                          </p:stCondLst>
                                        </p:cTn>
                                        <p:tgtEl>
                                          <p:spTgt spid="143372"/>
                                        </p:tgtEl>
                                        <p:attrNameLst>
                                          <p:attrName>style.visibility</p:attrName>
                                        </p:attrNameLst>
                                      </p:cBhvr>
                                      <p:to>
                                        <p:strVal val="visible"/>
                                      </p:to>
                                    </p:set>
                                    <p:animEffect transition="in" filter="dissolve">
                                      <p:cBhvr>
                                        <p:cTn id="88" dur="500"/>
                                        <p:tgtEl>
                                          <p:spTgt spid="143372"/>
                                        </p:tgtEl>
                                      </p:cBhvr>
                                    </p:animEffect>
                                  </p:childTnLst>
                                </p:cTn>
                              </p:par>
                              <p:par>
                                <p:cTn id="89" presetID="9" presetClass="entr" presetSubtype="0" fill="hold" grpId="2" nodeType="withEffect">
                                  <p:stCondLst>
                                    <p:cond delay="0"/>
                                  </p:stCondLst>
                                  <p:childTnLst>
                                    <p:set>
                                      <p:cBhvr>
                                        <p:cTn id="90" dur="1" fill="hold">
                                          <p:stCondLst>
                                            <p:cond delay="0"/>
                                          </p:stCondLst>
                                        </p:cTn>
                                        <p:tgtEl>
                                          <p:spTgt spid="143367"/>
                                        </p:tgtEl>
                                        <p:attrNameLst>
                                          <p:attrName>style.visibility</p:attrName>
                                        </p:attrNameLst>
                                      </p:cBhvr>
                                      <p:to>
                                        <p:strVal val="visible"/>
                                      </p:to>
                                    </p:set>
                                    <p:animEffect transition="in" filter="dissolve">
                                      <p:cBhvr>
                                        <p:cTn id="91" dur="500"/>
                                        <p:tgtEl>
                                          <p:spTgt spid="143367"/>
                                        </p:tgtEl>
                                      </p:cBhvr>
                                    </p:animEffect>
                                  </p:childTnLst>
                                </p:cTn>
                              </p:par>
                              <p:par>
                                <p:cTn id="92" presetID="9" presetClass="entr" presetSubtype="0" fill="hold" grpId="2" nodeType="withEffect">
                                  <p:stCondLst>
                                    <p:cond delay="0"/>
                                  </p:stCondLst>
                                  <p:childTnLst>
                                    <p:set>
                                      <p:cBhvr>
                                        <p:cTn id="93" dur="1" fill="hold">
                                          <p:stCondLst>
                                            <p:cond delay="0"/>
                                          </p:stCondLst>
                                        </p:cTn>
                                        <p:tgtEl>
                                          <p:spTgt spid="143366"/>
                                        </p:tgtEl>
                                        <p:attrNameLst>
                                          <p:attrName>style.visibility</p:attrName>
                                        </p:attrNameLst>
                                      </p:cBhvr>
                                      <p:to>
                                        <p:strVal val="visible"/>
                                      </p:to>
                                    </p:set>
                                    <p:animEffect transition="in" filter="dissolve">
                                      <p:cBhvr>
                                        <p:cTn id="94" dur="500"/>
                                        <p:tgtEl>
                                          <p:spTgt spid="143366"/>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143375"/>
                                        </p:tgtEl>
                                        <p:attrNameLst>
                                          <p:attrName>style.visibility</p:attrName>
                                        </p:attrNameLst>
                                      </p:cBhvr>
                                      <p:to>
                                        <p:strVal val="visible"/>
                                      </p:to>
                                    </p:set>
                                    <p:animEffect transition="in" filter="dissolve">
                                      <p:cBhvr>
                                        <p:cTn id="99" dur="500"/>
                                        <p:tgtEl>
                                          <p:spTgt spid="143375"/>
                                        </p:tgtEl>
                                      </p:cBhvr>
                                    </p:animEffect>
                                  </p:childTnLst>
                                </p:cTn>
                              </p:par>
                              <p:par>
                                <p:cTn id="100" presetID="6" presetClass="emph" presetSubtype="0" fill="hold" grpId="1" nodeType="withEffect">
                                  <p:stCondLst>
                                    <p:cond delay="0"/>
                                  </p:stCondLst>
                                  <p:childTnLst>
                                    <p:animScale>
                                      <p:cBhvr>
                                        <p:cTn id="101" dur="2000" fill="hold"/>
                                        <p:tgtEl>
                                          <p:spTgt spid="14337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p:bldP spid="143363" grpId="1"/>
      <p:bldP spid="143363" grpId="2"/>
      <p:bldP spid="143364" grpId="0"/>
      <p:bldP spid="143365" grpId="0"/>
      <p:bldP spid="143365" grpId="1"/>
      <p:bldP spid="143365" grpId="2"/>
      <p:bldP spid="143366" grpId="0"/>
      <p:bldP spid="143366" grpId="1"/>
      <p:bldP spid="143366" grpId="2"/>
      <p:bldP spid="143367" grpId="0"/>
      <p:bldP spid="143367" grpId="1"/>
      <p:bldP spid="143367" grpId="2"/>
      <p:bldP spid="143368" grpId="0"/>
      <p:bldP spid="143369" grpId="0"/>
      <p:bldP spid="143370" grpId="0"/>
      <p:bldP spid="143370" grpId="1"/>
      <p:bldP spid="143370" grpId="2"/>
      <p:bldP spid="143371" grpId="0"/>
      <p:bldP spid="143371" grpId="1"/>
      <p:bldP spid="143371" grpId="2"/>
      <p:bldP spid="143372" grpId="0" animBg="1"/>
      <p:bldP spid="143372" grpId="1" animBg="1"/>
      <p:bldP spid="143372" grpId="2" animBg="1"/>
      <p:bldP spid="143373" grpId="0" animBg="1"/>
      <p:bldP spid="143373" grpId="1" animBg="1"/>
      <p:bldP spid="143373" grpId="2" animBg="1"/>
      <p:bldP spid="143374" grpId="0" animBg="1"/>
      <p:bldP spid="143375" grpId="0"/>
      <p:bldP spid="14337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lstStyle/>
          <a:p>
            <a:r>
              <a:rPr lang="en-US" dirty="0" smtClean="0"/>
              <a:t>Visual Recognition</a:t>
            </a:r>
            <a:endParaRPr lang="en-US" dirty="0"/>
          </a:p>
        </p:txBody>
      </p:sp>
      <p:sp>
        <p:nvSpPr>
          <p:cNvPr id="3" name="Subtitle 2"/>
          <p:cNvSpPr>
            <a:spLocks noGrp="1"/>
          </p:cNvSpPr>
          <p:nvPr>
            <p:ph type="subTitle" idx="1"/>
          </p:nvPr>
        </p:nvSpPr>
        <p:spPr>
          <a:xfrm>
            <a:off x="1371600" y="2438400"/>
            <a:ext cx="6400800" cy="1752600"/>
          </a:xfrm>
        </p:spPr>
        <p:txBody>
          <a:bodyPr/>
          <a:lstStyle/>
          <a:p>
            <a:pPr marL="514350" indent="-514350" algn="l">
              <a:buAutoNum type="arabicParenR"/>
            </a:pPr>
            <a:r>
              <a:rPr lang="en-US" dirty="0" smtClean="0"/>
              <a:t>Contours</a:t>
            </a:r>
          </a:p>
          <a:p>
            <a:pPr marL="514350" indent="-514350" algn="l">
              <a:buAutoNum type="arabicParenR"/>
            </a:pPr>
            <a:r>
              <a:rPr lang="en-US" dirty="0" smtClean="0"/>
              <a:t>Objects</a:t>
            </a:r>
          </a:p>
          <a:p>
            <a:pPr marL="514350" indent="-514350" algn="l">
              <a:buAutoNum type="arabicParenR"/>
            </a:pPr>
            <a:r>
              <a:rPr lang="en-US" dirty="0" smtClean="0"/>
              <a:t>Faces</a:t>
            </a:r>
          </a:p>
          <a:p>
            <a:pPr marL="514350" indent="-514350" algn="l">
              <a:buAutoNum type="arabicParenR"/>
            </a:pPr>
            <a:r>
              <a:rPr lang="en-US" dirty="0" smtClean="0"/>
              <a:t>Scenes</a:t>
            </a:r>
          </a:p>
          <a:p>
            <a:pPr algn="l"/>
            <a:endParaRPr lang="en-US" dirty="0" smtClean="0"/>
          </a:p>
          <a:p>
            <a:pPr algn="l"/>
            <a:endParaRPr lang="en-US" dirty="0"/>
          </a:p>
        </p:txBody>
      </p:sp>
    </p:spTree>
    <p:extLst>
      <p:ext uri="{BB962C8B-B14F-4D97-AF65-F5344CB8AC3E}">
        <p14:creationId xmlns:p14="http://schemas.microsoft.com/office/powerpoint/2010/main" val="245330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The Penrose Step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00200"/>
            <a:ext cx="55626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3"/>
          <p:cNvSpPr txBox="1">
            <a:spLocks noChangeArrowheads="1"/>
          </p:cNvSpPr>
          <p:nvPr/>
        </p:nvSpPr>
        <p:spPr bwMode="auto">
          <a:xfrm>
            <a:off x="2667000" y="6096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The never ending staircase</a:t>
            </a:r>
            <a:r>
              <a:rPr lang="en-US" sz="2400"/>
              <a:t> </a:t>
            </a:r>
          </a:p>
        </p:txBody>
      </p:sp>
    </p:spTree>
    <p:extLst>
      <p:ext uri="{BB962C8B-B14F-4D97-AF65-F5344CB8AC3E}">
        <p14:creationId xmlns:p14="http://schemas.microsoft.com/office/powerpoint/2010/main" val="2372991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escher_waterf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435133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p:cNvSpPr txBox="1">
            <a:spLocks noChangeArrowheads="1"/>
          </p:cNvSpPr>
          <p:nvPr/>
        </p:nvSpPr>
        <p:spPr bwMode="auto">
          <a:xfrm>
            <a:off x="1371600" y="304800"/>
            <a:ext cx="365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Waterfall, M. C. Escher</a:t>
            </a:r>
            <a:r>
              <a:rPr lang="en-US"/>
              <a:t> </a:t>
            </a:r>
          </a:p>
        </p:txBody>
      </p:sp>
      <p:sp>
        <p:nvSpPr>
          <p:cNvPr id="38916" name="Text Box 4"/>
          <p:cNvSpPr txBox="1">
            <a:spLocks noChangeArrowheads="1"/>
          </p:cNvSpPr>
          <p:nvPr/>
        </p:nvSpPr>
        <p:spPr bwMode="auto">
          <a:xfrm>
            <a:off x="5715000" y="2133600"/>
            <a:ext cx="27432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In this image, Escher incorporates a never ending staircase in the form of a waterfall.</a:t>
            </a:r>
          </a:p>
          <a:p>
            <a:pPr eaLnBrk="1" hangingPunct="1">
              <a:spcBef>
                <a:spcPct val="50000"/>
              </a:spcBef>
            </a:pPr>
            <a:endParaRPr lang="en-US" sz="2000"/>
          </a:p>
        </p:txBody>
      </p:sp>
    </p:spTree>
    <p:extLst>
      <p:ext uri="{BB962C8B-B14F-4D97-AF65-F5344CB8AC3E}">
        <p14:creationId xmlns:p14="http://schemas.microsoft.com/office/powerpoint/2010/main" val="113785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762000" y="1981200"/>
            <a:ext cx="7467600" cy="4648200"/>
            <a:chOff x="144" y="960"/>
            <a:chExt cx="5496" cy="3283"/>
          </a:xfrm>
        </p:grpSpPr>
        <p:pic>
          <p:nvPicPr>
            <p:cNvPr id="9220" name="Picture 3" descr="pot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 y="3456"/>
              <a:ext cx="1440"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pot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0" y="3456"/>
              <a:ext cx="1440"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descr="pot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 y="3456"/>
              <a:ext cx="1440"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descr="pot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 y="3456"/>
              <a:ext cx="1440"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7" descr="pot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00" y="2624"/>
              <a:ext cx="1440"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8" descr="po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8" y="2624"/>
              <a:ext cx="1440"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9" descr="po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96" y="2624"/>
              <a:ext cx="1440"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0" descr="pot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4" y="2624"/>
              <a:ext cx="1440"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1" descr="pot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00" y="1792"/>
              <a:ext cx="1440"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2" descr="pot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48" y="1792"/>
              <a:ext cx="1440"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3" descr="pot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96" y="1792"/>
              <a:ext cx="1440"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14" descr="pot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4" y="1792"/>
              <a:ext cx="1440"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15" descr="pot1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00" y="960"/>
              <a:ext cx="1440"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16" descr="pot1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496" y="960"/>
              <a:ext cx="1440"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17" descr="pot1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848" y="960"/>
              <a:ext cx="1440"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Picture 18" descr="pot1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4" y="960"/>
              <a:ext cx="1440"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19" name="Text Box 19"/>
          <p:cNvSpPr txBox="1">
            <a:spLocks noChangeArrowheads="1"/>
          </p:cNvSpPr>
          <p:nvPr/>
        </p:nvSpPr>
        <p:spPr bwMode="auto">
          <a:xfrm>
            <a:off x="271220" y="947091"/>
            <a:ext cx="868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How is it possible to recognize objects from different vantage points when their optical projections can vary so dramatically?</a:t>
            </a:r>
          </a:p>
        </p:txBody>
      </p:sp>
      <p:sp>
        <p:nvSpPr>
          <p:cNvPr id="20" name="Text Box 3"/>
          <p:cNvSpPr txBox="1">
            <a:spLocks noChangeArrowheads="1"/>
          </p:cNvSpPr>
          <p:nvPr/>
        </p:nvSpPr>
        <p:spPr bwMode="auto">
          <a:xfrm>
            <a:off x="2286001" y="273050"/>
            <a:ext cx="4343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dirty="0" smtClean="0"/>
              <a:t>Object </a:t>
            </a:r>
            <a:r>
              <a:rPr lang="en-US" sz="3600" dirty="0"/>
              <a:t>Recognition</a:t>
            </a:r>
          </a:p>
        </p:txBody>
      </p:sp>
    </p:spTree>
    <p:extLst>
      <p:ext uri="{BB962C8B-B14F-4D97-AF65-F5344CB8AC3E}">
        <p14:creationId xmlns:p14="http://schemas.microsoft.com/office/powerpoint/2010/main" val="7608757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419100" y="1338263"/>
            <a:ext cx="8229600" cy="4525962"/>
          </a:xfrm>
        </p:spPr>
        <p:txBody>
          <a:bodyPr/>
          <a:lstStyle/>
          <a:p>
            <a:pPr eaLnBrk="1" hangingPunct="1">
              <a:spcBef>
                <a:spcPct val="50000"/>
              </a:spcBef>
            </a:pPr>
            <a:r>
              <a:rPr lang="en-US" sz="2800" b="1" dirty="0" smtClean="0">
                <a:solidFill>
                  <a:srgbClr val="C00000"/>
                </a:solidFill>
              </a:rPr>
              <a:t>Template (or view based) Models</a:t>
            </a:r>
            <a:r>
              <a:rPr lang="en-US" sz="2800" dirty="0" smtClean="0"/>
              <a:t>:  Maintain a memory of many different views for each object we need to recognize.</a:t>
            </a:r>
          </a:p>
          <a:p>
            <a:pPr eaLnBrk="1" hangingPunct="1">
              <a:spcBef>
                <a:spcPct val="50000"/>
              </a:spcBef>
            </a:pPr>
            <a:r>
              <a:rPr lang="en-US" sz="2800" b="1" dirty="0" smtClean="0">
                <a:solidFill>
                  <a:srgbClr val="C00000"/>
                </a:solidFill>
              </a:rPr>
              <a:t>Structural Description Models</a:t>
            </a:r>
            <a:r>
              <a:rPr lang="en-US" sz="2800" dirty="0" smtClean="0"/>
              <a:t>: Exploit those properties that can distinguish most objects from one another, yet remain relatively stable over changes in view.</a:t>
            </a:r>
          </a:p>
        </p:txBody>
      </p:sp>
      <p:sp>
        <p:nvSpPr>
          <p:cNvPr id="10243" name="Text Box 3"/>
          <p:cNvSpPr txBox="1">
            <a:spLocks noChangeArrowheads="1"/>
          </p:cNvSpPr>
          <p:nvPr/>
        </p:nvSpPr>
        <p:spPr bwMode="auto">
          <a:xfrm>
            <a:off x="1233488" y="273050"/>
            <a:ext cx="63722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dirty="0"/>
              <a:t>Models of Object Recognition</a:t>
            </a:r>
          </a:p>
        </p:txBody>
      </p:sp>
    </p:spTree>
    <p:extLst>
      <p:ext uri="{BB962C8B-B14F-4D97-AF65-F5344CB8AC3E}">
        <p14:creationId xmlns:p14="http://schemas.microsoft.com/office/powerpoint/2010/main" val="1402740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4000" smtClean="0"/>
              <a:t>Template Models</a:t>
            </a:r>
          </a:p>
        </p:txBody>
      </p:sp>
      <p:grpSp>
        <p:nvGrpSpPr>
          <p:cNvPr id="472072" name="Group 8"/>
          <p:cNvGrpSpPr>
            <a:grpSpLocks/>
          </p:cNvGrpSpPr>
          <p:nvPr/>
        </p:nvGrpSpPr>
        <p:grpSpPr bwMode="auto">
          <a:xfrm>
            <a:off x="196850" y="2408238"/>
            <a:ext cx="1593850" cy="2597150"/>
            <a:chOff x="262" y="1190"/>
            <a:chExt cx="1004" cy="1636"/>
          </a:xfrm>
        </p:grpSpPr>
        <p:pic>
          <p:nvPicPr>
            <p:cNvPr id="11275" name="Picture 5"/>
            <p:cNvPicPr>
              <a:picLocks noChangeAspect="1" noChangeArrowheads="1"/>
            </p:cNvPicPr>
            <p:nvPr/>
          </p:nvPicPr>
          <p:blipFill>
            <a:blip r:embed="rId3">
              <a:extLst>
                <a:ext uri="{28A0092B-C50C-407E-A947-70E740481C1C}">
                  <a14:useLocalDpi xmlns:a14="http://schemas.microsoft.com/office/drawing/2010/main" val="0"/>
                </a:ext>
              </a:extLst>
            </a:blip>
            <a:srcRect l="33398" t="12192" r="39519" b="44617"/>
            <a:stretch>
              <a:fillRect/>
            </a:stretch>
          </p:blipFill>
          <p:spPr bwMode="auto">
            <a:xfrm>
              <a:off x="359" y="1499"/>
              <a:ext cx="829" cy="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6" name="Text Box 6"/>
            <p:cNvSpPr txBox="1">
              <a:spLocks noChangeArrowheads="1"/>
            </p:cNvSpPr>
            <p:nvPr/>
          </p:nvSpPr>
          <p:spPr bwMode="auto">
            <a:xfrm>
              <a:off x="262" y="1190"/>
              <a:ext cx="10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This is a chair</a:t>
              </a:r>
            </a:p>
          </p:txBody>
        </p:sp>
      </p:grpSp>
      <p:grpSp>
        <p:nvGrpSpPr>
          <p:cNvPr id="472073" name="Group 9"/>
          <p:cNvGrpSpPr>
            <a:grpSpLocks/>
          </p:cNvGrpSpPr>
          <p:nvPr/>
        </p:nvGrpSpPr>
        <p:grpSpPr bwMode="auto">
          <a:xfrm>
            <a:off x="1981200" y="1666875"/>
            <a:ext cx="3462338" cy="3829050"/>
            <a:chOff x="1988" y="823"/>
            <a:chExt cx="2181" cy="2412"/>
          </a:xfrm>
        </p:grpSpPr>
        <p:pic>
          <p:nvPicPr>
            <p:cNvPr id="112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 y="1045"/>
              <a:ext cx="2181" cy="2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4" name="Text Box 7"/>
            <p:cNvSpPr txBox="1">
              <a:spLocks noChangeArrowheads="1"/>
            </p:cNvSpPr>
            <p:nvPr/>
          </p:nvSpPr>
          <p:spPr bwMode="auto">
            <a:xfrm>
              <a:off x="2148" y="823"/>
              <a:ext cx="18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Find the chair in this image </a:t>
              </a:r>
            </a:p>
          </p:txBody>
        </p:sp>
      </p:grpSp>
      <p:pic>
        <p:nvPicPr>
          <p:cNvPr id="47207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450" y="2001838"/>
            <a:ext cx="351155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081" name="Rectangle 17"/>
          <p:cNvSpPr>
            <a:spLocks noChangeArrowheads="1"/>
          </p:cNvSpPr>
          <p:nvPr/>
        </p:nvSpPr>
        <p:spPr bwMode="auto">
          <a:xfrm>
            <a:off x="6918325" y="2659063"/>
            <a:ext cx="769938" cy="1195387"/>
          </a:xfrm>
          <a:prstGeom prst="rect">
            <a:avLst/>
          </a:prstGeom>
          <a:noFill/>
          <a:ln w="57150">
            <a:solidFill>
              <a:srgbClr val="F1010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082" name="Rectangle 18"/>
          <p:cNvSpPr>
            <a:spLocks noChangeArrowheads="1"/>
          </p:cNvSpPr>
          <p:nvPr/>
        </p:nvSpPr>
        <p:spPr bwMode="auto">
          <a:xfrm>
            <a:off x="1978025" y="2011363"/>
            <a:ext cx="769938" cy="1195387"/>
          </a:xfrm>
          <a:prstGeom prst="rect">
            <a:avLst/>
          </a:prstGeom>
          <a:noFill/>
          <a:ln w="57150">
            <a:solidFill>
              <a:srgbClr val="F1010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083" name="Text Box 19"/>
          <p:cNvSpPr txBox="1">
            <a:spLocks noChangeArrowheads="1"/>
          </p:cNvSpPr>
          <p:nvPr/>
        </p:nvSpPr>
        <p:spPr bwMode="auto">
          <a:xfrm>
            <a:off x="5688013" y="1641475"/>
            <a:ext cx="343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Output of normalized correlation</a:t>
            </a:r>
          </a:p>
        </p:txBody>
      </p:sp>
    </p:spTree>
    <p:extLst>
      <p:ext uri="{BB962C8B-B14F-4D97-AF65-F5344CB8AC3E}">
        <p14:creationId xmlns:p14="http://schemas.microsoft.com/office/powerpoint/2010/main" val="1898450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20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720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8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1" nodeType="clickEffect">
                                  <p:stCondLst>
                                    <p:cond delay="0"/>
                                  </p:stCondLst>
                                  <p:childTnLst>
                                    <p:animMotion origin="layout" path="M 4.16667E-6 -4.07407E-6 L 0.3125 -4.07407E-6 L 0.3125 0.02871 L 0.0033 0.02871 L 0.0033 0.05903 L 0.3125 0.05903 L 0.3125 0.08797 L 0.00677 0.08797 L 0.00677 0.11505 L 0.31128 0.11505 L 0.31128 0.14399 L 0.00555 0.14399 L 0.00555 0.17732 L 0.31128 0.17732 L 0.31128 0.21204 L 0.00677 0.21204 L 0.00677 0.24838 L 0.3125 0.24838 L 0.31024 0.29098 L 0.00903 0.29098 L 0.00903 0.33334 L 0.3125 0.33473 L 0.3125 0.3757 L 0.01024 0.37431 " pathEditMode="relative" ptsTypes="AAAAAAAAAAAAAAAAAAAAAAAA">
                                      <p:cBhvr>
                                        <p:cTn id="18" dur="2000" fill="hold"/>
                                        <p:tgtEl>
                                          <p:spTgt spid="472082"/>
                                        </p:tgtEl>
                                        <p:attrNameLst>
                                          <p:attrName>ppt_x</p:attrName>
                                          <p:attrName>ppt_y</p:attrName>
                                        </p:attrNameLst>
                                      </p:cBhvr>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208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7207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2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81" grpId="0" animBg="1"/>
      <p:bldP spid="472082" grpId="0" animBg="1"/>
      <p:bldP spid="472082" grpId="1" animBg="1"/>
      <p:bldP spid="47208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1371600" y="838200"/>
          <a:ext cx="6350000" cy="3860800"/>
        </p:xfrm>
        <a:graphic>
          <a:graphicData uri="http://schemas.openxmlformats.org/presentationml/2006/ole">
            <mc:AlternateContent xmlns:mc="http://schemas.openxmlformats.org/markup-compatibility/2006">
              <mc:Choice xmlns:v="urn:schemas-microsoft-com:vml" Requires="v">
                <p:oleObj spid="_x0000_s89098" name="Image" r:id="rId3" imgW="12698413" imgH="7720635" progId="Photoshop.Image.8">
                  <p:embed/>
                </p:oleObj>
              </mc:Choice>
              <mc:Fallback>
                <p:oleObj name="Image" r:id="rId3" imgW="12698413" imgH="7720635" progId="Photoshop.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838200"/>
                        <a:ext cx="6350000"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1" name="Text Box 3"/>
          <p:cNvSpPr txBox="1">
            <a:spLocks noChangeArrowheads="1"/>
          </p:cNvSpPr>
          <p:nvPr/>
        </p:nvSpPr>
        <p:spPr bwMode="auto">
          <a:xfrm>
            <a:off x="304800" y="4876800"/>
            <a:ext cx="868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For some objects, recognition is only possible for viewpoints that are close to those that were observed during training. </a:t>
            </a:r>
          </a:p>
        </p:txBody>
      </p:sp>
    </p:spTree>
    <p:extLst>
      <p:ext uri="{BB962C8B-B14F-4D97-AF65-F5344CB8AC3E}">
        <p14:creationId xmlns:p14="http://schemas.microsoft.com/office/powerpoint/2010/main" val="34095190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752475" y="5732463"/>
            <a:ext cx="80803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Image based approaches to object recognition cannot distinguish relevant image changes from those that are irrelevant. </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50" y="549275"/>
            <a:ext cx="2743200" cy="243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1913" y="3292475"/>
            <a:ext cx="2743200"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581025"/>
            <a:ext cx="2743200" cy="24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217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05-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525" y="1981200"/>
            <a:ext cx="50292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3" name="Text Box 3"/>
          <p:cNvSpPr txBox="1">
            <a:spLocks noChangeArrowheads="1"/>
          </p:cNvSpPr>
          <p:nvPr/>
        </p:nvSpPr>
        <p:spPr bwMode="auto">
          <a:xfrm>
            <a:off x="3362325" y="5715000"/>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olidFill>
                  <a:srgbClr val="D02604"/>
                </a:solidFill>
              </a:rPr>
              <a:t>Wheel</a:t>
            </a:r>
          </a:p>
        </p:txBody>
      </p:sp>
      <p:sp>
        <p:nvSpPr>
          <p:cNvPr id="235524" name="Text Box 4"/>
          <p:cNvSpPr txBox="1">
            <a:spLocks noChangeArrowheads="1"/>
          </p:cNvSpPr>
          <p:nvPr/>
        </p:nvSpPr>
        <p:spPr bwMode="auto">
          <a:xfrm>
            <a:off x="6181725" y="6019800"/>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olidFill>
                  <a:srgbClr val="D02604"/>
                </a:solidFill>
              </a:rPr>
              <a:t>Hose</a:t>
            </a:r>
          </a:p>
        </p:txBody>
      </p:sp>
      <p:sp>
        <p:nvSpPr>
          <p:cNvPr id="235525" name="Text Box 5"/>
          <p:cNvSpPr txBox="1">
            <a:spLocks noChangeArrowheads="1"/>
          </p:cNvSpPr>
          <p:nvPr/>
        </p:nvSpPr>
        <p:spPr bwMode="auto">
          <a:xfrm>
            <a:off x="6562725" y="5257800"/>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olidFill>
                  <a:srgbClr val="D02604"/>
                </a:solidFill>
              </a:rPr>
              <a:t>Box</a:t>
            </a:r>
          </a:p>
        </p:txBody>
      </p:sp>
      <p:sp>
        <p:nvSpPr>
          <p:cNvPr id="235526" name="Text Box 6"/>
          <p:cNvSpPr txBox="1">
            <a:spLocks noChangeArrowheads="1"/>
          </p:cNvSpPr>
          <p:nvPr/>
        </p:nvSpPr>
        <p:spPr bwMode="auto">
          <a:xfrm>
            <a:off x="2371725" y="41148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olidFill>
                  <a:srgbClr val="D02604"/>
                </a:solidFill>
              </a:rPr>
              <a:t>Handle</a:t>
            </a:r>
          </a:p>
        </p:txBody>
      </p:sp>
      <p:sp>
        <p:nvSpPr>
          <p:cNvPr id="235527" name="Text Box 7"/>
          <p:cNvSpPr txBox="1">
            <a:spLocks noChangeArrowheads="1"/>
          </p:cNvSpPr>
          <p:nvPr/>
        </p:nvSpPr>
        <p:spPr bwMode="auto">
          <a:xfrm>
            <a:off x="3514725" y="38100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olidFill>
                  <a:srgbClr val="D02604"/>
                </a:solidFill>
              </a:rPr>
              <a:t>Spring</a:t>
            </a:r>
          </a:p>
        </p:txBody>
      </p:sp>
      <p:sp>
        <p:nvSpPr>
          <p:cNvPr id="235528" name="Text Box 8"/>
          <p:cNvSpPr txBox="1">
            <a:spLocks noChangeArrowheads="1"/>
          </p:cNvSpPr>
          <p:nvPr/>
        </p:nvSpPr>
        <p:spPr bwMode="auto">
          <a:xfrm>
            <a:off x="6105525" y="20574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olidFill>
                  <a:srgbClr val="D02604"/>
                </a:solidFill>
              </a:rPr>
              <a:t>Funnels</a:t>
            </a:r>
          </a:p>
        </p:txBody>
      </p:sp>
      <p:sp>
        <p:nvSpPr>
          <p:cNvPr id="235529" name="Line 9"/>
          <p:cNvSpPr>
            <a:spLocks noChangeShapeType="1"/>
          </p:cNvSpPr>
          <p:nvPr/>
        </p:nvSpPr>
        <p:spPr bwMode="auto">
          <a:xfrm flipH="1">
            <a:off x="6410325" y="2514600"/>
            <a:ext cx="304800" cy="990600"/>
          </a:xfrm>
          <a:prstGeom prst="line">
            <a:avLst/>
          </a:prstGeom>
          <a:noFill/>
          <a:ln w="28575">
            <a:solidFill>
              <a:srgbClr val="D0260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30" name="Line 10"/>
          <p:cNvSpPr>
            <a:spLocks noChangeShapeType="1"/>
          </p:cNvSpPr>
          <p:nvPr/>
        </p:nvSpPr>
        <p:spPr bwMode="auto">
          <a:xfrm flipH="1">
            <a:off x="6181725" y="2514600"/>
            <a:ext cx="381000" cy="76200"/>
          </a:xfrm>
          <a:prstGeom prst="line">
            <a:avLst/>
          </a:prstGeom>
          <a:noFill/>
          <a:ln w="28575">
            <a:solidFill>
              <a:srgbClr val="D0260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31" name="Line 11"/>
          <p:cNvSpPr>
            <a:spLocks noChangeShapeType="1"/>
          </p:cNvSpPr>
          <p:nvPr/>
        </p:nvSpPr>
        <p:spPr bwMode="auto">
          <a:xfrm>
            <a:off x="2905125" y="4495800"/>
            <a:ext cx="152400" cy="381000"/>
          </a:xfrm>
          <a:prstGeom prst="line">
            <a:avLst/>
          </a:prstGeom>
          <a:noFill/>
          <a:ln w="28575">
            <a:solidFill>
              <a:srgbClr val="D0260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32" name="Line 12"/>
          <p:cNvSpPr>
            <a:spLocks noChangeShapeType="1"/>
          </p:cNvSpPr>
          <p:nvPr/>
        </p:nvSpPr>
        <p:spPr bwMode="auto">
          <a:xfrm flipV="1">
            <a:off x="3971925" y="5486400"/>
            <a:ext cx="457200" cy="228600"/>
          </a:xfrm>
          <a:prstGeom prst="line">
            <a:avLst/>
          </a:prstGeom>
          <a:noFill/>
          <a:ln w="28575">
            <a:solidFill>
              <a:srgbClr val="D0260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33" name="Line 13"/>
          <p:cNvSpPr>
            <a:spLocks noChangeShapeType="1"/>
          </p:cNvSpPr>
          <p:nvPr/>
        </p:nvSpPr>
        <p:spPr bwMode="auto">
          <a:xfrm flipH="1" flipV="1">
            <a:off x="6257925" y="5867400"/>
            <a:ext cx="228600" cy="152400"/>
          </a:xfrm>
          <a:prstGeom prst="line">
            <a:avLst/>
          </a:prstGeom>
          <a:noFill/>
          <a:ln w="28575">
            <a:solidFill>
              <a:srgbClr val="D0260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34" name="Line 14"/>
          <p:cNvSpPr>
            <a:spLocks noChangeShapeType="1"/>
          </p:cNvSpPr>
          <p:nvPr/>
        </p:nvSpPr>
        <p:spPr bwMode="auto">
          <a:xfrm flipH="1" flipV="1">
            <a:off x="6562725" y="5029200"/>
            <a:ext cx="304800" cy="304800"/>
          </a:xfrm>
          <a:prstGeom prst="line">
            <a:avLst/>
          </a:prstGeom>
          <a:noFill/>
          <a:ln w="28575">
            <a:solidFill>
              <a:srgbClr val="D0260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35" name="Line 15"/>
          <p:cNvSpPr>
            <a:spLocks noChangeShapeType="1"/>
          </p:cNvSpPr>
          <p:nvPr/>
        </p:nvSpPr>
        <p:spPr bwMode="auto">
          <a:xfrm>
            <a:off x="4429125" y="4038600"/>
            <a:ext cx="1066800" cy="0"/>
          </a:xfrm>
          <a:prstGeom prst="line">
            <a:avLst/>
          </a:prstGeom>
          <a:noFill/>
          <a:ln w="28575">
            <a:solidFill>
              <a:srgbClr val="D0260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8" name="Text Box 16"/>
          <p:cNvSpPr txBox="1">
            <a:spLocks noChangeArrowheads="1"/>
          </p:cNvSpPr>
          <p:nvPr/>
        </p:nvSpPr>
        <p:spPr bwMode="auto">
          <a:xfrm>
            <a:off x="2514600" y="228600"/>
            <a:ext cx="472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a:t>Describe this object</a:t>
            </a:r>
          </a:p>
        </p:txBody>
      </p:sp>
      <p:sp>
        <p:nvSpPr>
          <p:cNvPr id="235537" name="Text Box 17"/>
          <p:cNvSpPr txBox="1">
            <a:spLocks noChangeArrowheads="1"/>
          </p:cNvSpPr>
          <p:nvPr/>
        </p:nvSpPr>
        <p:spPr bwMode="auto">
          <a:xfrm>
            <a:off x="1981200" y="1066800"/>
            <a:ext cx="6172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When asked to describe a novel object, observers typically do so by identifying different parts.</a:t>
            </a:r>
          </a:p>
        </p:txBody>
      </p:sp>
    </p:spTree>
    <p:extLst>
      <p:ext uri="{BB962C8B-B14F-4D97-AF65-F5344CB8AC3E}">
        <p14:creationId xmlns:p14="http://schemas.microsoft.com/office/powerpoint/2010/main" val="4280123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37"/>
                                        </p:tgtEl>
                                        <p:attrNameLst>
                                          <p:attrName>style.visibility</p:attrName>
                                        </p:attrNameLst>
                                      </p:cBhvr>
                                      <p:to>
                                        <p:strVal val="visible"/>
                                      </p:to>
                                    </p:set>
                                    <p:animEffect transition="in" filter="dissolve">
                                      <p:cBhvr>
                                        <p:cTn id="7" dur="500"/>
                                        <p:tgtEl>
                                          <p:spTgt spid="2355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32"/>
                                        </p:tgtEl>
                                        <p:attrNameLst>
                                          <p:attrName>style.visibility</p:attrName>
                                        </p:attrNameLst>
                                      </p:cBhvr>
                                      <p:to>
                                        <p:strVal val="visible"/>
                                      </p:to>
                                    </p:set>
                                    <p:animEffect transition="in" filter="dissolve">
                                      <p:cBhvr>
                                        <p:cTn id="12" dur="500"/>
                                        <p:tgtEl>
                                          <p:spTgt spid="23553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35523"/>
                                        </p:tgtEl>
                                        <p:attrNameLst>
                                          <p:attrName>style.visibility</p:attrName>
                                        </p:attrNameLst>
                                      </p:cBhvr>
                                      <p:to>
                                        <p:strVal val="visible"/>
                                      </p:to>
                                    </p:set>
                                    <p:animEffect transition="in" filter="dissolve">
                                      <p:cBhvr>
                                        <p:cTn id="15" dur="500"/>
                                        <p:tgtEl>
                                          <p:spTgt spid="2355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35525"/>
                                        </p:tgtEl>
                                        <p:attrNameLst>
                                          <p:attrName>style.visibility</p:attrName>
                                        </p:attrNameLst>
                                      </p:cBhvr>
                                      <p:to>
                                        <p:strVal val="visible"/>
                                      </p:to>
                                    </p:set>
                                    <p:animEffect transition="in" filter="dissolve">
                                      <p:cBhvr>
                                        <p:cTn id="20" dur="500"/>
                                        <p:tgtEl>
                                          <p:spTgt spid="23552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35534"/>
                                        </p:tgtEl>
                                        <p:attrNameLst>
                                          <p:attrName>style.visibility</p:attrName>
                                        </p:attrNameLst>
                                      </p:cBhvr>
                                      <p:to>
                                        <p:strVal val="visible"/>
                                      </p:to>
                                    </p:set>
                                    <p:animEffect transition="in" filter="dissolve">
                                      <p:cBhvr>
                                        <p:cTn id="23" dur="500"/>
                                        <p:tgtEl>
                                          <p:spTgt spid="2355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35524"/>
                                        </p:tgtEl>
                                        <p:attrNameLst>
                                          <p:attrName>style.visibility</p:attrName>
                                        </p:attrNameLst>
                                      </p:cBhvr>
                                      <p:to>
                                        <p:strVal val="visible"/>
                                      </p:to>
                                    </p:set>
                                    <p:animEffect transition="in" filter="dissolve">
                                      <p:cBhvr>
                                        <p:cTn id="28" dur="500"/>
                                        <p:tgtEl>
                                          <p:spTgt spid="23552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35533"/>
                                        </p:tgtEl>
                                        <p:attrNameLst>
                                          <p:attrName>style.visibility</p:attrName>
                                        </p:attrNameLst>
                                      </p:cBhvr>
                                      <p:to>
                                        <p:strVal val="visible"/>
                                      </p:to>
                                    </p:set>
                                    <p:animEffect transition="in" filter="dissolve">
                                      <p:cBhvr>
                                        <p:cTn id="31" dur="500"/>
                                        <p:tgtEl>
                                          <p:spTgt spid="23553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35526"/>
                                        </p:tgtEl>
                                        <p:attrNameLst>
                                          <p:attrName>style.visibility</p:attrName>
                                        </p:attrNameLst>
                                      </p:cBhvr>
                                      <p:to>
                                        <p:strVal val="visible"/>
                                      </p:to>
                                    </p:set>
                                    <p:animEffect transition="in" filter="dissolve">
                                      <p:cBhvr>
                                        <p:cTn id="36" dur="500"/>
                                        <p:tgtEl>
                                          <p:spTgt spid="23552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35531"/>
                                        </p:tgtEl>
                                        <p:attrNameLst>
                                          <p:attrName>style.visibility</p:attrName>
                                        </p:attrNameLst>
                                      </p:cBhvr>
                                      <p:to>
                                        <p:strVal val="visible"/>
                                      </p:to>
                                    </p:set>
                                    <p:animEffect transition="in" filter="dissolve">
                                      <p:cBhvr>
                                        <p:cTn id="39" dur="500"/>
                                        <p:tgtEl>
                                          <p:spTgt spid="23553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35527"/>
                                        </p:tgtEl>
                                        <p:attrNameLst>
                                          <p:attrName>style.visibility</p:attrName>
                                        </p:attrNameLst>
                                      </p:cBhvr>
                                      <p:to>
                                        <p:strVal val="visible"/>
                                      </p:to>
                                    </p:set>
                                    <p:animEffect transition="in" filter="dissolve">
                                      <p:cBhvr>
                                        <p:cTn id="44" dur="500"/>
                                        <p:tgtEl>
                                          <p:spTgt spid="235527"/>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35535"/>
                                        </p:tgtEl>
                                        <p:attrNameLst>
                                          <p:attrName>style.visibility</p:attrName>
                                        </p:attrNameLst>
                                      </p:cBhvr>
                                      <p:to>
                                        <p:strVal val="visible"/>
                                      </p:to>
                                    </p:set>
                                    <p:animEffect transition="in" filter="dissolve">
                                      <p:cBhvr>
                                        <p:cTn id="47" dur="500"/>
                                        <p:tgtEl>
                                          <p:spTgt spid="23553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35528"/>
                                        </p:tgtEl>
                                        <p:attrNameLst>
                                          <p:attrName>style.visibility</p:attrName>
                                        </p:attrNameLst>
                                      </p:cBhvr>
                                      <p:to>
                                        <p:strVal val="visible"/>
                                      </p:to>
                                    </p:set>
                                    <p:animEffect transition="in" filter="dissolve">
                                      <p:cBhvr>
                                        <p:cTn id="52" dur="500"/>
                                        <p:tgtEl>
                                          <p:spTgt spid="235528"/>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35530"/>
                                        </p:tgtEl>
                                        <p:attrNameLst>
                                          <p:attrName>style.visibility</p:attrName>
                                        </p:attrNameLst>
                                      </p:cBhvr>
                                      <p:to>
                                        <p:strVal val="visible"/>
                                      </p:to>
                                    </p:set>
                                    <p:animEffect transition="in" filter="dissolve">
                                      <p:cBhvr>
                                        <p:cTn id="55" dur="500"/>
                                        <p:tgtEl>
                                          <p:spTgt spid="235530"/>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35529"/>
                                        </p:tgtEl>
                                        <p:attrNameLst>
                                          <p:attrName>style.visibility</p:attrName>
                                        </p:attrNameLst>
                                      </p:cBhvr>
                                      <p:to>
                                        <p:strVal val="visible"/>
                                      </p:to>
                                    </p:set>
                                    <p:animEffect transition="in" filter="dissolve">
                                      <p:cBhvr>
                                        <p:cTn id="58" dur="500"/>
                                        <p:tgtEl>
                                          <p:spTgt spid="235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p:bldP spid="235524" grpId="0"/>
      <p:bldP spid="235525" grpId="0"/>
      <p:bldP spid="235526" grpId="0"/>
      <p:bldP spid="235527" grpId="0"/>
      <p:bldP spid="235528" grpId="0"/>
      <p:bldP spid="235529" grpId="0" animBg="1"/>
      <p:bldP spid="235530" grpId="0" animBg="1"/>
      <p:bldP spid="235531" grpId="0" animBg="1"/>
      <p:bldP spid="235532" grpId="0" animBg="1"/>
      <p:bldP spid="235533" grpId="0" animBg="1"/>
      <p:bldP spid="235534" grpId="0" animBg="1"/>
      <p:bldP spid="235535" grpId="0" animBg="1"/>
      <p:bldP spid="2355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000">
                <a:solidFill>
                  <a:schemeClr val="tx2"/>
                </a:solidFill>
              </a:rPr>
              <a:t>Object recognition by components Biederman (1987)</a:t>
            </a:r>
          </a:p>
        </p:txBody>
      </p:sp>
      <p:sp>
        <p:nvSpPr>
          <p:cNvPr id="20483" name="Rectangle 3"/>
          <p:cNvSpPr>
            <a:spLocks noChangeArrowheads="1"/>
          </p:cNvSpPr>
          <p:nvPr/>
        </p:nvSpPr>
        <p:spPr bwMode="auto">
          <a:xfrm>
            <a:off x="838200" y="2362200"/>
            <a:ext cx="7239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50000"/>
              </a:spcBef>
              <a:buFontTx/>
              <a:buChar char="•"/>
            </a:pPr>
            <a:r>
              <a:rPr lang="en-US" sz="2800"/>
              <a:t>Objects are defined as configurations of qualitatively distinct parts called </a:t>
            </a:r>
            <a:r>
              <a:rPr lang="en-US" sz="2800">
                <a:solidFill>
                  <a:srgbClr val="D02604"/>
                </a:solidFill>
              </a:rPr>
              <a:t>Geons</a:t>
            </a:r>
            <a:r>
              <a:rPr lang="en-US" sz="2800"/>
              <a:t>.</a:t>
            </a:r>
          </a:p>
          <a:p>
            <a:pPr marL="342900" indent="-342900">
              <a:spcBef>
                <a:spcPct val="50000"/>
              </a:spcBef>
              <a:buFontTx/>
              <a:buChar char="•"/>
            </a:pPr>
            <a:r>
              <a:rPr lang="en-US" sz="2800"/>
              <a:t>Geons are defined by configurations of non-accidental properties. </a:t>
            </a:r>
          </a:p>
        </p:txBody>
      </p:sp>
    </p:spTree>
    <p:extLst>
      <p:ext uri="{BB962C8B-B14F-4D97-AF65-F5344CB8AC3E}">
        <p14:creationId xmlns:p14="http://schemas.microsoft.com/office/powerpoint/2010/main" val="166843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28600" y="1066800"/>
            <a:ext cx="35814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rgbClr val="CC0000"/>
                </a:solidFill>
              </a:rPr>
              <a:t>Nonaccidental Properties –</a:t>
            </a:r>
            <a:r>
              <a:rPr lang="en-US" sz="2000" b="1"/>
              <a:t> </a:t>
            </a:r>
            <a:r>
              <a:rPr lang="en-US" sz="2000"/>
              <a:t>are properties of an image such as co-linearity,            co-termination or parallelism that seldom occur by accident within optical projections. Thus, if lines in an image are parallel (or co-terminate), they will be interpreted perceptually as if they are parallel (or co-terminating) in the 3D environment.</a:t>
            </a:r>
            <a:endParaRPr lang="en-US" sz="2000" b="1"/>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52400"/>
            <a:ext cx="4826000" cy="640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609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8834" name="Object 2"/>
          <p:cNvGraphicFramePr>
            <a:graphicFrameLocks noChangeAspect="1"/>
          </p:cNvGraphicFramePr>
          <p:nvPr/>
        </p:nvGraphicFramePr>
        <p:xfrm>
          <a:off x="2667000" y="1219200"/>
          <a:ext cx="3927475" cy="4800600"/>
        </p:xfrm>
        <a:graphic>
          <a:graphicData uri="http://schemas.openxmlformats.org/presentationml/2006/ole">
            <mc:AlternateContent xmlns:mc="http://schemas.openxmlformats.org/markup-compatibility/2006">
              <mc:Choice xmlns:v="urn:schemas-microsoft-com:vml" Requires="v">
                <p:oleObj spid="_x0000_s76813" name="Image" r:id="rId3" imgW="2499153" imgH="3053844" progId="Photoshop.Image.8">
                  <p:embed/>
                </p:oleObj>
              </mc:Choice>
              <mc:Fallback>
                <p:oleObj name="Image" r:id="rId3" imgW="2499153" imgH="3053844" progId="Photoshop.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219200"/>
                        <a:ext cx="392747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8835" name="Rectangle 3"/>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a:solidFill>
                  <a:schemeClr val="tx2"/>
                </a:solidFill>
              </a:rPr>
              <a:t>Edges and Vertices</a:t>
            </a:r>
          </a:p>
        </p:txBody>
      </p:sp>
      <p:sp>
        <p:nvSpPr>
          <p:cNvPr id="248836" name="Text Box 4"/>
          <p:cNvSpPr txBox="1">
            <a:spLocks noChangeArrowheads="1"/>
          </p:cNvSpPr>
          <p:nvPr/>
        </p:nvSpPr>
        <p:spPr bwMode="auto">
          <a:xfrm>
            <a:off x="3124200" y="624840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Femme,  Pablo Picasso</a:t>
            </a:r>
          </a:p>
        </p:txBody>
      </p:sp>
    </p:spTree>
    <p:extLst>
      <p:ext uri="{BB962C8B-B14F-4D97-AF65-F5344CB8AC3E}">
        <p14:creationId xmlns:p14="http://schemas.microsoft.com/office/powerpoint/2010/main" val="5122034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nvGraphicFramePr>
        <p:xfrm>
          <a:off x="838200" y="152400"/>
          <a:ext cx="1306513" cy="6375400"/>
        </p:xfrm>
        <a:graphic>
          <a:graphicData uri="http://schemas.openxmlformats.org/presentationml/2006/ole">
            <mc:AlternateContent xmlns:mc="http://schemas.openxmlformats.org/markup-compatibility/2006">
              <mc:Choice xmlns:v="urn:schemas-microsoft-com:vml" Requires="v">
                <p:oleObj spid="_x0000_s90122" name="Image" r:id="rId3" imgW="1713681" imgH="8368254" progId="Photoshop.Image.8">
                  <p:embed/>
                </p:oleObj>
              </mc:Choice>
              <mc:Fallback>
                <p:oleObj name="Image" r:id="rId3" imgW="1713681" imgH="8368254" progId="Photoshop.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2400"/>
                        <a:ext cx="1306513" cy="637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5" name="Rectangle 3"/>
          <p:cNvSpPr>
            <a:spLocks noChangeArrowheads="1"/>
          </p:cNvSpPr>
          <p:nvPr/>
        </p:nvSpPr>
        <p:spPr bwMode="auto">
          <a:xfrm>
            <a:off x="2667000" y="1752600"/>
            <a:ext cx="6019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50000"/>
              </a:spcBef>
              <a:buFontTx/>
              <a:buChar char="•"/>
            </a:pPr>
            <a:r>
              <a:rPr lang="en-US" sz="2800"/>
              <a:t>the number of straight and curved edges</a:t>
            </a:r>
          </a:p>
          <a:p>
            <a:pPr marL="342900" indent="-342900">
              <a:spcBef>
                <a:spcPct val="50000"/>
              </a:spcBef>
              <a:buFontTx/>
              <a:buChar char="•"/>
            </a:pPr>
            <a:r>
              <a:rPr lang="en-US" sz="2800"/>
              <a:t>which edges are parallel to one another</a:t>
            </a:r>
          </a:p>
          <a:p>
            <a:pPr marL="342900" indent="-342900">
              <a:spcBef>
                <a:spcPct val="50000"/>
              </a:spcBef>
              <a:buFontTx/>
              <a:buChar char="•"/>
            </a:pPr>
            <a:r>
              <a:rPr lang="en-US" sz="2800"/>
              <a:t>the number of vertices of each type</a:t>
            </a:r>
          </a:p>
          <a:p>
            <a:pPr marL="342900" indent="-342900">
              <a:spcBef>
                <a:spcPct val="50000"/>
              </a:spcBef>
              <a:buFontTx/>
              <a:buChar char="•"/>
            </a:pPr>
            <a:r>
              <a:rPr lang="en-US" sz="2800"/>
              <a:t>the presence of symmetries</a:t>
            </a:r>
          </a:p>
        </p:txBody>
      </p:sp>
      <p:sp>
        <p:nvSpPr>
          <p:cNvPr id="23556" name="Text Box 4"/>
          <p:cNvSpPr txBox="1">
            <a:spLocks noChangeArrowheads="1"/>
          </p:cNvSpPr>
          <p:nvPr/>
        </p:nvSpPr>
        <p:spPr bwMode="auto">
          <a:xfrm>
            <a:off x="2590800" y="457200"/>
            <a:ext cx="6248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t>Geons are distinguished by their non-accidental properties</a:t>
            </a:r>
          </a:p>
        </p:txBody>
      </p:sp>
    </p:spTree>
    <p:extLst>
      <p:ext uri="{BB962C8B-B14F-4D97-AF65-F5344CB8AC3E}">
        <p14:creationId xmlns:p14="http://schemas.microsoft.com/office/powerpoint/2010/main" val="34857373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10"/>
          <p:cNvGrpSpPr>
            <a:grpSpLocks/>
          </p:cNvGrpSpPr>
          <p:nvPr/>
        </p:nvGrpSpPr>
        <p:grpSpPr bwMode="auto">
          <a:xfrm>
            <a:off x="1981200" y="881063"/>
            <a:ext cx="5375275" cy="5822950"/>
            <a:chOff x="1248" y="480"/>
            <a:chExt cx="3386" cy="3668"/>
          </a:xfrm>
        </p:grpSpPr>
        <p:graphicFrame>
          <p:nvGraphicFramePr>
            <p:cNvPr id="24581" name="Object 4"/>
            <p:cNvGraphicFramePr>
              <a:graphicFrameLocks noChangeAspect="1"/>
            </p:cNvGraphicFramePr>
            <p:nvPr/>
          </p:nvGraphicFramePr>
          <p:xfrm>
            <a:off x="1248" y="480"/>
            <a:ext cx="3386" cy="3668"/>
          </p:xfrm>
          <a:graphic>
            <a:graphicData uri="http://schemas.openxmlformats.org/presentationml/2006/ole">
              <mc:AlternateContent xmlns:mc="http://schemas.openxmlformats.org/markup-compatibility/2006">
                <mc:Choice xmlns:v="urn:schemas-microsoft-com:vml" Requires="v">
                  <p:oleObj spid="_x0000_s91146" name="Image" r:id="rId3" imgW="11771429" imgH="13231746" progId="Photoshop.Image.9">
                    <p:embed/>
                  </p:oleObj>
                </mc:Choice>
                <mc:Fallback>
                  <p:oleObj name="Image" r:id="rId3" imgW="11771429" imgH="13231746" progId="Photoshop.Image.9">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 y="480"/>
                          <a:ext cx="3386" cy="3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2" name="Text Box 5"/>
            <p:cNvSpPr txBox="1">
              <a:spLocks noChangeArrowheads="1"/>
            </p:cNvSpPr>
            <p:nvPr/>
          </p:nvSpPr>
          <p:spPr bwMode="auto">
            <a:xfrm>
              <a:off x="2000" y="641"/>
              <a:ext cx="57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   </a:t>
              </a:r>
              <a:r>
                <a:rPr lang="en-US" sz="1200" b="1" u="sng"/>
                <a:t>Edge</a:t>
              </a:r>
            </a:p>
            <a:p>
              <a:pPr eaLnBrk="1" hangingPunct="1"/>
              <a:r>
                <a:rPr lang="en-US" sz="1200"/>
                <a:t>Straight S</a:t>
              </a:r>
            </a:p>
            <a:p>
              <a:pPr eaLnBrk="1" hangingPunct="1"/>
              <a:r>
                <a:rPr lang="en-US" sz="1200"/>
                <a:t>Curved C</a:t>
              </a:r>
            </a:p>
          </p:txBody>
        </p:sp>
        <p:sp>
          <p:nvSpPr>
            <p:cNvPr id="24583" name="Text Box 6"/>
            <p:cNvSpPr txBox="1">
              <a:spLocks noChangeArrowheads="1"/>
            </p:cNvSpPr>
            <p:nvPr/>
          </p:nvSpPr>
          <p:spPr bwMode="auto">
            <a:xfrm>
              <a:off x="2597" y="584"/>
              <a:ext cx="67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 </a:t>
              </a:r>
              <a:r>
                <a:rPr lang="en-US" sz="1200" b="1" u="sng"/>
                <a:t>Symmetry</a:t>
              </a:r>
            </a:p>
            <a:p>
              <a:pPr eaLnBrk="1" hangingPunct="1"/>
              <a:r>
                <a:rPr lang="en-US" sz="1200"/>
                <a:t>Rot + Ref ++</a:t>
              </a:r>
            </a:p>
            <a:p>
              <a:pPr eaLnBrk="1" hangingPunct="1"/>
              <a:r>
                <a:rPr lang="en-US" sz="1200"/>
                <a:t>Ref +</a:t>
              </a:r>
            </a:p>
            <a:p>
              <a:pPr eaLnBrk="1" hangingPunct="1"/>
              <a:r>
                <a:rPr lang="en-US" sz="1200"/>
                <a:t>Asymm -</a:t>
              </a:r>
            </a:p>
          </p:txBody>
        </p:sp>
        <p:sp>
          <p:nvSpPr>
            <p:cNvPr id="24584" name="Text Box 7"/>
            <p:cNvSpPr txBox="1">
              <a:spLocks noChangeArrowheads="1"/>
            </p:cNvSpPr>
            <p:nvPr/>
          </p:nvSpPr>
          <p:spPr bwMode="auto">
            <a:xfrm>
              <a:off x="3221" y="583"/>
              <a:ext cx="69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 </a:t>
              </a:r>
              <a:r>
                <a:rPr lang="en-US" sz="1200" b="1" u="sng"/>
                <a:t>Size</a:t>
              </a:r>
            </a:p>
            <a:p>
              <a:pPr eaLnBrk="1" hangingPunct="1"/>
              <a:r>
                <a:rPr lang="en-US" sz="1200"/>
                <a:t>Constant ++</a:t>
              </a:r>
            </a:p>
            <a:p>
              <a:pPr eaLnBrk="1" hangingPunct="1"/>
              <a:r>
                <a:rPr lang="en-US" sz="1200"/>
                <a:t>Expanded -</a:t>
              </a:r>
            </a:p>
            <a:p>
              <a:pPr eaLnBrk="1" hangingPunct="1"/>
              <a:r>
                <a:rPr lang="en-US" sz="1200"/>
                <a:t>Exp &amp; Cont --</a:t>
              </a:r>
            </a:p>
          </p:txBody>
        </p:sp>
        <p:sp>
          <p:nvSpPr>
            <p:cNvPr id="24585" name="Text Box 8"/>
            <p:cNvSpPr txBox="1">
              <a:spLocks noChangeArrowheads="1"/>
            </p:cNvSpPr>
            <p:nvPr/>
          </p:nvSpPr>
          <p:spPr bwMode="auto">
            <a:xfrm>
              <a:off x="3915" y="641"/>
              <a:ext cx="57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   </a:t>
              </a:r>
              <a:r>
                <a:rPr lang="en-US" sz="1200" b="1" u="sng"/>
                <a:t>Axis</a:t>
              </a:r>
            </a:p>
            <a:p>
              <a:pPr eaLnBrk="1" hangingPunct="1"/>
              <a:r>
                <a:rPr lang="en-US" sz="1200"/>
                <a:t>Straight +</a:t>
              </a:r>
            </a:p>
            <a:p>
              <a:pPr eaLnBrk="1" hangingPunct="1"/>
              <a:r>
                <a:rPr lang="en-US" sz="1200"/>
                <a:t>Curved -</a:t>
              </a:r>
            </a:p>
          </p:txBody>
        </p:sp>
      </p:grpSp>
      <p:sp>
        <p:nvSpPr>
          <p:cNvPr id="24579" name="Text Box 9"/>
          <p:cNvSpPr txBox="1">
            <a:spLocks noChangeArrowheads="1"/>
          </p:cNvSpPr>
          <p:nvPr/>
        </p:nvSpPr>
        <p:spPr bwMode="auto">
          <a:xfrm>
            <a:off x="982663" y="193675"/>
            <a:ext cx="7831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Partial tentative geon set based on non-accidental relations</a:t>
            </a:r>
          </a:p>
        </p:txBody>
      </p:sp>
      <p:sp>
        <p:nvSpPr>
          <p:cNvPr id="24580" name="Text Box 11"/>
          <p:cNvSpPr txBox="1">
            <a:spLocks noChangeArrowheads="1"/>
          </p:cNvSpPr>
          <p:nvPr/>
        </p:nvSpPr>
        <p:spPr bwMode="auto">
          <a:xfrm>
            <a:off x="4038600" y="592138"/>
            <a:ext cx="1793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Cross section</a:t>
            </a:r>
          </a:p>
        </p:txBody>
      </p:sp>
    </p:spTree>
    <p:extLst>
      <p:ext uri="{BB962C8B-B14F-4D97-AF65-F5344CB8AC3E}">
        <p14:creationId xmlns:p14="http://schemas.microsoft.com/office/powerpoint/2010/main" val="4698578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1279525" y="2095500"/>
            <a:ext cx="6502400" cy="4132263"/>
            <a:chOff x="848" y="1187"/>
            <a:chExt cx="4096" cy="2603"/>
          </a:xfrm>
        </p:grpSpPr>
        <p:graphicFrame>
          <p:nvGraphicFramePr>
            <p:cNvPr id="25607" name="Object 3"/>
            <p:cNvGraphicFramePr>
              <a:graphicFrameLocks noChangeAspect="1"/>
            </p:cNvGraphicFramePr>
            <p:nvPr/>
          </p:nvGraphicFramePr>
          <p:xfrm>
            <a:off x="1058" y="1187"/>
            <a:ext cx="3714" cy="2328"/>
          </p:xfrm>
          <a:graphic>
            <a:graphicData uri="http://schemas.openxmlformats.org/presentationml/2006/ole">
              <mc:AlternateContent xmlns:mc="http://schemas.openxmlformats.org/markup-compatibility/2006">
                <mc:Choice xmlns:v="urn:schemas-microsoft-com:vml" Requires="v">
                  <p:oleObj spid="_x0000_s92170" name="Image" r:id="rId3" imgW="6768254" imgH="4241270" progId="Photoshop.Image.9">
                    <p:embed/>
                  </p:oleObj>
                </mc:Choice>
                <mc:Fallback>
                  <p:oleObj name="Image" r:id="rId3" imgW="6768254" imgH="4241270" progId="Photoshop.Image.9">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 y="1187"/>
                          <a:ext cx="3714" cy="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8" name="Text Box 4"/>
            <p:cNvSpPr txBox="1">
              <a:spLocks noChangeArrowheads="1"/>
            </p:cNvSpPr>
            <p:nvPr/>
          </p:nvSpPr>
          <p:spPr bwMode="auto">
            <a:xfrm>
              <a:off x="1617" y="2337"/>
              <a:ext cx="661"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t>Inner Y vertex</a:t>
              </a:r>
            </a:p>
          </p:txBody>
        </p:sp>
        <p:sp>
          <p:nvSpPr>
            <p:cNvPr id="25609" name="Text Box 5"/>
            <p:cNvSpPr txBox="1">
              <a:spLocks noChangeArrowheads="1"/>
            </p:cNvSpPr>
            <p:nvPr/>
          </p:nvSpPr>
          <p:spPr bwMode="auto">
            <a:xfrm>
              <a:off x="848" y="2630"/>
              <a:ext cx="661"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t>Three parallel edges</a:t>
              </a:r>
            </a:p>
          </p:txBody>
        </p:sp>
        <p:sp>
          <p:nvSpPr>
            <p:cNvPr id="25610" name="Text Box 6"/>
            <p:cNvSpPr txBox="1">
              <a:spLocks noChangeArrowheads="1"/>
            </p:cNvSpPr>
            <p:nvPr/>
          </p:nvSpPr>
          <p:spPr bwMode="auto">
            <a:xfrm>
              <a:off x="2197" y="2683"/>
              <a:ext cx="96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t>Three outer arrow vertices</a:t>
              </a:r>
            </a:p>
          </p:txBody>
        </p:sp>
        <p:sp>
          <p:nvSpPr>
            <p:cNvPr id="25611" name="Text Box 7"/>
            <p:cNvSpPr txBox="1">
              <a:spLocks noChangeArrowheads="1"/>
            </p:cNvSpPr>
            <p:nvPr/>
          </p:nvSpPr>
          <p:spPr bwMode="auto">
            <a:xfrm>
              <a:off x="2918" y="3270"/>
              <a:ext cx="661"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t>Two parallel edges</a:t>
              </a:r>
            </a:p>
          </p:txBody>
        </p:sp>
        <p:sp>
          <p:nvSpPr>
            <p:cNvPr id="25612" name="Text Box 8"/>
            <p:cNvSpPr txBox="1">
              <a:spLocks noChangeArrowheads="1"/>
            </p:cNvSpPr>
            <p:nvPr/>
          </p:nvSpPr>
          <p:spPr bwMode="auto">
            <a:xfrm>
              <a:off x="4086" y="2530"/>
              <a:ext cx="85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t>Two tangent Y vertices</a:t>
              </a:r>
            </a:p>
          </p:txBody>
        </p:sp>
        <p:sp>
          <p:nvSpPr>
            <p:cNvPr id="25613" name="Text Box 9"/>
            <p:cNvSpPr txBox="1">
              <a:spLocks noChangeArrowheads="1"/>
            </p:cNvSpPr>
            <p:nvPr/>
          </p:nvSpPr>
          <p:spPr bwMode="auto">
            <a:xfrm>
              <a:off x="3751" y="3321"/>
              <a:ext cx="63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t>Curved edges</a:t>
              </a:r>
            </a:p>
          </p:txBody>
        </p:sp>
      </p:grpSp>
      <p:sp>
        <p:nvSpPr>
          <p:cNvPr id="25603" name="Text Box 10"/>
          <p:cNvSpPr txBox="1">
            <a:spLocks noChangeArrowheads="1"/>
          </p:cNvSpPr>
          <p:nvPr/>
        </p:nvSpPr>
        <p:spPr bwMode="auto">
          <a:xfrm>
            <a:off x="3878263" y="203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Geons</a:t>
            </a:r>
          </a:p>
        </p:txBody>
      </p:sp>
      <p:sp>
        <p:nvSpPr>
          <p:cNvPr id="25604" name="Text Box 11"/>
          <p:cNvSpPr txBox="1">
            <a:spLocks noChangeArrowheads="1"/>
          </p:cNvSpPr>
          <p:nvPr/>
        </p:nvSpPr>
        <p:spPr bwMode="auto">
          <a:xfrm>
            <a:off x="830263" y="771525"/>
            <a:ext cx="8440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Some non-accidental differences between a brick and a cylinder</a:t>
            </a:r>
          </a:p>
        </p:txBody>
      </p:sp>
      <p:sp>
        <p:nvSpPr>
          <p:cNvPr id="25605" name="Text Box 12"/>
          <p:cNvSpPr txBox="1">
            <a:spLocks noChangeArrowheads="1"/>
          </p:cNvSpPr>
          <p:nvPr/>
        </p:nvSpPr>
        <p:spPr bwMode="auto">
          <a:xfrm>
            <a:off x="2576513" y="154305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Brick</a:t>
            </a:r>
          </a:p>
        </p:txBody>
      </p:sp>
      <p:sp>
        <p:nvSpPr>
          <p:cNvPr id="25606" name="Text Box 13"/>
          <p:cNvSpPr txBox="1">
            <a:spLocks noChangeArrowheads="1"/>
          </p:cNvSpPr>
          <p:nvPr/>
        </p:nvSpPr>
        <p:spPr bwMode="auto">
          <a:xfrm>
            <a:off x="5522913" y="1568450"/>
            <a:ext cx="16335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Cylinder</a:t>
            </a:r>
          </a:p>
        </p:txBody>
      </p:sp>
    </p:spTree>
    <p:extLst>
      <p:ext uri="{BB962C8B-B14F-4D97-AF65-F5344CB8AC3E}">
        <p14:creationId xmlns:p14="http://schemas.microsoft.com/office/powerpoint/2010/main" val="42585362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nvGraphicFramePr>
        <p:xfrm>
          <a:off x="838200" y="1752600"/>
          <a:ext cx="3354388" cy="2744788"/>
        </p:xfrm>
        <a:graphic>
          <a:graphicData uri="http://schemas.openxmlformats.org/presentationml/2006/ole">
            <mc:AlternateContent xmlns:mc="http://schemas.openxmlformats.org/markup-compatibility/2006">
              <mc:Choice xmlns:v="urn:schemas-microsoft-com:vml" Requires="v">
                <p:oleObj spid="_x0000_s93202" name="Image" r:id="rId3" imgW="7530159" imgH="6158730" progId="Photoshop.Image.8">
                  <p:embed/>
                </p:oleObj>
              </mc:Choice>
              <mc:Fallback>
                <p:oleObj name="Image" r:id="rId3" imgW="7530159" imgH="6158730" progId="Photoshop.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752600"/>
                        <a:ext cx="3354388" cy="274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7" name="Object 3"/>
          <p:cNvGraphicFramePr>
            <a:graphicFrameLocks noChangeAspect="1"/>
          </p:cNvGraphicFramePr>
          <p:nvPr/>
        </p:nvGraphicFramePr>
        <p:xfrm>
          <a:off x="5029200" y="1752600"/>
          <a:ext cx="3098800" cy="2741613"/>
        </p:xfrm>
        <a:graphic>
          <a:graphicData uri="http://schemas.openxmlformats.org/presentationml/2006/ole">
            <mc:AlternateContent xmlns:mc="http://schemas.openxmlformats.org/markup-compatibility/2006">
              <mc:Choice xmlns:v="urn:schemas-microsoft-com:vml" Requires="v">
                <p:oleObj spid="_x0000_s93203" name="Image" r:id="rId5" imgW="7174603" imgH="6349206" progId="Photoshop.Image.8">
                  <p:embed/>
                </p:oleObj>
              </mc:Choice>
              <mc:Fallback>
                <p:oleObj name="Image" r:id="rId5" imgW="7174603" imgH="6349206" progId="Photoshop.Imag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752600"/>
                        <a:ext cx="30988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28" name="Text Box 4"/>
          <p:cNvSpPr txBox="1">
            <a:spLocks noChangeArrowheads="1"/>
          </p:cNvSpPr>
          <p:nvPr/>
        </p:nvSpPr>
        <p:spPr bwMode="auto">
          <a:xfrm>
            <a:off x="1828800" y="9906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Geons</a:t>
            </a:r>
          </a:p>
        </p:txBody>
      </p:sp>
      <p:sp>
        <p:nvSpPr>
          <p:cNvPr id="26629" name="Text Box 5"/>
          <p:cNvSpPr txBox="1">
            <a:spLocks noChangeArrowheads="1"/>
          </p:cNvSpPr>
          <p:nvPr/>
        </p:nvSpPr>
        <p:spPr bwMode="auto">
          <a:xfrm>
            <a:off x="5867400" y="9906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Objects</a:t>
            </a:r>
          </a:p>
        </p:txBody>
      </p:sp>
      <p:sp>
        <p:nvSpPr>
          <p:cNvPr id="26630" name="Text Box 6"/>
          <p:cNvSpPr txBox="1">
            <a:spLocks noChangeArrowheads="1"/>
          </p:cNvSpPr>
          <p:nvPr/>
        </p:nvSpPr>
        <p:spPr bwMode="auto">
          <a:xfrm>
            <a:off x="762000" y="4876800"/>
            <a:ext cx="3733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Each type of geon is defined by a particular configuration of non-accidental properties.</a:t>
            </a:r>
          </a:p>
        </p:txBody>
      </p:sp>
      <p:sp>
        <p:nvSpPr>
          <p:cNvPr id="26631" name="Text Box 7"/>
          <p:cNvSpPr txBox="1">
            <a:spLocks noChangeArrowheads="1"/>
          </p:cNvSpPr>
          <p:nvPr/>
        </p:nvSpPr>
        <p:spPr bwMode="auto">
          <a:xfrm>
            <a:off x="5029200" y="4876800"/>
            <a:ext cx="3886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Each type of object is defined by a particular configuration of geons.</a:t>
            </a:r>
          </a:p>
        </p:txBody>
      </p:sp>
    </p:spTree>
    <p:extLst>
      <p:ext uri="{BB962C8B-B14F-4D97-AF65-F5344CB8AC3E}">
        <p14:creationId xmlns:p14="http://schemas.microsoft.com/office/powerpoint/2010/main" val="24974455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1524000" y="1066800"/>
          <a:ext cx="6350000" cy="4800600"/>
        </p:xfrm>
        <a:graphic>
          <a:graphicData uri="http://schemas.openxmlformats.org/presentationml/2006/ole">
            <mc:AlternateContent xmlns:mc="http://schemas.openxmlformats.org/markup-compatibility/2006">
              <mc:Choice xmlns:v="urn:schemas-microsoft-com:vml" Requires="v">
                <p:oleObj spid="_x0000_s94218" name="Image" r:id="rId3" imgW="12698413" imgH="9600000" progId="Photoshop.Image.9">
                  <p:embed/>
                </p:oleObj>
              </mc:Choice>
              <mc:Fallback>
                <p:oleObj name="Image" r:id="rId3" imgW="12698413" imgH="9600000" progId="Photoshop.Image.9">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066800"/>
                        <a:ext cx="6350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959652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1438275" y="1770063"/>
          <a:ext cx="6111875" cy="4529137"/>
        </p:xfrm>
        <a:graphic>
          <a:graphicData uri="http://schemas.openxmlformats.org/presentationml/2006/ole">
            <mc:AlternateContent xmlns:mc="http://schemas.openxmlformats.org/markup-compatibility/2006">
              <mc:Choice xmlns:v="urn:schemas-microsoft-com:vml" Requires="v">
                <p:oleObj spid="_x0000_s95242" name="Image" r:id="rId3" imgW="9511111" imgH="7047619" progId="Photoshop.Image.9">
                  <p:embed/>
                </p:oleObj>
              </mc:Choice>
              <mc:Fallback>
                <p:oleObj name="Image" r:id="rId3" imgW="9511111" imgH="7047619" progId="Photoshop.Image.9">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275" y="1770063"/>
                        <a:ext cx="6111875" cy="452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5" name="Text Box 3"/>
          <p:cNvSpPr txBox="1">
            <a:spLocks noChangeArrowheads="1"/>
          </p:cNvSpPr>
          <p:nvPr/>
        </p:nvSpPr>
        <p:spPr bwMode="auto">
          <a:xfrm>
            <a:off x="3233738" y="179388"/>
            <a:ext cx="3073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Geon Deletion</a:t>
            </a:r>
          </a:p>
        </p:txBody>
      </p:sp>
      <p:sp>
        <p:nvSpPr>
          <p:cNvPr id="28676" name="Text Box 4"/>
          <p:cNvSpPr txBox="1">
            <a:spLocks noChangeArrowheads="1"/>
          </p:cNvSpPr>
          <p:nvPr/>
        </p:nvSpPr>
        <p:spPr bwMode="auto">
          <a:xfrm>
            <a:off x="2041525" y="838200"/>
            <a:ext cx="55435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On average, observers require approximately three geons to reliably recognize an object.</a:t>
            </a:r>
          </a:p>
        </p:txBody>
      </p:sp>
    </p:spTree>
    <p:extLst>
      <p:ext uri="{BB962C8B-B14F-4D97-AF65-F5344CB8AC3E}">
        <p14:creationId xmlns:p14="http://schemas.microsoft.com/office/powerpoint/2010/main" val="1034948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457200" y="3649663"/>
            <a:ext cx="8229600" cy="2476500"/>
          </a:xfrm>
        </p:spPr>
        <p:txBody>
          <a:bodyPr/>
          <a:lstStyle/>
          <a:p>
            <a:pPr eaLnBrk="1" hangingPunct="1"/>
            <a:r>
              <a:rPr lang="en-US" sz="2800" smtClean="0"/>
              <a:t>Deletion of contours in an image should have the greatest effect on recognition performance if it masks non-accidental properties or geons.</a:t>
            </a:r>
          </a:p>
          <a:p>
            <a:pPr eaLnBrk="1" hangingPunct="1">
              <a:buFontTx/>
              <a:buNone/>
            </a:pPr>
            <a:r>
              <a:rPr lang="en-US" smtClean="0"/>
              <a:t> </a:t>
            </a:r>
          </a:p>
        </p:txBody>
      </p:sp>
      <p:sp>
        <p:nvSpPr>
          <p:cNvPr id="29699" name="Text Box 5"/>
          <p:cNvSpPr txBox="1">
            <a:spLocks noChangeArrowheads="1"/>
          </p:cNvSpPr>
          <p:nvPr/>
        </p:nvSpPr>
        <p:spPr bwMode="auto">
          <a:xfrm>
            <a:off x="2987675" y="400050"/>
            <a:ext cx="307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Contour Deletion</a:t>
            </a:r>
          </a:p>
        </p:txBody>
      </p:sp>
      <p:sp>
        <p:nvSpPr>
          <p:cNvPr id="29700" name="Text Box 6"/>
          <p:cNvSpPr txBox="1">
            <a:spLocks noChangeArrowheads="1"/>
          </p:cNvSpPr>
          <p:nvPr/>
        </p:nvSpPr>
        <p:spPr bwMode="auto">
          <a:xfrm>
            <a:off x="3590925" y="2763838"/>
            <a:ext cx="20653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Prediction</a:t>
            </a:r>
          </a:p>
        </p:txBody>
      </p:sp>
    </p:spTree>
    <p:extLst>
      <p:ext uri="{BB962C8B-B14F-4D97-AF65-F5344CB8AC3E}">
        <p14:creationId xmlns:p14="http://schemas.microsoft.com/office/powerpoint/2010/main" val="70355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p:cNvGraphicFramePr>
            <a:graphicFrameLocks noChangeAspect="1"/>
          </p:cNvGraphicFramePr>
          <p:nvPr/>
        </p:nvGraphicFramePr>
        <p:xfrm>
          <a:off x="1981200" y="1371600"/>
          <a:ext cx="5118100" cy="5213350"/>
        </p:xfrm>
        <a:graphic>
          <a:graphicData uri="http://schemas.openxmlformats.org/presentationml/2006/ole">
            <mc:AlternateContent xmlns:mc="http://schemas.openxmlformats.org/markup-compatibility/2006">
              <mc:Choice xmlns:v="urn:schemas-microsoft-com:vml" Requires="v">
                <p:oleObj spid="_x0000_s96266" name="Image" r:id="rId3" imgW="10234921" imgH="10425397" progId="Photoshop.Image.8">
                  <p:embed/>
                </p:oleObj>
              </mc:Choice>
              <mc:Fallback>
                <p:oleObj name="Image" r:id="rId3" imgW="10234921" imgH="10425397" progId="Photoshop.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371600"/>
                        <a:ext cx="5118100" cy="521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3" name="Text Box 3"/>
          <p:cNvSpPr txBox="1">
            <a:spLocks noChangeArrowheads="1"/>
          </p:cNvSpPr>
          <p:nvPr/>
        </p:nvSpPr>
        <p:spPr bwMode="auto">
          <a:xfrm>
            <a:off x="3276600" y="3810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Location of Deletion</a:t>
            </a:r>
          </a:p>
        </p:txBody>
      </p:sp>
      <p:sp>
        <p:nvSpPr>
          <p:cNvPr id="30724" name="Text Box 4"/>
          <p:cNvSpPr txBox="1">
            <a:spLocks noChangeArrowheads="1"/>
          </p:cNvSpPr>
          <p:nvPr/>
        </p:nvSpPr>
        <p:spPr bwMode="auto">
          <a:xfrm>
            <a:off x="3048000" y="10668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At Midsection</a:t>
            </a:r>
          </a:p>
        </p:txBody>
      </p:sp>
      <p:sp>
        <p:nvSpPr>
          <p:cNvPr id="30725" name="Text Box 5"/>
          <p:cNvSpPr txBox="1">
            <a:spLocks noChangeArrowheads="1"/>
          </p:cNvSpPr>
          <p:nvPr/>
        </p:nvSpPr>
        <p:spPr bwMode="auto">
          <a:xfrm>
            <a:off x="5257800" y="10668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At Vertex</a:t>
            </a:r>
          </a:p>
        </p:txBody>
      </p:sp>
      <p:sp>
        <p:nvSpPr>
          <p:cNvPr id="30726" name="Text Box 6"/>
          <p:cNvSpPr txBox="1">
            <a:spLocks noChangeArrowheads="1"/>
          </p:cNvSpPr>
          <p:nvPr/>
        </p:nvSpPr>
        <p:spPr bwMode="auto">
          <a:xfrm rot="-5400000">
            <a:off x="-990600" y="35052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Proportion of Contours Deleted</a:t>
            </a:r>
          </a:p>
        </p:txBody>
      </p:sp>
      <p:sp>
        <p:nvSpPr>
          <p:cNvPr id="30727" name="Text Box 7"/>
          <p:cNvSpPr txBox="1">
            <a:spLocks noChangeArrowheads="1"/>
          </p:cNvSpPr>
          <p:nvPr/>
        </p:nvSpPr>
        <p:spPr bwMode="auto">
          <a:xfrm>
            <a:off x="1981200" y="2209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25%</a:t>
            </a:r>
          </a:p>
        </p:txBody>
      </p:sp>
      <p:sp>
        <p:nvSpPr>
          <p:cNvPr id="30728" name="Text Box 8"/>
          <p:cNvSpPr txBox="1">
            <a:spLocks noChangeArrowheads="1"/>
          </p:cNvSpPr>
          <p:nvPr/>
        </p:nvSpPr>
        <p:spPr bwMode="auto">
          <a:xfrm>
            <a:off x="1981200" y="36576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45%</a:t>
            </a:r>
          </a:p>
        </p:txBody>
      </p:sp>
      <p:sp>
        <p:nvSpPr>
          <p:cNvPr id="30729" name="Text Box 9"/>
          <p:cNvSpPr txBox="1">
            <a:spLocks noChangeArrowheads="1"/>
          </p:cNvSpPr>
          <p:nvPr/>
        </p:nvSpPr>
        <p:spPr bwMode="auto">
          <a:xfrm>
            <a:off x="1981200" y="5257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65%</a:t>
            </a:r>
          </a:p>
        </p:txBody>
      </p:sp>
    </p:spTree>
    <p:extLst>
      <p:ext uri="{BB962C8B-B14F-4D97-AF65-F5344CB8AC3E}">
        <p14:creationId xmlns:p14="http://schemas.microsoft.com/office/powerpoint/2010/main" val="39857732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nvGraphicFramePr>
        <p:xfrm>
          <a:off x="2374900" y="990600"/>
          <a:ext cx="1169988" cy="5484813"/>
        </p:xfrm>
        <a:graphic>
          <a:graphicData uri="http://schemas.openxmlformats.org/presentationml/2006/ole">
            <mc:AlternateContent xmlns:mc="http://schemas.openxmlformats.org/markup-compatibility/2006">
              <mc:Choice xmlns:v="urn:schemas-microsoft-com:vml" Requires="v">
                <p:oleObj spid="_x0000_s97306" name="Image" r:id="rId3" imgW="2031746" imgH="9523810" progId="Photoshop.Image.8">
                  <p:embed/>
                </p:oleObj>
              </mc:Choice>
              <mc:Fallback>
                <p:oleObj name="Image" r:id="rId3" imgW="2031746" imgH="9523810" progId="Photoshop.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4900" y="990600"/>
                        <a:ext cx="1169988" cy="548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7" name="Text Box 3"/>
          <p:cNvSpPr txBox="1">
            <a:spLocks noChangeArrowheads="1"/>
          </p:cNvSpPr>
          <p:nvPr/>
        </p:nvSpPr>
        <p:spPr bwMode="auto">
          <a:xfrm>
            <a:off x="2222500" y="228600"/>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Midsection</a:t>
            </a:r>
          </a:p>
          <a:p>
            <a:pPr eaLnBrk="1" hangingPunct="1"/>
            <a:r>
              <a:rPr lang="en-US" b="1"/>
              <a:t>  Deletion</a:t>
            </a:r>
          </a:p>
        </p:txBody>
      </p:sp>
      <p:graphicFrame>
        <p:nvGraphicFramePr>
          <p:cNvPr id="31748" name="Object 4"/>
          <p:cNvGraphicFramePr>
            <a:graphicFrameLocks noChangeAspect="1"/>
          </p:cNvGraphicFramePr>
          <p:nvPr/>
        </p:nvGraphicFramePr>
        <p:xfrm>
          <a:off x="4191000" y="990600"/>
          <a:ext cx="1169988" cy="5484813"/>
        </p:xfrm>
        <a:graphic>
          <a:graphicData uri="http://schemas.openxmlformats.org/presentationml/2006/ole">
            <mc:AlternateContent xmlns:mc="http://schemas.openxmlformats.org/markup-compatibility/2006">
              <mc:Choice xmlns:v="urn:schemas-microsoft-com:vml" Requires="v">
                <p:oleObj spid="_x0000_s97307" name="Image" r:id="rId5" imgW="2031746" imgH="9523810" progId="Photoshop.Image.8">
                  <p:embed/>
                </p:oleObj>
              </mc:Choice>
              <mc:Fallback>
                <p:oleObj name="Image" r:id="rId5" imgW="2031746" imgH="9523810" progId="Photoshop.Imag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990600"/>
                        <a:ext cx="1169988" cy="548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9" name="Text Box 5"/>
          <p:cNvSpPr txBox="1">
            <a:spLocks noChangeArrowheads="1"/>
          </p:cNvSpPr>
          <p:nvPr/>
        </p:nvSpPr>
        <p:spPr bwMode="auto">
          <a:xfrm>
            <a:off x="4229100" y="228600"/>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 Vertex Deletion</a:t>
            </a:r>
          </a:p>
        </p:txBody>
      </p:sp>
      <p:graphicFrame>
        <p:nvGraphicFramePr>
          <p:cNvPr id="31750" name="Object 6"/>
          <p:cNvGraphicFramePr>
            <a:graphicFrameLocks noChangeAspect="1"/>
          </p:cNvGraphicFramePr>
          <p:nvPr/>
        </p:nvGraphicFramePr>
        <p:xfrm>
          <a:off x="533400" y="990600"/>
          <a:ext cx="1169988" cy="5484813"/>
        </p:xfrm>
        <a:graphic>
          <a:graphicData uri="http://schemas.openxmlformats.org/presentationml/2006/ole">
            <mc:AlternateContent xmlns:mc="http://schemas.openxmlformats.org/markup-compatibility/2006">
              <mc:Choice xmlns:v="urn:schemas-microsoft-com:vml" Requires="v">
                <p:oleObj spid="_x0000_s97308" name="Image" r:id="rId7" imgW="2031746" imgH="9523810" progId="Photoshop.Image.8">
                  <p:embed/>
                </p:oleObj>
              </mc:Choice>
              <mc:Fallback>
                <p:oleObj name="Image" r:id="rId7" imgW="2031746" imgH="9523810" progId="Photoshop.Image.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990600"/>
                        <a:ext cx="1169988" cy="548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1" name="Text Box 7"/>
          <p:cNvSpPr txBox="1">
            <a:spLocks noChangeArrowheads="1"/>
          </p:cNvSpPr>
          <p:nvPr/>
        </p:nvSpPr>
        <p:spPr bwMode="auto">
          <a:xfrm>
            <a:off x="571500" y="366713"/>
            <a:ext cx="838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Intact</a:t>
            </a:r>
          </a:p>
        </p:txBody>
      </p:sp>
      <p:sp>
        <p:nvSpPr>
          <p:cNvPr id="31752" name="Text Box 8"/>
          <p:cNvSpPr txBox="1">
            <a:spLocks noChangeArrowheads="1"/>
          </p:cNvSpPr>
          <p:nvPr/>
        </p:nvSpPr>
        <p:spPr bwMode="auto">
          <a:xfrm>
            <a:off x="5791200" y="2286000"/>
            <a:ext cx="3048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Task: </a:t>
            </a:r>
            <a:r>
              <a:rPr lang="en-US" sz="2000"/>
              <a:t>Subjects are presented with an intact or contour deleted object, and they are asked to name it as quickly as possible.  Recognition performance is more severely impaired by vertex deletion than by midsection deletion.</a:t>
            </a:r>
          </a:p>
        </p:txBody>
      </p:sp>
    </p:spTree>
    <p:extLst>
      <p:ext uri="{BB962C8B-B14F-4D97-AF65-F5344CB8AC3E}">
        <p14:creationId xmlns:p14="http://schemas.microsoft.com/office/powerpoint/2010/main" val="42437680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nvGraphicFramePr>
        <p:xfrm>
          <a:off x="304800" y="914400"/>
          <a:ext cx="1289050" cy="5499100"/>
        </p:xfrm>
        <a:graphic>
          <a:graphicData uri="http://schemas.openxmlformats.org/presentationml/2006/ole">
            <mc:AlternateContent xmlns:mc="http://schemas.openxmlformats.org/markup-compatibility/2006">
              <mc:Choice xmlns:v="urn:schemas-microsoft-com:vml" Requires="v">
                <p:oleObj spid="_x0000_s98330" name="Image" r:id="rId3" imgW="2476190" imgH="10565079" progId="Photoshop.Image.8">
                  <p:embed/>
                </p:oleObj>
              </mc:Choice>
              <mc:Fallback>
                <p:oleObj name="Image" r:id="rId3" imgW="2476190" imgH="10565079" progId="Photoshop.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14400"/>
                        <a:ext cx="1289050"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1" name="Object 3"/>
          <p:cNvGraphicFramePr>
            <a:graphicFrameLocks noChangeAspect="1"/>
          </p:cNvGraphicFramePr>
          <p:nvPr/>
        </p:nvGraphicFramePr>
        <p:xfrm>
          <a:off x="4114800" y="914400"/>
          <a:ext cx="1289050" cy="5499100"/>
        </p:xfrm>
        <a:graphic>
          <a:graphicData uri="http://schemas.openxmlformats.org/presentationml/2006/ole">
            <mc:AlternateContent xmlns:mc="http://schemas.openxmlformats.org/markup-compatibility/2006">
              <mc:Choice xmlns:v="urn:schemas-microsoft-com:vml" Requires="v">
                <p:oleObj spid="_x0000_s98331" name="Image" r:id="rId5" imgW="2476190" imgH="10565079" progId="Photoshop.Image.8">
                  <p:embed/>
                </p:oleObj>
              </mc:Choice>
              <mc:Fallback>
                <p:oleObj name="Image" r:id="rId5" imgW="2476190" imgH="10565079" progId="Photoshop.Imag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914400"/>
                        <a:ext cx="1289050"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2" name="Object 4"/>
          <p:cNvGraphicFramePr>
            <a:graphicFrameLocks noChangeAspect="1"/>
          </p:cNvGraphicFramePr>
          <p:nvPr/>
        </p:nvGraphicFramePr>
        <p:xfrm>
          <a:off x="2209800" y="914400"/>
          <a:ext cx="1289050" cy="5499100"/>
        </p:xfrm>
        <a:graphic>
          <a:graphicData uri="http://schemas.openxmlformats.org/presentationml/2006/ole">
            <mc:AlternateContent xmlns:mc="http://schemas.openxmlformats.org/markup-compatibility/2006">
              <mc:Choice xmlns:v="urn:schemas-microsoft-com:vml" Requires="v">
                <p:oleObj spid="_x0000_s98332" name="Image" r:id="rId7" imgW="2476190" imgH="10565079" progId="Photoshop.Image.8">
                  <p:embed/>
                </p:oleObj>
              </mc:Choice>
              <mc:Fallback>
                <p:oleObj name="Image" r:id="rId7" imgW="2476190" imgH="10565079" progId="Photoshop.Image.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914400"/>
                        <a:ext cx="1289050"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3" name="Text Box 5"/>
          <p:cNvSpPr txBox="1">
            <a:spLocks noChangeArrowheads="1"/>
          </p:cNvSpPr>
          <p:nvPr/>
        </p:nvSpPr>
        <p:spPr bwMode="auto">
          <a:xfrm>
            <a:off x="2222500" y="228600"/>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Midsection</a:t>
            </a:r>
          </a:p>
          <a:p>
            <a:pPr eaLnBrk="1" hangingPunct="1"/>
            <a:r>
              <a:rPr lang="en-US" b="1"/>
              <a:t>  Deletion</a:t>
            </a:r>
          </a:p>
        </p:txBody>
      </p:sp>
      <p:sp>
        <p:nvSpPr>
          <p:cNvPr id="32774" name="Text Box 6"/>
          <p:cNvSpPr txBox="1">
            <a:spLocks noChangeArrowheads="1"/>
          </p:cNvSpPr>
          <p:nvPr/>
        </p:nvSpPr>
        <p:spPr bwMode="auto">
          <a:xfrm>
            <a:off x="4229100" y="228600"/>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  Geon Deletion</a:t>
            </a:r>
          </a:p>
        </p:txBody>
      </p:sp>
      <p:sp>
        <p:nvSpPr>
          <p:cNvPr id="32775" name="Text Box 7"/>
          <p:cNvSpPr txBox="1">
            <a:spLocks noChangeArrowheads="1"/>
          </p:cNvSpPr>
          <p:nvPr/>
        </p:nvSpPr>
        <p:spPr bwMode="auto">
          <a:xfrm>
            <a:off x="571500" y="366713"/>
            <a:ext cx="838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Intact</a:t>
            </a:r>
          </a:p>
        </p:txBody>
      </p:sp>
      <p:sp>
        <p:nvSpPr>
          <p:cNvPr id="32776" name="Text Box 8"/>
          <p:cNvSpPr txBox="1">
            <a:spLocks noChangeArrowheads="1"/>
          </p:cNvSpPr>
          <p:nvPr/>
        </p:nvSpPr>
        <p:spPr bwMode="auto">
          <a:xfrm>
            <a:off x="5867400" y="2362200"/>
            <a:ext cx="3048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Task: </a:t>
            </a:r>
            <a:r>
              <a:rPr lang="en-US" sz="2000"/>
              <a:t>Subjects are presented with an intact or contour deleted object, and they are asked to name it as quickly as possible.  Recognition performance is more severely impaired by geon deletion than by midsection deletion.</a:t>
            </a:r>
          </a:p>
        </p:txBody>
      </p:sp>
    </p:spTree>
    <p:extLst>
      <p:ext uri="{BB962C8B-B14F-4D97-AF65-F5344CB8AC3E}">
        <p14:creationId xmlns:p14="http://schemas.microsoft.com/office/powerpoint/2010/main" val="3175638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Types of Contours</a:t>
            </a:r>
          </a:p>
        </p:txBody>
      </p:sp>
      <p:sp>
        <p:nvSpPr>
          <p:cNvPr id="19459" name="Rectangle 3"/>
          <p:cNvSpPr>
            <a:spLocks noGrp="1" noChangeArrowheads="1"/>
          </p:cNvSpPr>
          <p:nvPr>
            <p:ph type="body" idx="1"/>
          </p:nvPr>
        </p:nvSpPr>
        <p:spPr/>
        <p:txBody>
          <a:bodyPr/>
          <a:lstStyle/>
          <a:p>
            <a:pPr eaLnBrk="1" hangingPunct="1">
              <a:lnSpc>
                <a:spcPct val="135000"/>
              </a:lnSpc>
            </a:pPr>
            <a:r>
              <a:rPr lang="en-US" smtClean="0"/>
              <a:t>Reflectance Contours</a:t>
            </a:r>
          </a:p>
          <a:p>
            <a:pPr eaLnBrk="1" hangingPunct="1">
              <a:lnSpc>
                <a:spcPct val="135000"/>
              </a:lnSpc>
            </a:pPr>
            <a:r>
              <a:rPr lang="en-US" smtClean="0"/>
              <a:t>Illumination Contours (e.g. Shadows or 	Spot Lights)</a:t>
            </a:r>
          </a:p>
          <a:p>
            <a:pPr eaLnBrk="1" hangingPunct="1">
              <a:lnSpc>
                <a:spcPct val="135000"/>
              </a:lnSpc>
            </a:pPr>
            <a:r>
              <a:rPr lang="en-US" smtClean="0"/>
              <a:t>Sharp Edges (Concave or Convex)</a:t>
            </a:r>
          </a:p>
          <a:p>
            <a:pPr eaLnBrk="1" hangingPunct="1">
              <a:lnSpc>
                <a:spcPct val="135000"/>
              </a:lnSpc>
            </a:pPr>
            <a:r>
              <a:rPr lang="en-US" smtClean="0"/>
              <a:t>Occlusions (Smooth or Edge)</a:t>
            </a:r>
          </a:p>
          <a:p>
            <a:pPr eaLnBrk="1" hangingPunct="1">
              <a:lnSpc>
                <a:spcPct val="135000"/>
              </a:lnSpc>
            </a:pPr>
            <a:r>
              <a:rPr lang="en-US" smtClean="0"/>
              <a:t>Specular Highlights and Reflections</a:t>
            </a:r>
          </a:p>
        </p:txBody>
      </p:sp>
    </p:spTree>
    <p:extLst>
      <p:ext uri="{BB962C8B-B14F-4D97-AF65-F5344CB8AC3E}">
        <p14:creationId xmlns:p14="http://schemas.microsoft.com/office/powerpoint/2010/main" val="2697457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613" y="784225"/>
            <a:ext cx="5486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Text Box 3"/>
          <p:cNvSpPr txBox="1">
            <a:spLocks noChangeArrowheads="1"/>
          </p:cNvSpPr>
          <p:nvPr/>
        </p:nvSpPr>
        <p:spPr bwMode="auto">
          <a:xfrm>
            <a:off x="5276850" y="169863"/>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Edge Occlusion</a:t>
            </a:r>
          </a:p>
        </p:txBody>
      </p:sp>
      <p:sp>
        <p:nvSpPr>
          <p:cNvPr id="123908" name="Text Box 4"/>
          <p:cNvSpPr txBox="1">
            <a:spLocks noChangeArrowheads="1"/>
          </p:cNvSpPr>
          <p:nvPr/>
        </p:nvSpPr>
        <p:spPr bwMode="auto">
          <a:xfrm>
            <a:off x="7523162" y="5202238"/>
            <a:ext cx="1279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smtClean="0"/>
              <a:t>Concave Corner</a:t>
            </a:r>
            <a:endParaRPr lang="en-US" b="1" dirty="0"/>
          </a:p>
        </p:txBody>
      </p:sp>
      <p:sp>
        <p:nvSpPr>
          <p:cNvPr id="123909" name="Text Box 5"/>
          <p:cNvSpPr txBox="1">
            <a:spLocks noChangeArrowheads="1"/>
          </p:cNvSpPr>
          <p:nvPr/>
        </p:nvSpPr>
        <p:spPr bwMode="auto">
          <a:xfrm>
            <a:off x="1524000" y="2032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Reflectance Contour</a:t>
            </a:r>
          </a:p>
        </p:txBody>
      </p:sp>
      <p:sp>
        <p:nvSpPr>
          <p:cNvPr id="123910" name="Text Box 6"/>
          <p:cNvSpPr txBox="1">
            <a:spLocks noChangeArrowheads="1"/>
          </p:cNvSpPr>
          <p:nvPr/>
        </p:nvSpPr>
        <p:spPr bwMode="auto">
          <a:xfrm>
            <a:off x="274638" y="3632200"/>
            <a:ext cx="1138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Shadow</a:t>
            </a:r>
          </a:p>
        </p:txBody>
      </p:sp>
      <p:sp>
        <p:nvSpPr>
          <p:cNvPr id="123911" name="Text Box 7"/>
          <p:cNvSpPr txBox="1">
            <a:spLocks noChangeArrowheads="1"/>
          </p:cNvSpPr>
          <p:nvPr/>
        </p:nvSpPr>
        <p:spPr bwMode="auto">
          <a:xfrm>
            <a:off x="7350125" y="1981200"/>
            <a:ext cx="1452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Specular </a:t>
            </a:r>
          </a:p>
          <a:p>
            <a:pPr eaLnBrk="1" hangingPunct="1"/>
            <a:r>
              <a:rPr lang="en-US" b="1"/>
              <a:t>Highlight</a:t>
            </a:r>
          </a:p>
        </p:txBody>
      </p:sp>
      <p:sp>
        <p:nvSpPr>
          <p:cNvPr id="123913" name="Line 9"/>
          <p:cNvSpPr>
            <a:spLocks noChangeShapeType="1"/>
          </p:cNvSpPr>
          <p:nvPr/>
        </p:nvSpPr>
        <p:spPr bwMode="auto">
          <a:xfrm flipH="1">
            <a:off x="5384800" y="2306638"/>
            <a:ext cx="1908175" cy="311150"/>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914" name="Line 10"/>
          <p:cNvSpPr>
            <a:spLocks noChangeShapeType="1"/>
          </p:cNvSpPr>
          <p:nvPr/>
        </p:nvSpPr>
        <p:spPr bwMode="auto">
          <a:xfrm>
            <a:off x="1398588" y="3822700"/>
            <a:ext cx="2082800" cy="314325"/>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915" name="Line 11"/>
          <p:cNvSpPr>
            <a:spLocks noChangeShapeType="1"/>
          </p:cNvSpPr>
          <p:nvPr/>
        </p:nvSpPr>
        <p:spPr bwMode="auto">
          <a:xfrm flipH="1" flipV="1">
            <a:off x="5441950" y="4837113"/>
            <a:ext cx="2030413" cy="712787"/>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916" name="Text Box 12"/>
          <p:cNvSpPr txBox="1">
            <a:spLocks noChangeArrowheads="1"/>
          </p:cNvSpPr>
          <p:nvPr/>
        </p:nvSpPr>
        <p:spPr bwMode="auto">
          <a:xfrm>
            <a:off x="7385050" y="3589338"/>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Smooth Occlusion</a:t>
            </a:r>
          </a:p>
        </p:txBody>
      </p:sp>
      <p:sp>
        <p:nvSpPr>
          <p:cNvPr id="123917" name="Line 13"/>
          <p:cNvSpPr>
            <a:spLocks noChangeShapeType="1"/>
          </p:cNvSpPr>
          <p:nvPr/>
        </p:nvSpPr>
        <p:spPr bwMode="auto">
          <a:xfrm flipH="1">
            <a:off x="5530850" y="542925"/>
            <a:ext cx="466725" cy="1135063"/>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918" name="Line 14"/>
          <p:cNvSpPr>
            <a:spLocks noChangeShapeType="1"/>
          </p:cNvSpPr>
          <p:nvPr/>
        </p:nvSpPr>
        <p:spPr bwMode="auto">
          <a:xfrm>
            <a:off x="2743200" y="685800"/>
            <a:ext cx="233363" cy="1130300"/>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919" name="Line 15"/>
          <p:cNvSpPr>
            <a:spLocks noChangeShapeType="1"/>
          </p:cNvSpPr>
          <p:nvPr/>
        </p:nvSpPr>
        <p:spPr bwMode="auto">
          <a:xfrm flipH="1" flipV="1">
            <a:off x="5700713" y="3455988"/>
            <a:ext cx="1671637" cy="473075"/>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Text Box 4"/>
          <p:cNvSpPr txBox="1">
            <a:spLocks noChangeArrowheads="1"/>
          </p:cNvSpPr>
          <p:nvPr/>
        </p:nvSpPr>
        <p:spPr bwMode="auto">
          <a:xfrm>
            <a:off x="271691" y="2593180"/>
            <a:ext cx="1279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smtClean="0"/>
              <a:t>Convex Corner</a:t>
            </a:r>
            <a:endParaRPr lang="en-US" b="1" dirty="0"/>
          </a:p>
        </p:txBody>
      </p:sp>
      <p:sp>
        <p:nvSpPr>
          <p:cNvPr id="16" name="Line 10"/>
          <p:cNvSpPr>
            <a:spLocks noChangeShapeType="1"/>
          </p:cNvSpPr>
          <p:nvPr/>
        </p:nvSpPr>
        <p:spPr bwMode="auto">
          <a:xfrm flipV="1">
            <a:off x="1295400" y="2126415"/>
            <a:ext cx="3086100" cy="789929"/>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010868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9"/>
                                        </p:tgtEl>
                                        <p:attrNameLst>
                                          <p:attrName>style.visibility</p:attrName>
                                        </p:attrNameLst>
                                      </p:cBhvr>
                                      <p:to>
                                        <p:strVal val="visible"/>
                                      </p:to>
                                    </p:set>
                                  </p:childTnLst>
                                </p:cTn>
                              </p:par>
                              <p:par>
                                <p:cTn id="7" presetID="22" presetClass="entr" presetSubtype="1" fill="hold" grpId="0" nodeType="withEffect">
                                  <p:stCondLst>
                                    <p:cond delay="0"/>
                                  </p:stCondLst>
                                  <p:childTnLst>
                                    <p:set>
                                      <p:cBhvr>
                                        <p:cTn id="8" dur="1" fill="hold">
                                          <p:stCondLst>
                                            <p:cond delay="0"/>
                                          </p:stCondLst>
                                        </p:cTn>
                                        <p:tgtEl>
                                          <p:spTgt spid="123918"/>
                                        </p:tgtEl>
                                        <p:attrNameLst>
                                          <p:attrName>style.visibility</p:attrName>
                                        </p:attrNameLst>
                                      </p:cBhvr>
                                      <p:to>
                                        <p:strVal val="visible"/>
                                      </p:to>
                                    </p:set>
                                    <p:animEffect transition="in" filter="wipe(up)">
                                      <p:cBhvr>
                                        <p:cTn id="9" dur="500"/>
                                        <p:tgtEl>
                                          <p:spTgt spid="1239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3910"/>
                                        </p:tgtEl>
                                        <p:attrNameLst>
                                          <p:attrName>style.visibility</p:attrName>
                                        </p:attrNameLst>
                                      </p:cBhvr>
                                      <p:to>
                                        <p:strVal val="visible"/>
                                      </p:to>
                                    </p:set>
                                  </p:childTnLst>
                                </p:cTn>
                              </p:par>
                              <p:par>
                                <p:cTn id="14" presetID="22" presetClass="entr" presetSubtype="8" fill="hold" grpId="0" nodeType="withEffect">
                                  <p:stCondLst>
                                    <p:cond delay="0"/>
                                  </p:stCondLst>
                                  <p:childTnLst>
                                    <p:set>
                                      <p:cBhvr>
                                        <p:cTn id="15" dur="1" fill="hold">
                                          <p:stCondLst>
                                            <p:cond delay="0"/>
                                          </p:stCondLst>
                                        </p:cTn>
                                        <p:tgtEl>
                                          <p:spTgt spid="123914"/>
                                        </p:tgtEl>
                                        <p:attrNameLst>
                                          <p:attrName>style.visibility</p:attrName>
                                        </p:attrNameLst>
                                      </p:cBhvr>
                                      <p:to>
                                        <p:strVal val="visible"/>
                                      </p:to>
                                    </p:set>
                                    <p:animEffect transition="in" filter="wipe(left)">
                                      <p:cBhvr>
                                        <p:cTn id="16" dur="500"/>
                                        <p:tgtEl>
                                          <p:spTgt spid="123914"/>
                                        </p:tgtEl>
                                      </p:cBhvr>
                                    </p:animEffect>
                                  </p:childTnLst>
                                </p:cTn>
                              </p:par>
                              <p:par>
                                <p:cTn id="17" presetID="1" presetClass="exit" presetSubtype="0" fill="hold" grpId="1" nodeType="withEffect">
                                  <p:stCondLst>
                                    <p:cond delay="0"/>
                                  </p:stCondLst>
                                  <p:childTnLst>
                                    <p:set>
                                      <p:cBhvr>
                                        <p:cTn id="18" dur="1" fill="hold">
                                          <p:stCondLst>
                                            <p:cond delay="0"/>
                                          </p:stCondLst>
                                        </p:cTn>
                                        <p:tgtEl>
                                          <p:spTgt spid="123909"/>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23918"/>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3908"/>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123915"/>
                                        </p:tgtEl>
                                        <p:attrNameLst>
                                          <p:attrName>style.visibility</p:attrName>
                                        </p:attrNameLst>
                                      </p:cBhvr>
                                      <p:to>
                                        <p:strVal val="visible"/>
                                      </p:to>
                                    </p:set>
                                    <p:animEffect transition="in" filter="wipe(left)">
                                      <p:cBhvr>
                                        <p:cTn id="27" dur="500"/>
                                        <p:tgtEl>
                                          <p:spTgt spid="123915"/>
                                        </p:tgtEl>
                                      </p:cBhvr>
                                    </p:animEffect>
                                  </p:childTnLst>
                                </p:cTn>
                              </p:par>
                              <p:par>
                                <p:cTn id="28" presetID="1" presetClass="exit" presetSubtype="0" fill="hold" grpId="1" nodeType="withEffect">
                                  <p:stCondLst>
                                    <p:cond delay="0"/>
                                  </p:stCondLst>
                                  <p:childTnLst>
                                    <p:set>
                                      <p:cBhvr>
                                        <p:cTn id="29" dur="1" fill="hold">
                                          <p:stCondLst>
                                            <p:cond delay="0"/>
                                          </p:stCondLst>
                                        </p:cTn>
                                        <p:tgtEl>
                                          <p:spTgt spid="123910"/>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23914"/>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3916"/>
                                        </p:tgtEl>
                                        <p:attrNameLst>
                                          <p:attrName>style.visibility</p:attrName>
                                        </p:attrNameLst>
                                      </p:cBhvr>
                                      <p:to>
                                        <p:strVal val="visible"/>
                                      </p:to>
                                    </p:set>
                                  </p:childTnLst>
                                </p:cTn>
                              </p:par>
                              <p:par>
                                <p:cTn id="36" presetID="22" presetClass="entr" presetSubtype="4" fill="hold" grpId="0" nodeType="withEffect">
                                  <p:stCondLst>
                                    <p:cond delay="0"/>
                                  </p:stCondLst>
                                  <p:childTnLst>
                                    <p:set>
                                      <p:cBhvr>
                                        <p:cTn id="37" dur="1" fill="hold">
                                          <p:stCondLst>
                                            <p:cond delay="0"/>
                                          </p:stCondLst>
                                        </p:cTn>
                                        <p:tgtEl>
                                          <p:spTgt spid="123919"/>
                                        </p:tgtEl>
                                        <p:attrNameLst>
                                          <p:attrName>style.visibility</p:attrName>
                                        </p:attrNameLst>
                                      </p:cBhvr>
                                      <p:to>
                                        <p:strVal val="visible"/>
                                      </p:to>
                                    </p:set>
                                    <p:animEffect transition="in" filter="wipe(down)">
                                      <p:cBhvr>
                                        <p:cTn id="38" dur="500"/>
                                        <p:tgtEl>
                                          <p:spTgt spid="123919"/>
                                        </p:tgtEl>
                                      </p:cBhvr>
                                    </p:animEffect>
                                  </p:childTnLst>
                                </p:cTn>
                              </p:par>
                              <p:par>
                                <p:cTn id="39" presetID="1" presetClass="exit" presetSubtype="0" fill="hold" grpId="1" nodeType="withEffect">
                                  <p:stCondLst>
                                    <p:cond delay="0"/>
                                  </p:stCondLst>
                                  <p:childTnLst>
                                    <p:set>
                                      <p:cBhvr>
                                        <p:cTn id="40" dur="1" fill="hold">
                                          <p:stCondLst>
                                            <p:cond delay="0"/>
                                          </p:stCondLst>
                                        </p:cTn>
                                        <p:tgtEl>
                                          <p:spTgt spid="12390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23915"/>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3907"/>
                                        </p:tgtEl>
                                        <p:attrNameLst>
                                          <p:attrName>style.visibility</p:attrName>
                                        </p:attrNameLst>
                                      </p:cBhvr>
                                      <p:to>
                                        <p:strVal val="visible"/>
                                      </p:to>
                                    </p:set>
                                  </p:childTnLst>
                                </p:cTn>
                              </p:par>
                              <p:par>
                                <p:cTn id="47" presetID="22" presetClass="entr" presetSubtype="4" fill="hold" grpId="0" nodeType="withEffect">
                                  <p:stCondLst>
                                    <p:cond delay="0"/>
                                  </p:stCondLst>
                                  <p:childTnLst>
                                    <p:set>
                                      <p:cBhvr>
                                        <p:cTn id="48" dur="1" fill="hold">
                                          <p:stCondLst>
                                            <p:cond delay="0"/>
                                          </p:stCondLst>
                                        </p:cTn>
                                        <p:tgtEl>
                                          <p:spTgt spid="123917"/>
                                        </p:tgtEl>
                                        <p:attrNameLst>
                                          <p:attrName>style.visibility</p:attrName>
                                        </p:attrNameLst>
                                      </p:cBhvr>
                                      <p:to>
                                        <p:strVal val="visible"/>
                                      </p:to>
                                    </p:set>
                                    <p:animEffect transition="in" filter="wipe(down)">
                                      <p:cBhvr>
                                        <p:cTn id="49" dur="500"/>
                                        <p:tgtEl>
                                          <p:spTgt spid="123917"/>
                                        </p:tgtEl>
                                      </p:cBhvr>
                                    </p:animEffect>
                                  </p:childTnLst>
                                </p:cTn>
                              </p:par>
                              <p:par>
                                <p:cTn id="50" presetID="1" presetClass="exit" presetSubtype="0" fill="hold" grpId="1" nodeType="withEffect">
                                  <p:stCondLst>
                                    <p:cond delay="0"/>
                                  </p:stCondLst>
                                  <p:childTnLst>
                                    <p:set>
                                      <p:cBhvr>
                                        <p:cTn id="51" dur="1" fill="hold">
                                          <p:stCondLst>
                                            <p:cond delay="0"/>
                                          </p:stCondLst>
                                        </p:cTn>
                                        <p:tgtEl>
                                          <p:spTgt spid="123916"/>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123919"/>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23911"/>
                                        </p:tgtEl>
                                        <p:attrNameLst>
                                          <p:attrName>style.visibility</p:attrName>
                                        </p:attrNameLst>
                                      </p:cBhvr>
                                      <p:to>
                                        <p:strVal val="visible"/>
                                      </p:to>
                                    </p:set>
                                  </p:childTnLst>
                                </p:cTn>
                              </p:par>
                              <p:par>
                                <p:cTn id="58" presetID="22" presetClass="entr" presetSubtype="1" fill="hold" grpId="0" nodeType="withEffect">
                                  <p:stCondLst>
                                    <p:cond delay="0"/>
                                  </p:stCondLst>
                                  <p:childTnLst>
                                    <p:set>
                                      <p:cBhvr>
                                        <p:cTn id="59" dur="1" fill="hold">
                                          <p:stCondLst>
                                            <p:cond delay="0"/>
                                          </p:stCondLst>
                                        </p:cTn>
                                        <p:tgtEl>
                                          <p:spTgt spid="123913"/>
                                        </p:tgtEl>
                                        <p:attrNameLst>
                                          <p:attrName>style.visibility</p:attrName>
                                        </p:attrNameLst>
                                      </p:cBhvr>
                                      <p:to>
                                        <p:strVal val="visible"/>
                                      </p:to>
                                    </p:set>
                                    <p:animEffect transition="in" filter="wipe(up)">
                                      <p:cBhvr>
                                        <p:cTn id="60" dur="500"/>
                                        <p:tgtEl>
                                          <p:spTgt spid="123913"/>
                                        </p:tgtEl>
                                      </p:cBhvr>
                                    </p:animEffect>
                                  </p:childTnLst>
                                </p:cTn>
                              </p:par>
                              <p:par>
                                <p:cTn id="61" presetID="1" presetClass="exit" presetSubtype="0" fill="hold" grpId="1" nodeType="withEffect">
                                  <p:stCondLst>
                                    <p:cond delay="0"/>
                                  </p:stCondLst>
                                  <p:childTnLst>
                                    <p:set>
                                      <p:cBhvr>
                                        <p:cTn id="62" dur="1" fill="hold">
                                          <p:stCondLst>
                                            <p:cond delay="0"/>
                                          </p:stCondLst>
                                        </p:cTn>
                                        <p:tgtEl>
                                          <p:spTgt spid="12390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23917"/>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2" nodeType="clickEffect">
                                  <p:stCondLst>
                                    <p:cond delay="0"/>
                                  </p:stCondLst>
                                  <p:childTnLst>
                                    <p:set>
                                      <p:cBhvr>
                                        <p:cTn id="68" dur="1" fill="hold">
                                          <p:stCondLst>
                                            <p:cond delay="0"/>
                                          </p:stCondLst>
                                        </p:cTn>
                                        <p:tgtEl>
                                          <p:spTgt spid="123907"/>
                                        </p:tgtEl>
                                        <p:attrNameLst>
                                          <p:attrName>style.visibility</p:attrName>
                                        </p:attrNameLst>
                                      </p:cBhvr>
                                      <p:to>
                                        <p:strVal val="visible"/>
                                      </p:to>
                                    </p:set>
                                  </p:childTnLst>
                                </p:cTn>
                              </p:par>
                              <p:par>
                                <p:cTn id="69" presetID="1" presetClass="entr" presetSubtype="0" fill="hold" grpId="2" nodeType="withEffect">
                                  <p:stCondLst>
                                    <p:cond delay="0"/>
                                  </p:stCondLst>
                                  <p:childTnLst>
                                    <p:set>
                                      <p:cBhvr>
                                        <p:cTn id="70" dur="1" fill="hold">
                                          <p:stCondLst>
                                            <p:cond delay="0"/>
                                          </p:stCondLst>
                                        </p:cTn>
                                        <p:tgtEl>
                                          <p:spTgt spid="123908"/>
                                        </p:tgtEl>
                                        <p:attrNameLst>
                                          <p:attrName>style.visibility</p:attrName>
                                        </p:attrNameLst>
                                      </p:cBhvr>
                                      <p:to>
                                        <p:strVal val="visible"/>
                                      </p:to>
                                    </p:set>
                                  </p:childTnLst>
                                </p:cTn>
                              </p:par>
                              <p:par>
                                <p:cTn id="71" presetID="1" presetClass="entr" presetSubtype="0" fill="hold" grpId="2" nodeType="withEffect">
                                  <p:stCondLst>
                                    <p:cond delay="0"/>
                                  </p:stCondLst>
                                  <p:childTnLst>
                                    <p:set>
                                      <p:cBhvr>
                                        <p:cTn id="72" dur="1" fill="hold">
                                          <p:stCondLst>
                                            <p:cond delay="0"/>
                                          </p:stCondLst>
                                        </p:cTn>
                                        <p:tgtEl>
                                          <p:spTgt spid="123909"/>
                                        </p:tgtEl>
                                        <p:attrNameLst>
                                          <p:attrName>style.visibility</p:attrName>
                                        </p:attrNameLst>
                                      </p:cBhvr>
                                      <p:to>
                                        <p:strVal val="visible"/>
                                      </p:to>
                                    </p:set>
                                  </p:childTnLst>
                                </p:cTn>
                              </p:par>
                              <p:par>
                                <p:cTn id="73" presetID="1" presetClass="entr" presetSubtype="0" fill="hold" grpId="2" nodeType="withEffect">
                                  <p:stCondLst>
                                    <p:cond delay="0"/>
                                  </p:stCondLst>
                                  <p:childTnLst>
                                    <p:set>
                                      <p:cBhvr>
                                        <p:cTn id="74" dur="1" fill="hold">
                                          <p:stCondLst>
                                            <p:cond delay="0"/>
                                          </p:stCondLst>
                                        </p:cTn>
                                        <p:tgtEl>
                                          <p:spTgt spid="123910"/>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123911"/>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123913"/>
                                        </p:tgtEl>
                                        <p:attrNameLst>
                                          <p:attrName>style.visibility</p:attrName>
                                        </p:attrNameLst>
                                      </p:cBhvr>
                                      <p:to>
                                        <p:strVal val="visible"/>
                                      </p:to>
                                    </p:set>
                                  </p:childTnLst>
                                </p:cTn>
                              </p:par>
                              <p:par>
                                <p:cTn id="79" presetID="1" presetClass="entr" presetSubtype="0" fill="hold" grpId="2" nodeType="withEffect">
                                  <p:stCondLst>
                                    <p:cond delay="0"/>
                                  </p:stCondLst>
                                  <p:childTnLst>
                                    <p:set>
                                      <p:cBhvr>
                                        <p:cTn id="80" dur="1" fill="hold">
                                          <p:stCondLst>
                                            <p:cond delay="0"/>
                                          </p:stCondLst>
                                        </p:cTn>
                                        <p:tgtEl>
                                          <p:spTgt spid="123914"/>
                                        </p:tgtEl>
                                        <p:attrNameLst>
                                          <p:attrName>style.visibility</p:attrName>
                                        </p:attrNameLst>
                                      </p:cBhvr>
                                      <p:to>
                                        <p:strVal val="visible"/>
                                      </p:to>
                                    </p:set>
                                  </p:childTnLst>
                                </p:cTn>
                              </p:par>
                              <p:par>
                                <p:cTn id="81" presetID="1" presetClass="entr" presetSubtype="0" fill="hold" grpId="2" nodeType="withEffect">
                                  <p:stCondLst>
                                    <p:cond delay="0"/>
                                  </p:stCondLst>
                                  <p:childTnLst>
                                    <p:set>
                                      <p:cBhvr>
                                        <p:cTn id="82" dur="1" fill="hold">
                                          <p:stCondLst>
                                            <p:cond delay="0"/>
                                          </p:stCondLst>
                                        </p:cTn>
                                        <p:tgtEl>
                                          <p:spTgt spid="123915"/>
                                        </p:tgtEl>
                                        <p:attrNameLst>
                                          <p:attrName>style.visibility</p:attrName>
                                        </p:attrNameLst>
                                      </p:cBhvr>
                                      <p:to>
                                        <p:strVal val="visible"/>
                                      </p:to>
                                    </p:set>
                                  </p:childTnLst>
                                </p:cTn>
                              </p:par>
                              <p:par>
                                <p:cTn id="83" presetID="1" presetClass="entr" presetSubtype="0" fill="hold" grpId="2" nodeType="withEffect">
                                  <p:stCondLst>
                                    <p:cond delay="0"/>
                                  </p:stCondLst>
                                  <p:childTnLst>
                                    <p:set>
                                      <p:cBhvr>
                                        <p:cTn id="84" dur="1" fill="hold">
                                          <p:stCondLst>
                                            <p:cond delay="0"/>
                                          </p:stCondLst>
                                        </p:cTn>
                                        <p:tgtEl>
                                          <p:spTgt spid="123916"/>
                                        </p:tgtEl>
                                        <p:attrNameLst>
                                          <p:attrName>style.visibility</p:attrName>
                                        </p:attrNameLst>
                                      </p:cBhvr>
                                      <p:to>
                                        <p:strVal val="visible"/>
                                      </p:to>
                                    </p:set>
                                  </p:childTnLst>
                                </p:cTn>
                              </p:par>
                              <p:par>
                                <p:cTn id="85" presetID="1" presetClass="entr" presetSubtype="0" fill="hold" grpId="2" nodeType="withEffect">
                                  <p:stCondLst>
                                    <p:cond delay="0"/>
                                  </p:stCondLst>
                                  <p:childTnLst>
                                    <p:set>
                                      <p:cBhvr>
                                        <p:cTn id="86" dur="1" fill="hold">
                                          <p:stCondLst>
                                            <p:cond delay="0"/>
                                          </p:stCondLst>
                                        </p:cTn>
                                        <p:tgtEl>
                                          <p:spTgt spid="123917"/>
                                        </p:tgtEl>
                                        <p:attrNameLst>
                                          <p:attrName>style.visibility</p:attrName>
                                        </p:attrNameLst>
                                      </p:cBhvr>
                                      <p:to>
                                        <p:strVal val="visible"/>
                                      </p:to>
                                    </p:set>
                                  </p:childTnLst>
                                </p:cTn>
                              </p:par>
                              <p:par>
                                <p:cTn id="87" presetID="1" presetClass="entr" presetSubtype="0" fill="hold" grpId="2" nodeType="withEffect">
                                  <p:stCondLst>
                                    <p:cond delay="0"/>
                                  </p:stCondLst>
                                  <p:childTnLst>
                                    <p:set>
                                      <p:cBhvr>
                                        <p:cTn id="88" dur="1" fill="hold">
                                          <p:stCondLst>
                                            <p:cond delay="0"/>
                                          </p:stCondLst>
                                        </p:cTn>
                                        <p:tgtEl>
                                          <p:spTgt spid="123918"/>
                                        </p:tgtEl>
                                        <p:attrNameLst>
                                          <p:attrName>style.visibility</p:attrName>
                                        </p:attrNameLst>
                                      </p:cBhvr>
                                      <p:to>
                                        <p:strVal val="visible"/>
                                      </p:to>
                                    </p:set>
                                  </p:childTnLst>
                                </p:cTn>
                              </p:par>
                              <p:par>
                                <p:cTn id="89" presetID="1" presetClass="entr" presetSubtype="0" fill="hold" grpId="2" nodeType="withEffect">
                                  <p:stCondLst>
                                    <p:cond delay="0"/>
                                  </p:stCondLst>
                                  <p:childTnLst>
                                    <p:set>
                                      <p:cBhvr>
                                        <p:cTn id="90" dur="1" fill="hold">
                                          <p:stCondLst>
                                            <p:cond delay="0"/>
                                          </p:stCondLst>
                                        </p:cTn>
                                        <p:tgtEl>
                                          <p:spTgt spid="12391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childTnLst>
                                </p:cTn>
                              </p:par>
                              <p:par>
                                <p:cTn id="95" presetID="1" presetClass="exit" presetSubtype="0" fill="hold" grpId="1"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par>
                                <p:cTn id="97" presetID="1" presetClass="entr" presetSubtype="0" fill="hold" grpId="2" nodeType="withEffect">
                                  <p:stCondLst>
                                    <p:cond delay="0"/>
                                  </p:stCondLst>
                                  <p:childTnLst>
                                    <p:set>
                                      <p:cBhvr>
                                        <p:cTn id="98" dur="1" fill="hold">
                                          <p:stCondLst>
                                            <p:cond delay="0"/>
                                          </p:stCondLst>
                                        </p:cTn>
                                        <p:tgtEl>
                                          <p:spTgt spid="15"/>
                                        </p:tgtEl>
                                        <p:attrNameLst>
                                          <p:attrName>style.visibility</p:attrName>
                                        </p:attrNameLst>
                                      </p:cBhvr>
                                      <p:to>
                                        <p:strVal val="visible"/>
                                      </p:to>
                                    </p:set>
                                  </p:childTnLst>
                                </p:cTn>
                              </p:par>
                              <p:par>
                                <p:cTn id="99" presetID="22" presetClass="entr" presetSubtype="8" fill="hold" grpId="0" nodeType="with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wipe(left)">
                                      <p:cBhvr>
                                        <p:cTn id="101" dur="500"/>
                                        <p:tgtEl>
                                          <p:spTgt spid="16"/>
                                        </p:tgtEl>
                                      </p:cBhvr>
                                    </p:animEffect>
                                  </p:childTnLst>
                                </p:cTn>
                              </p:par>
                              <p:par>
                                <p:cTn id="102" presetID="1" presetClass="exit" presetSubtype="0" fill="hold" grpId="1" nodeType="withEffect">
                                  <p:stCondLst>
                                    <p:cond delay="0"/>
                                  </p:stCondLst>
                                  <p:childTnLst>
                                    <p:set>
                                      <p:cBhvr>
                                        <p:cTn id="103" dur="1" fill="hold">
                                          <p:stCondLst>
                                            <p:cond delay="0"/>
                                          </p:stCondLst>
                                        </p:cTn>
                                        <p:tgtEl>
                                          <p:spTgt spid="16"/>
                                        </p:tgtEl>
                                        <p:attrNameLst>
                                          <p:attrName>style.visibility</p:attrName>
                                        </p:attrNameLst>
                                      </p:cBhvr>
                                      <p:to>
                                        <p:strVal val="hidden"/>
                                      </p:to>
                                    </p:set>
                                  </p:childTnLst>
                                </p:cTn>
                              </p:par>
                              <p:par>
                                <p:cTn id="104" presetID="1" presetClass="entr" presetSubtype="0" fill="hold" grpId="2" nodeType="withEffect">
                                  <p:stCondLst>
                                    <p:cond delay="0"/>
                                  </p:stCondLst>
                                  <p:childTnLst>
                                    <p:set>
                                      <p:cBhvr>
                                        <p:cTn id="10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p:bldP spid="123907" grpId="1"/>
      <p:bldP spid="123907" grpId="2"/>
      <p:bldP spid="123908" grpId="0"/>
      <p:bldP spid="123908" grpId="1"/>
      <p:bldP spid="123908" grpId="2"/>
      <p:bldP spid="123909" grpId="0"/>
      <p:bldP spid="123909" grpId="1"/>
      <p:bldP spid="123909" grpId="2"/>
      <p:bldP spid="123910" grpId="0"/>
      <p:bldP spid="123910" grpId="1"/>
      <p:bldP spid="123910" grpId="2"/>
      <p:bldP spid="123911" grpId="0"/>
      <p:bldP spid="123911" grpId="1"/>
      <p:bldP spid="123913" grpId="0" animBg="1"/>
      <p:bldP spid="123913" grpId="1" animBg="1"/>
      <p:bldP spid="123914" grpId="0" animBg="1"/>
      <p:bldP spid="123914" grpId="1" animBg="1"/>
      <p:bldP spid="123914" grpId="2" animBg="1"/>
      <p:bldP spid="123915" grpId="0" animBg="1"/>
      <p:bldP spid="123915" grpId="1" animBg="1"/>
      <p:bldP spid="123915" grpId="2" animBg="1"/>
      <p:bldP spid="123916" grpId="0"/>
      <p:bldP spid="123916" grpId="1"/>
      <p:bldP spid="123916" grpId="2"/>
      <p:bldP spid="123917" grpId="0" animBg="1"/>
      <p:bldP spid="123917" grpId="1" animBg="1"/>
      <p:bldP spid="123917" grpId="2" animBg="1"/>
      <p:bldP spid="123918" grpId="0" animBg="1"/>
      <p:bldP spid="123918" grpId="1" animBg="1"/>
      <p:bldP spid="123918" grpId="2" animBg="1"/>
      <p:bldP spid="123919" grpId="0" animBg="1"/>
      <p:bldP spid="123919" grpId="1" animBg="1"/>
      <p:bldP spid="123919" grpId="2" animBg="1"/>
      <p:bldP spid="15" grpId="0"/>
      <p:bldP spid="15" grpId="1"/>
      <p:bldP spid="15" grpId="2"/>
      <p:bldP spid="16" grpId="0" animBg="1"/>
      <p:bldP spid="16" grpId="1" animBg="1"/>
      <p:bldP spid="16"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obj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762000"/>
            <a:ext cx="6096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Line 3"/>
          <p:cNvSpPr>
            <a:spLocks noChangeShapeType="1"/>
          </p:cNvSpPr>
          <p:nvPr/>
        </p:nvSpPr>
        <p:spPr bwMode="auto">
          <a:xfrm>
            <a:off x="4495800" y="1905000"/>
            <a:ext cx="0" cy="1676400"/>
          </a:xfrm>
          <a:prstGeom prst="line">
            <a:avLst/>
          </a:prstGeom>
          <a:noFill/>
          <a:ln w="38100">
            <a:solidFill>
              <a:srgbClr val="D026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8" name="Text Box 4"/>
          <p:cNvSpPr txBox="1">
            <a:spLocks noChangeArrowheads="1"/>
          </p:cNvSpPr>
          <p:nvPr/>
        </p:nvSpPr>
        <p:spPr bwMode="auto">
          <a:xfrm>
            <a:off x="2438400" y="7620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Occlusion</a:t>
            </a:r>
          </a:p>
        </p:txBody>
      </p:sp>
      <p:sp>
        <p:nvSpPr>
          <p:cNvPr id="21509" name="Text Box 5"/>
          <p:cNvSpPr txBox="1">
            <a:spLocks noChangeArrowheads="1"/>
          </p:cNvSpPr>
          <p:nvPr/>
        </p:nvSpPr>
        <p:spPr bwMode="auto">
          <a:xfrm>
            <a:off x="1447800" y="16002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Unattached Side</a:t>
            </a:r>
          </a:p>
        </p:txBody>
      </p:sp>
      <p:sp>
        <p:nvSpPr>
          <p:cNvPr id="21510" name="Text Box 6"/>
          <p:cNvSpPr txBox="1">
            <a:spLocks noChangeArrowheads="1"/>
          </p:cNvSpPr>
          <p:nvPr/>
        </p:nvSpPr>
        <p:spPr bwMode="auto">
          <a:xfrm>
            <a:off x="6629400" y="16002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Attached</a:t>
            </a:r>
          </a:p>
          <a:p>
            <a:pPr eaLnBrk="1" hangingPunct="1"/>
            <a:r>
              <a:rPr lang="en-US" b="1"/>
              <a:t>Side</a:t>
            </a:r>
          </a:p>
        </p:txBody>
      </p:sp>
      <p:sp>
        <p:nvSpPr>
          <p:cNvPr id="21511" name="Line 7"/>
          <p:cNvSpPr>
            <a:spLocks noChangeShapeType="1"/>
          </p:cNvSpPr>
          <p:nvPr/>
        </p:nvSpPr>
        <p:spPr bwMode="auto">
          <a:xfrm>
            <a:off x="3276600" y="1219200"/>
            <a:ext cx="11430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2" name="Line 8"/>
          <p:cNvSpPr>
            <a:spLocks noChangeShapeType="1"/>
          </p:cNvSpPr>
          <p:nvPr/>
        </p:nvSpPr>
        <p:spPr bwMode="auto">
          <a:xfrm flipH="1">
            <a:off x="4648200" y="1981200"/>
            <a:ext cx="1752600" cy="838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3" name="Line 9"/>
          <p:cNvSpPr>
            <a:spLocks noChangeShapeType="1"/>
          </p:cNvSpPr>
          <p:nvPr/>
        </p:nvSpPr>
        <p:spPr bwMode="auto">
          <a:xfrm>
            <a:off x="2362200" y="2133600"/>
            <a:ext cx="19050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058100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obj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1000"/>
            <a:ext cx="6096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2514600" y="6096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Smooth</a:t>
            </a:r>
          </a:p>
          <a:p>
            <a:pPr eaLnBrk="1" hangingPunct="1"/>
            <a:r>
              <a:rPr lang="en-US" b="1"/>
              <a:t>Occlusion</a:t>
            </a:r>
          </a:p>
        </p:txBody>
      </p:sp>
      <p:sp>
        <p:nvSpPr>
          <p:cNvPr id="22532" name="Text Box 4"/>
          <p:cNvSpPr txBox="1">
            <a:spLocks noChangeArrowheads="1"/>
          </p:cNvSpPr>
          <p:nvPr/>
        </p:nvSpPr>
        <p:spPr bwMode="auto">
          <a:xfrm>
            <a:off x="838200" y="16764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Edge</a:t>
            </a:r>
          </a:p>
          <a:p>
            <a:pPr eaLnBrk="1" hangingPunct="1"/>
            <a:r>
              <a:rPr lang="en-US" b="1"/>
              <a:t>Occlusion</a:t>
            </a:r>
          </a:p>
        </p:txBody>
      </p:sp>
      <p:sp>
        <p:nvSpPr>
          <p:cNvPr id="22533" name="Text Box 5"/>
          <p:cNvSpPr txBox="1">
            <a:spLocks noChangeArrowheads="1"/>
          </p:cNvSpPr>
          <p:nvPr/>
        </p:nvSpPr>
        <p:spPr bwMode="auto">
          <a:xfrm>
            <a:off x="2667000" y="58674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Convex </a:t>
            </a:r>
          </a:p>
          <a:p>
            <a:pPr eaLnBrk="1" hangingPunct="1"/>
            <a:r>
              <a:rPr lang="en-US" b="1"/>
              <a:t>Edge</a:t>
            </a:r>
          </a:p>
        </p:txBody>
      </p:sp>
      <p:sp>
        <p:nvSpPr>
          <p:cNvPr id="22534" name="Text Box 6"/>
          <p:cNvSpPr txBox="1">
            <a:spLocks noChangeArrowheads="1"/>
          </p:cNvSpPr>
          <p:nvPr/>
        </p:nvSpPr>
        <p:spPr bwMode="auto">
          <a:xfrm>
            <a:off x="609600" y="44958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Concave</a:t>
            </a:r>
          </a:p>
          <a:p>
            <a:pPr eaLnBrk="1" hangingPunct="1"/>
            <a:r>
              <a:rPr lang="en-US" b="1"/>
              <a:t>Edge</a:t>
            </a:r>
          </a:p>
        </p:txBody>
      </p:sp>
      <p:sp>
        <p:nvSpPr>
          <p:cNvPr id="22535" name="Line 7"/>
          <p:cNvSpPr>
            <a:spLocks noChangeShapeType="1"/>
          </p:cNvSpPr>
          <p:nvPr/>
        </p:nvSpPr>
        <p:spPr bwMode="auto">
          <a:xfrm>
            <a:off x="3352800" y="1295400"/>
            <a:ext cx="1143000" cy="4572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6" name="Line 8"/>
          <p:cNvSpPr>
            <a:spLocks noChangeShapeType="1"/>
          </p:cNvSpPr>
          <p:nvPr/>
        </p:nvSpPr>
        <p:spPr bwMode="auto">
          <a:xfrm>
            <a:off x="2209800" y="2286000"/>
            <a:ext cx="68580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7" name="Line 9"/>
          <p:cNvSpPr>
            <a:spLocks noChangeShapeType="1"/>
          </p:cNvSpPr>
          <p:nvPr/>
        </p:nvSpPr>
        <p:spPr bwMode="auto">
          <a:xfrm flipV="1">
            <a:off x="1905000" y="3429000"/>
            <a:ext cx="2971800" cy="13716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8" name="Line 10"/>
          <p:cNvSpPr>
            <a:spLocks noChangeShapeType="1"/>
          </p:cNvSpPr>
          <p:nvPr/>
        </p:nvSpPr>
        <p:spPr bwMode="auto">
          <a:xfrm flipV="1">
            <a:off x="3352800" y="4495800"/>
            <a:ext cx="609600" cy="1295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549606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1066800" y="1143000"/>
          <a:ext cx="6937375" cy="5481638"/>
        </p:xfrm>
        <a:graphic>
          <a:graphicData uri="http://schemas.openxmlformats.org/presentationml/2006/ole">
            <mc:AlternateContent xmlns:mc="http://schemas.openxmlformats.org/markup-compatibility/2006">
              <mc:Choice xmlns:v="urn:schemas-microsoft-com:vml" Requires="v">
                <p:oleObj spid="_x0000_s77837" name="Image" r:id="rId3" imgW="11250794" imgH="8888889" progId="Photoshop.Image.8">
                  <p:embed/>
                </p:oleObj>
              </mc:Choice>
              <mc:Fallback>
                <p:oleObj name="Image" r:id="rId3" imgW="11250794" imgH="8888889" progId="Photoshop.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143000"/>
                        <a:ext cx="6937375" cy="548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3" name="Text Box 3"/>
          <p:cNvSpPr txBox="1">
            <a:spLocks noChangeArrowheads="1"/>
          </p:cNvSpPr>
          <p:nvPr/>
        </p:nvSpPr>
        <p:spPr bwMode="auto">
          <a:xfrm>
            <a:off x="1311275" y="304800"/>
            <a:ext cx="66373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Edge Labeling: Jitendra Malik, 1987</a:t>
            </a:r>
          </a:p>
        </p:txBody>
      </p:sp>
    </p:spTree>
    <p:extLst>
      <p:ext uri="{BB962C8B-B14F-4D97-AF65-F5344CB8AC3E}">
        <p14:creationId xmlns:p14="http://schemas.microsoft.com/office/powerpoint/2010/main" val="2036577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762000" y="3886200"/>
            <a:ext cx="198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t>Vertices</a:t>
            </a:r>
          </a:p>
        </p:txBody>
      </p:sp>
      <p:sp>
        <p:nvSpPr>
          <p:cNvPr id="26628" name="Line 4"/>
          <p:cNvSpPr>
            <a:spLocks noChangeShapeType="1"/>
          </p:cNvSpPr>
          <p:nvPr/>
        </p:nvSpPr>
        <p:spPr bwMode="auto">
          <a:xfrm flipV="1">
            <a:off x="2362200" y="2286000"/>
            <a:ext cx="990600" cy="1371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29" name="Line 5"/>
          <p:cNvSpPr>
            <a:spLocks noChangeShapeType="1"/>
          </p:cNvSpPr>
          <p:nvPr/>
        </p:nvSpPr>
        <p:spPr bwMode="auto">
          <a:xfrm flipV="1">
            <a:off x="2514600" y="2743200"/>
            <a:ext cx="1600200" cy="1143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0" name="Line 6"/>
          <p:cNvSpPr>
            <a:spLocks noChangeShapeType="1"/>
          </p:cNvSpPr>
          <p:nvPr/>
        </p:nvSpPr>
        <p:spPr bwMode="auto">
          <a:xfrm flipV="1">
            <a:off x="2743200" y="3962400"/>
            <a:ext cx="1295400" cy="228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1" name="Line 7"/>
          <p:cNvSpPr>
            <a:spLocks noChangeShapeType="1"/>
          </p:cNvSpPr>
          <p:nvPr/>
        </p:nvSpPr>
        <p:spPr bwMode="auto">
          <a:xfrm flipV="1">
            <a:off x="2667000" y="2438400"/>
            <a:ext cx="2590800" cy="1600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2" name="Text Box 8"/>
          <p:cNvSpPr txBox="1">
            <a:spLocks noChangeArrowheads="1"/>
          </p:cNvSpPr>
          <p:nvPr/>
        </p:nvSpPr>
        <p:spPr bwMode="auto">
          <a:xfrm>
            <a:off x="1295400" y="4953000"/>
            <a:ext cx="670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The types of vertices in a figure constrain how it can be interpreted as a 3D shape.</a:t>
            </a:r>
          </a:p>
        </p:txBody>
      </p:sp>
    </p:spTree>
    <p:extLst>
      <p:ext uri="{BB962C8B-B14F-4D97-AF65-F5344CB8AC3E}">
        <p14:creationId xmlns:p14="http://schemas.microsoft.com/office/powerpoint/2010/main" val="1682233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5215</TotalTime>
  <Words>836</Words>
  <Application>Microsoft Office PowerPoint</Application>
  <PresentationFormat>On-screen Show (4:3)</PresentationFormat>
  <Paragraphs>158</Paragraphs>
  <Slides>39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Default Design</vt:lpstr>
      <vt:lpstr>Image</vt:lpstr>
      <vt:lpstr>Lecture 18 –  Recognition 1</vt:lpstr>
      <vt:lpstr>Visual Recognition</vt:lpstr>
      <vt:lpstr>PowerPoint Presentation</vt:lpstr>
      <vt:lpstr>Types of Contours</vt:lpstr>
      <vt:lpstr>PowerPoint Presentation</vt:lpstr>
      <vt:lpstr>PowerPoint Presentation</vt:lpstr>
      <vt:lpstr>PowerPoint Presentation</vt:lpstr>
      <vt:lpstr>PowerPoint Presentation</vt:lpstr>
      <vt:lpstr>PowerPoint Presentation</vt:lpstr>
      <vt:lpstr>PowerPoint Presentation</vt:lpstr>
      <vt:lpstr>Edge Labeling</vt:lpstr>
      <vt:lpstr>PowerPoint Presentation</vt:lpstr>
      <vt:lpstr>PowerPoint Presentation</vt:lpstr>
      <vt:lpstr>PowerPoint Presentation</vt:lpstr>
      <vt:lpstr>PowerPoint Presentation</vt:lpstr>
      <vt:lpstr>PowerPoint Presentation</vt:lpstr>
      <vt:lpstr>PowerPoint Presentation</vt:lpstr>
      <vt:lpstr>Occlusion</vt:lpstr>
      <vt:lpstr>PowerPoint Presentation</vt:lpstr>
      <vt:lpstr>PowerPoint Presentation</vt:lpstr>
      <vt:lpstr>PowerPoint Presentation</vt:lpstr>
      <vt:lpstr>PowerPoint Presentation</vt:lpstr>
      <vt:lpstr>PowerPoint Presentation</vt:lpstr>
      <vt:lpstr>Template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Ohio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Todd</dc:creator>
  <cp:lastModifiedBy>James Todd</cp:lastModifiedBy>
  <cp:revision>86</cp:revision>
  <dcterms:created xsi:type="dcterms:W3CDTF">2005-02-07T16:46:06Z</dcterms:created>
  <dcterms:modified xsi:type="dcterms:W3CDTF">2014-11-03T19:33:48Z</dcterms:modified>
</cp:coreProperties>
</file>