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9" r:id="rId9"/>
    <p:sldId id="280" r:id="rId10"/>
    <p:sldId id="281" r:id="rId11"/>
    <p:sldId id="258" r:id="rId12"/>
    <p:sldId id="259" r:id="rId13"/>
    <p:sldId id="261" r:id="rId14"/>
    <p:sldId id="282" r:id="rId15"/>
    <p:sldId id="271" r:id="rId16"/>
    <p:sldId id="265" r:id="rId17"/>
    <p:sldId id="264" r:id="rId18"/>
    <p:sldId id="277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7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1103-A4A7-4F59-8090-66E9AF69AE1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F4807-04DF-4607-9BED-E17E53D8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03468-B804-4429-8D95-E9F3C1211056}" type="slidenum">
              <a:rPr lang="en-US"/>
              <a:pPr/>
              <a:t>3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260" y="686026"/>
            <a:ext cx="4564485" cy="3427119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02" y="4343325"/>
            <a:ext cx="5027396" cy="4114649"/>
          </a:xfrm>
        </p:spPr>
        <p:txBody>
          <a:bodyPr lIns="91350" tIns="45678" rIns="91350" bIns="45678"/>
          <a:lstStyle/>
          <a:p>
            <a:r>
              <a:rPr lang="en-US" altLang="zh-TW"/>
              <a:t>O</a:t>
            </a:r>
          </a:p>
          <a:p>
            <a:r>
              <a:rPr lang="en-US" altLang="zh-TW"/>
              <a:t>O Face recognition can be categorized into appearance-based, geometry-based, and hybrid approaches.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5500FF-7D75-4E2C-9336-9703CAE00B51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8.23.</a:t>
            </a:r>
          </a:p>
          <a:p>
            <a:pPr eaLnBrk="1" hangingPunct="1"/>
            <a:r>
              <a:rPr lang="en-US" smtClean="0"/>
              <a:t>Pretty good recognition!! High-capacity visual memory for scenes.</a:t>
            </a:r>
          </a:p>
          <a:p>
            <a:pPr eaLnBrk="1" hangingPunct="1"/>
            <a:r>
              <a:rPr lang="en-US" smtClean="0"/>
              <a:t>98% correct with 612 pictures!</a:t>
            </a:r>
          </a:p>
          <a:p>
            <a:pPr eaLnBrk="1" hangingPunct="1"/>
            <a:r>
              <a:rPr lang="en-US" smtClean="0"/>
              <a:t>90% correct one week later!</a:t>
            </a:r>
          </a:p>
          <a:p>
            <a:pPr eaLnBrk="1" hangingPunct="1"/>
            <a:r>
              <a:rPr lang="en-US" smtClean="0"/>
              <a:t>2500 pictures for 2 seconds a piece: 85% correct.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CA9B08-2549-44A9-A1D6-EF29293B54A4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8.24.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Position violation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AF077E-E12C-4798-8D21-E95EEBBB609D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Interposition violation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EB42A7-365F-4AF3-92FD-5DD87189434F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Support and size violation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5AD9C-A8CF-46A1-A719-C7E3BD8178A6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2C87-2B62-40BD-A705-FA6AB02A8C7B}" type="slidenum">
              <a:rPr lang="en-US"/>
              <a:pPr/>
              <a:t>4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260" y="686026"/>
            <a:ext cx="4564485" cy="3427119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02" y="4343325"/>
            <a:ext cx="5027396" cy="4114649"/>
          </a:xfrm>
        </p:spPr>
        <p:txBody>
          <a:bodyPr lIns="91350" tIns="45678" rIns="91350" bIns="45678"/>
          <a:lstStyle/>
          <a:p>
            <a:r>
              <a:rPr lang="en-US" altLang="zh-TW"/>
              <a:t>O</a:t>
            </a:r>
          </a:p>
          <a:p>
            <a:r>
              <a:rPr lang="en-US" altLang="zh-TW"/>
              <a:t>O Face recognition can be categorized into appearance-based, geometry-based, and hybrid approaches.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C6A8C-724E-4538-BF2B-5F5C23C67567}" type="slidenum">
              <a:rPr lang="en-US"/>
              <a:pPr/>
              <a:t>5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260" y="686026"/>
            <a:ext cx="4564485" cy="3427119"/>
          </a:xfrm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02" y="4343325"/>
            <a:ext cx="5027396" cy="4114649"/>
          </a:xfrm>
        </p:spPr>
        <p:txBody>
          <a:bodyPr lIns="91350" tIns="45678" rIns="91350" bIns="45678"/>
          <a:lstStyle/>
          <a:p>
            <a:r>
              <a:rPr lang="en-US" altLang="zh-TW"/>
              <a:t>O</a:t>
            </a:r>
          </a:p>
          <a:p>
            <a:r>
              <a:rPr lang="en-US" altLang="zh-TW"/>
              <a:t>O Face recognition can be categorized into appearance-based, geometry-based, and hybrid approaches.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11E05-C639-4A36-A193-BAF9EB05CD32}" type="slidenum">
              <a:rPr lang="en-US"/>
              <a:pPr/>
              <a:t>19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What is changing here?</a:t>
            </a:r>
          </a:p>
          <a:p>
            <a:endParaRPr lang="en-GB"/>
          </a:p>
          <a:p>
            <a:r>
              <a:rPr lang="en-GB"/>
              <a:t>White lines.</a:t>
            </a:r>
          </a:p>
          <a:p>
            <a:endParaRPr lang="en-GB"/>
          </a:p>
          <a:p>
            <a:r>
              <a:rPr lang="en-GB"/>
              <a:t>What is happening is that when the small shapes flash up, your attention is drawn to in resulting in a rapid eye movement or SACCADE.</a:t>
            </a:r>
          </a:p>
          <a:p>
            <a:endParaRPr lang="en-GB"/>
          </a:p>
          <a:p>
            <a:r>
              <a:rPr lang="en-GB"/>
              <a:t>During the saccade, the changes are missed.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68B1F-2D7D-40CC-9F9E-CC0D7931A854}" type="slidenum">
              <a:rPr lang="en-US"/>
              <a:pPr/>
              <a:t>20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What about here?</a:t>
            </a:r>
          </a:p>
          <a:p>
            <a:endParaRPr lang="en-GB"/>
          </a:p>
          <a:p>
            <a:r>
              <a:rPr lang="en-GB"/>
              <a:t>Focus on the bar.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B35C9-E8AE-4883-A79E-436AA90F46EE}" type="slidenum">
              <a:rPr lang="en-US"/>
              <a:pPr/>
              <a:t>21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/>
              <a:t>And again, a similar one but the movements occurs faster.</a:t>
            </a:r>
          </a:p>
          <a:p>
            <a:endParaRPr lang="en-GB"/>
          </a:p>
          <a:p>
            <a:r>
              <a:rPr lang="en-GB"/>
              <a:t>Focus on the trees in the top left.</a:t>
            </a:r>
          </a:p>
          <a:p>
            <a:endParaRPr lang="en-GB"/>
          </a:p>
          <a:p>
            <a:r>
              <a:rPr lang="en-GB"/>
              <a:t>You are missing these changes because of the introduction of these irrelevant transients. These can be things such as a flash between images or an occlusion occurring to mask the change, or forcing a saccade as in the previous example.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3BEF17-E470-4556-8905-838465A57F41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907A48-4522-4826-9FEE-89116E7F16B1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Demonstrate ability to recognize pictures (Figures 8.22 and 8.23).</a:t>
            </a:r>
          </a:p>
          <a:p>
            <a:pPr eaLnBrk="1" hangingPunct="1"/>
            <a:r>
              <a:rPr lang="en-US" smtClean="0"/>
              <a:t>SPEND ABOUT one second on each picture!!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2F1D39-57B8-463F-A394-F73F4C63A4D8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8.23.</a:t>
            </a:r>
          </a:p>
          <a:p>
            <a:pPr eaLnBrk="1" hangingPunct="1"/>
            <a:r>
              <a:rPr lang="en-US" smtClean="0"/>
              <a:t>Pretty good recognition!! High-capacity visual memory for scenes.</a:t>
            </a:r>
          </a:p>
          <a:p>
            <a:pPr eaLnBrk="1" hangingPunct="1"/>
            <a:r>
              <a:rPr lang="en-US" smtClean="0"/>
              <a:t>98% correct with 612 pictures!</a:t>
            </a:r>
          </a:p>
          <a:p>
            <a:pPr eaLnBrk="1" hangingPunct="1"/>
            <a:r>
              <a:rPr lang="en-US" smtClean="0"/>
              <a:t>90% correct one week later!</a:t>
            </a:r>
          </a:p>
          <a:p>
            <a:pPr eaLnBrk="1" hangingPunct="1"/>
            <a:r>
              <a:rPr lang="en-US" smtClean="0"/>
              <a:t>2500 pictures for 2 seconds a piece: 85% correct.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7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4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C66674-4DE6-434B-A74A-4B5E3FD12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6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4C17-EA72-4E8B-A36C-25E0DEE4158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F09F-3F93-4DDB-9A40-549071AA2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//upload.wikimedia.org/wikipedia/commons/7/71/Grant_DeVolson_Wood_-_American_Gothic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069975"/>
          </a:xfrm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19 </a:t>
            </a:r>
            <a:r>
              <a:rPr lang="en-US" dirty="0"/>
              <a:t>– </a:t>
            </a:r>
            <a:r>
              <a:rPr lang="en-US" dirty="0" smtClean="0"/>
              <a:t>Recognition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rtisticthings.com/wp-content/uploads/2011/08/lecter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1477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farm8.staticflickr.com/7141/6773661889_11eec7bc2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04850"/>
            <a:ext cx="391763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4533" r="13600" b="27480"/>
          <a:stretch>
            <a:fillRect/>
          </a:stretch>
        </p:blipFill>
        <p:spPr bwMode="auto">
          <a:xfrm>
            <a:off x="1524000" y="996950"/>
            <a:ext cx="1447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19231" b="30769"/>
          <a:stretch>
            <a:fillRect/>
          </a:stretch>
        </p:blipFill>
        <p:spPr bwMode="auto">
          <a:xfrm>
            <a:off x="1524000" y="3140075"/>
            <a:ext cx="144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>
            <a:fillRect/>
          </a:stretch>
        </p:blipFill>
        <p:spPr bwMode="auto">
          <a:xfrm>
            <a:off x="1524000" y="5035550"/>
            <a:ext cx="14478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2362200"/>
            <a:ext cx="28781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048000" y="1303338"/>
            <a:ext cx="5426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Guillaume-Benjamin-Amand Duchenne</a:t>
            </a:r>
          </a:p>
          <a:p>
            <a:pPr eaLnBrk="1" hangingPunct="1"/>
            <a:r>
              <a:rPr lang="en-US" b="1"/>
              <a:t>1806—1875 </a:t>
            </a:r>
            <a:endParaRPr lang="en-US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057525" y="3359150"/>
            <a:ext cx="212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Charles Darwin</a:t>
            </a:r>
          </a:p>
          <a:p>
            <a:pPr eaLnBrk="1" hangingPunct="1"/>
            <a:r>
              <a:rPr lang="en-US"/>
              <a:t>1809—1882 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3122613" y="5416550"/>
            <a:ext cx="1677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Paul Ekman</a:t>
            </a:r>
          </a:p>
          <a:p>
            <a:pPr eaLnBrk="1" hangingPunct="1"/>
            <a:r>
              <a:rPr lang="en-US"/>
              <a:t>1934</a:t>
            </a:r>
          </a:p>
        </p:txBody>
      </p: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1219200" y="268288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9900"/>
                </a:solidFill>
                <a:latin typeface="Antique Olive Compact" pitchFamily="34" charset="0"/>
              </a:rPr>
              <a:t>Facial Expressions of Emotion</a:t>
            </a:r>
          </a:p>
        </p:txBody>
      </p:sp>
    </p:spTree>
    <p:extLst>
      <p:ext uri="{BB962C8B-B14F-4D97-AF65-F5344CB8AC3E}">
        <p14:creationId xmlns:p14="http://schemas.microsoft.com/office/powerpoint/2010/main" val="1684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11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365250"/>
            <a:ext cx="16224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12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1365250"/>
            <a:ext cx="16224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132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365250"/>
            <a:ext cx="16240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142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371600"/>
            <a:ext cx="16240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15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962400"/>
            <a:ext cx="16240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162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962400"/>
            <a:ext cx="16240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172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956050"/>
            <a:ext cx="16240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295400" y="3048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9900"/>
                </a:solidFill>
                <a:latin typeface="Antique Olive Compact" pitchFamily="34" charset="0"/>
              </a:rPr>
              <a:t>Facial Expressions of Emotion</a:t>
            </a:r>
          </a:p>
        </p:txBody>
      </p:sp>
    </p:spTree>
    <p:extLst>
      <p:ext uri="{BB962C8B-B14F-4D97-AF65-F5344CB8AC3E}">
        <p14:creationId xmlns:p14="http://schemas.microsoft.com/office/powerpoint/2010/main" val="38752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IMG_48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143" r="14285"/>
          <a:stretch>
            <a:fillRect/>
          </a:stretch>
        </p:blipFill>
        <p:spPr bwMode="auto">
          <a:xfrm>
            <a:off x="2253443" y="4114800"/>
            <a:ext cx="137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IMG_48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143" r="14285"/>
          <a:stretch>
            <a:fillRect/>
          </a:stretch>
        </p:blipFill>
        <p:spPr bwMode="auto">
          <a:xfrm>
            <a:off x="5377643" y="4114800"/>
            <a:ext cx="137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8" name="Straight Connector 167"/>
          <p:cNvCxnSpPr/>
          <p:nvPr/>
        </p:nvCxnSpPr>
        <p:spPr bwMode="auto">
          <a:xfrm>
            <a:off x="4844243" y="3810000"/>
            <a:ext cx="990600" cy="2286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68" idx="0"/>
          </p:cNvCxnSpPr>
          <p:nvPr/>
        </p:nvCxnSpPr>
        <p:spPr bwMode="auto">
          <a:xfrm>
            <a:off x="2253443" y="3810000"/>
            <a:ext cx="685800" cy="3048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 bwMode="auto">
          <a:xfrm rot="10800000" flipV="1">
            <a:off x="3091643" y="3886200"/>
            <a:ext cx="533400" cy="2286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 bwMode="auto">
          <a:xfrm rot="10800000" flipV="1">
            <a:off x="6292043" y="3810000"/>
            <a:ext cx="762000" cy="2286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8" name="TextBox 174"/>
          <p:cNvSpPr txBox="1">
            <a:spLocks noChangeArrowheads="1"/>
          </p:cNvSpPr>
          <p:nvPr/>
        </p:nvSpPr>
        <p:spPr bwMode="auto">
          <a:xfrm>
            <a:off x="665943" y="4732338"/>
            <a:ext cx="1587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Happily surprised</a:t>
            </a:r>
          </a:p>
        </p:txBody>
      </p:sp>
      <p:sp>
        <p:nvSpPr>
          <p:cNvPr id="34829" name="TextBox 175"/>
          <p:cNvSpPr txBox="1">
            <a:spLocks noChangeArrowheads="1"/>
          </p:cNvSpPr>
          <p:nvPr/>
        </p:nvSpPr>
        <p:spPr bwMode="auto">
          <a:xfrm>
            <a:off x="6749243" y="4808538"/>
            <a:ext cx="173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Angrily surprised</a:t>
            </a:r>
          </a:p>
        </p:txBody>
      </p:sp>
      <p:pic>
        <p:nvPicPr>
          <p:cNvPr id="42002" name="Picture 62" descr="IMG_47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5000" r="19376" b="5000"/>
          <a:stretch>
            <a:fillRect/>
          </a:stretch>
        </p:blipFill>
        <p:spPr bwMode="auto">
          <a:xfrm>
            <a:off x="1034243" y="1905000"/>
            <a:ext cx="13874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63" descr="IMG_48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7500" r="18750"/>
          <a:stretch>
            <a:fillRect/>
          </a:stretch>
        </p:blipFill>
        <p:spPr bwMode="auto">
          <a:xfrm>
            <a:off x="3625043" y="1905000"/>
            <a:ext cx="12795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64" descr="IMG_479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5000" r="19376" b="5000"/>
          <a:stretch>
            <a:fillRect/>
          </a:stretch>
        </p:blipFill>
        <p:spPr bwMode="auto">
          <a:xfrm>
            <a:off x="7054043" y="1981200"/>
            <a:ext cx="1333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174"/>
          <p:cNvSpPr txBox="1">
            <a:spLocks noChangeArrowheads="1"/>
          </p:cNvSpPr>
          <p:nvPr/>
        </p:nvSpPr>
        <p:spPr bwMode="auto">
          <a:xfrm>
            <a:off x="1175181" y="1249735"/>
            <a:ext cx="1048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Happy</a:t>
            </a:r>
            <a:endParaRPr lang="en-US" dirty="0"/>
          </a:p>
        </p:txBody>
      </p:sp>
      <p:sp>
        <p:nvSpPr>
          <p:cNvPr id="65" name="TextBox 174"/>
          <p:cNvSpPr txBox="1">
            <a:spLocks noChangeArrowheads="1"/>
          </p:cNvSpPr>
          <p:nvPr/>
        </p:nvSpPr>
        <p:spPr bwMode="auto">
          <a:xfrm>
            <a:off x="3550322" y="1242465"/>
            <a:ext cx="1428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Surprised</a:t>
            </a:r>
            <a:endParaRPr lang="en-US" dirty="0"/>
          </a:p>
        </p:txBody>
      </p:sp>
      <p:sp>
        <p:nvSpPr>
          <p:cNvPr id="66" name="TextBox 174"/>
          <p:cNvSpPr txBox="1">
            <a:spLocks noChangeArrowheads="1"/>
          </p:cNvSpPr>
          <p:nvPr/>
        </p:nvSpPr>
        <p:spPr bwMode="auto">
          <a:xfrm>
            <a:off x="7208420" y="1268517"/>
            <a:ext cx="1024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Angry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  <p:bldP spid="348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2179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VGBgYFxgVGRwaGBwcGBwYFxgXFxcYHCYeGBojGRgcHy8gJCcpLCwsFx8xNTAqNSYrLCkBCQoKDgwOGg8PGiwkHyQpLCwsKSkpKSwsLCwsLCwpLCwsLCwsLCwsKSwsLCwsLCwpLCwsKSwsLCwsLCwsLCwsLP/AABEIAPYAzQMBIgACEQEDEQH/xAAcAAABBQEBAQAAAAAAAAAAAAAEAQIDBQYABwj/xABIEAABAgMFBAcEBQkIAgMAAAABAhEAAyEEEjFBUQUiYXEGE4GRobHwMkLB0RRSYnLhBxUjJJKTorLxM1NUY3OCg7ND4jSjwv/EABkBAAIDAQAAAAAAAAAAAAAAAAADAQIEBf/EACMRAAICAgMAAgMBAQAAAAAAAAABAhEDIRIxQSJRBBMycWH/2gAMAwEAAhEDEQA/ANBL2QlvZHdD07IT9UeEW8mVEybNDeZjKqXstP1RHfmoaDui5+jQxcqLc2QU/wCbU6DuhPzYNBFr1USJkwKQMq0bNESDZ6dIszJhRLETf2VK8bOToIcNnJ+qIsES4lEiLqiHZVHZ6dB3Q2zbOSE0HvL/AJjBFtmEky5ZAUACtRqJYOZ1Uck5u+GKWOakgqlqWtIosKLqxP6ROorVOVG0UieWMZJDoY5Si2N/N4OXhCpsKRkIsggEOMDnlDephikLYD9DTpDhYk6QYmREnVRbmVoA+gp0hqrEPQixTLhFCByQUVv0EQgsYg8IhDJivMmgH6CDDxs4QX1cSCXFVJlqK87PToIadnp0HdFjdhCItzIorjsxLUA7orrbLTKIwDucWjTolxT9IAyktoc2ibshdhcqCAmEkoYQ9aozcgEKIaUQ4GEvQcy1EVyJAmH3YYTAp0DR12OuQ5KIeERPIB8uU0DWy1mqEEBTOpRDpQNTqo5Jz5YttVrLmXL9pnWs+zLGROqjkntNMc3bLdfIlySerClXiaqUoNeUTmS/gw41nlrUR2LFy3IfbbVf/Ry3EupJfeWo4qURiT+AgrZ2zJkvfTu0F2uLMOygOOuhit2lafosklASqcULMmUSxWUArN0YqZLlhi2pS9Z+TfpTOVe+lLSqVMULiyACFrO6lLCrhyOAIJLpZDj8TUmbaz2rFSRQE9YgBykg1XLGJGqBq4f3rBKXqCCDUEYEHMHSBZljN8FJCVpvF8ixDDkyobZrVQqSk6rlgVGq0DOuKe0O+9OPLWmKyYr2g8CFMJJAUApJBBAIIqCDUEEcIB2jtEpWJUtN+aoOzslIwvTFZBwwAqfEaXkaVmVQ5OkHEQAvaMvJYOt3e77oMcdnuHmnrVYsaIB+zLqO0ueMMnsYyz/Kfhsh+IvWTSrdLUWC0voSx7jWJXjP22UCK/hFJaNvT7LvS2mJFVSlk1GfVrqUK4VSdAS8Rj/J56aDJ+K47izeRIFRWbF21LtchM6UTdU4YhlJUKKSoZEHsNCHBBgszY0cjG/oJEOEuI5QiZMXTsox12M30qmhKkOMb2ejRpmjP9KJBJQxb2shwhlguy0aI2MENSISuMrdDVGziIamXDyihPB4dPnIlh1qCRxLd2sQBxiMoJMVk7pVIBxUriE08SDE1l6TWdT/AKQJbEKcHs17HiU0/SKaLVCYDt1tLmXLICm31kbssHAl6FZ91PaaYjDpAicFJkEuPamKTuoGtfaUck58sc5bbb1wMmS4kg7ynczFK9pRIxcFyezDEc/IjceK9sfbLZ1jypJIlpVvKOKyQSok5mmPFhxs9l7LClDJLqPOqR5nHgRCbN2a5DhkkqIbNj5Vi2kK30YewD3lIjPKXiNdHlHTS3KmbVKgSPo9y62V0pmApBzcoB1CRlEW3ZSJak2eTuoZU6lLonkzAE/Vuy+rQGwaDtubMJt09YmyAd0gKmAKTuyg60kYUw4iG7V2STPCjNkf2EkD9KkH+zl7zfVLFjm4h91X+FD0zZNr6yTJmE+1JUSf3fz8IfbBisEhUuWghiKllUL8W9GK/YSSLNJSSFHq5tUlwXuFwcxhBxO5M+5L+MZJDULZrRddSQRiZkpsD70yWNX9pIxqRU7ybMremH2phvchglPIJYd+sM2hKrMUmigQAebY9j951iLZ009WltB5ARMpPjREYrlZYzpjZxUWicX0+UFTVks/hFeBeUzswJwzFMIzM1JDbRPo0ZvaHtCuMW9tfCvwigty2UOYi+NbKyYR0BJlWu0yh7KwJgGQUGBIGpBr90Ru5QMYLo5Ou7RQPrpKT2gt4pEeirTG6O1ZzcqqQ9EyJkGBECsFITF0xLQSmKbpCKo7dOEXEoRV7eTVHb8OMMfRC7KCV0yLi9LDfZOmOIrFwjbUhQKwsAUcH2gTldGOGUefqCtCc6PAnXLSp7qjqGPyjDGcn2aJRro9BtPSuUUqTLCipiKhhWjmr+EZXae11LUVKJV5AaAYCpiKzlVwFmJBJcVzoXq7NAZlXlAO1414DNvHwhcpubphGOiWVYFTBfwQ7AnE6twGDwHarCpzcc8fWHrCNvJsyeqDYABKRoBQCIU2KoSA5Vlq2J4DjFI5fDWsSSMXsy3TJSrilKVKUd9Bqk5EmuLH+sagT0SFC8k9W7lIzDNQ64UzAaLiZsSWlO8ATozAfOKzadkdBAwb2ThTTSL8tl1HRo7LaErCFIIKSJhBGhVC2c1R9xA/iDRiehW1jLtJsyjuLC1S3yUN4p7QCeaeMbKRin/TR5xYWeWbeQFW6c4cG7rXdlBqc/VI7aNmSZyQzAWeQwc/3csBMWe0tjTVW2YsSphQq6L10lLNLqC2NCKOcaayW3Y00z0tKmN1MlL3TS6lAJBHvAg0rhhGq0Lo1vR0gWeSGYCSsAcB1YEHrWyFH/Ll/GAdmyihKEFwUyl0ViKpoR3RNOmbi/uSvMxkl6OQ7atoZE0e8SGzOHCBNn2kJk3i26D4P8BA+37M80TN49WFhgW3jdIfL2UmGp35YCg1+6SMWcBQJy5vQ9piVtUWqtooVdO7SqYAiz3pb1KiEC7i6H3l0zDxd2Pad9QUxDuDjj2+qRW9IejUpfVq3x1RKktM3VE4qWlTlSuOLHGCej1mZCwXulJILkmhDEFXI1OSRSIkotXEurT2U/STpTaLxRZEIIHtzF+yKVAJoTUYBTZs4jNWC1Wi9enqSsKOKC6QcuIGHfB9j2iFKmyShLLR1aSCUm7goJI9ku5b7b5mJ0WFNy6kMhCWIHE4E5nEwxUlQt72Ii2mVaJc5LEouliWc1IHr4x6V0U20bZI6wpCSFqQWdnS1QDUYtzBjyC2rN2XdxKgW4KIYcd0+Eeu9A7N1dhlD69+Yf8AkWpYPcRDYPwz5orjfpfS5DRIEw4R0PpGMlliK3bEtyntizlmM30l6QSpawgklQd2GDsQC5xaJlJKOwStnmCbSQkeefZxwEPmWlgw9rM6duggKQwFS/Luq/qsS3uD8z8mjNZvomRO19ohyTlo+nGJLJNCpqUE3QxWpRxCQzADWoDcogE85FuQbvOJiv8ApB69g9ABU5HeIGgeIl0T6ek2a2pKLx3UoFAMqeJavaItNlybqb66LmBz9lPuoHIY8SYy2zpN8olgEh76+WNe2v8AtEae1bQAxNWolipR5ITWMyjscOtqgRjFdaAwxinsnSZVptHUoAZzW6QaEviasxw0gfa3SZKFdXdUpSKqPugaqIBIgcJXRZNVZSbStXU2uVMwCVpUeQIvd6adselrmgpx/wDGkOMaMXHrKPHeklsC7pDcCCCDyPZFymYSlJc1AP7QBMPUdiJdm9VYR/eTMUpckZqFTTFqf0hpsKSqs2Zo94OKA0pjjjGAXNVkSO089YYLUr6yu8nlEOBCZ6RZrOkKJvqJZYqXDO2mGB5phJk0FCgSKy0/wuY82ValfXV3nHXnxhv0peSlftHteBwsLZ6ZaVglbkbxQcMPdfsPlFUgiWpgQQxSQSFU0+7VuUYj6WvG+rvrqB3xPs/aBTOQpayzsXL0IunuBfsiOGi8Z+M2suUFAlRJDkAGoDFnrjCyZhKZhqoM14sM8GDBvxglIvS2eueucBbWsiRLdJUlRKUC6abygKpNPjGe/DTRhrBZwLQoGhN4jQkV74da7WpzLBIDaDMgUYQyRsSZLmFUxYICiaEuWwYYJwhtsmglxikMe3DxaGNiy56LdF1WyaFlhIRRRpeP2U5hwzq0Jzj1mRICQAGAFAMtB4Rk/wAlbfRpocP1mD1a6liRoS/dG1KIdDox5G26K3be1hZpJmXbzFIZ2xLGrHAOeyKAflA/yP4+z6upiX8odpSLOhIULyp0ugNWF4kto4aMQskU088vFoamyIwVWzdJ6ff5Of1//XVoym1ldZMUt3KiSXDs9dePlESVP3NDpszA6/IREvl2WWOK6KaRY0/3sjtW3fSJxYU/31n/AHn4RTG23SncSXSCWd699INslvSogGWakChBxLB8Iu4Ff2IOGzQf/PZh/wAobxEAWexj6SsFSFNd3kKvJNAXSod3YYuU7MFQUmhIqMwWPiIGtEkWaYmbcKkggLSAxbUPnjCpRVaGRe9m16OSEolqVms4/ZGHfU90HzrTSgiq2Tbpc2UlckkoLpDgp9klJocMPKLNIYOcPlGY1JIH2H0ely5qpvvqowFADXv/ABxjH7UsLWyenKclJPJL04gGrcY1qbbOSDMQhKw6QApV3dD31YF8mGbZYxgdq7fWq1hRQU1IqMiPDAHthkW+yrS6KXpDs0SpZAJUp31cmnfWNUjZaLqR9JsoYAVmHIN9SM7PmdbOc1SkhXcaDvbuMS7S2kZZDJSXfhhyh0FatmfJp0i8/NCP8VY/3reaY5Wxpf8Ai7IP+b8Iy69uqBG6KgHHXsgna20TKKQEguH0wi3GJS2Xqthy/wDGWT97/wCscdhI/wAVZBzmePsxlLTt9SQ9xPs3se1sI2nSGxmVOCCQp0JLs2L08Ijirom2CHYSP8XY/wB8B8IiV0cRla7H+9HyiMVyGD+ccogAmgAD1w4vFuBFs0VnnKRIAvomKSKKlqvJOXtNU68YZPt7ABayok0CEBqVcu5LM9GiLY1oEyypmI3klUwCjOEqKSB2hxE07b6EpdKS/ssBUa+UY5KpPRug/ijPbRtu8QFKU9SCAAH0YCnMmKeZiahyznJyXA7GPjFztXarqUQirEOaDxjNypxJc6+vDzieyJG0sWyVyylSLVISoUvJmkcx7PhwiWzdI5siYpAWkiY6FMolP30mldDxill9I5U2ym4prR112ZKIZkm+ApP1hujDAljlCKniXVnP1j6oOEU/Im4teGNb7CJ86+tAyCwTpRKoIcXl5186iK6y2wrmp0F//wDAH8xg6coCYzgPdNTrT4Q7F/CHqPwCJJw7fw8IWYrzLeBiOROAUQ4wBx/2t4DviO3zBSuufHhDl2LMpaFNdvU3EnOoywPEQZsRJVOl3EKWAuXeuAm66hUgjDGr5YwDtZwUa9RLpzufONF+TRLm1E43ZH8y8IbKVRsz/rTZo59oZRydSjripRy4nGBdoT3SDRTKBY8jSNEbOlV4KBIvLyp7SsIqNp2EJuhOBUMRoD34whUPb0Q9BZjImId0Xr6OBNFo4MoP/uMaibhXDExnej9kCJqvthZ7+rPfFyq1CoVyjPNVI043cQPaG0Z6ZRVclBJHvrU7N9VKcW4xirbtValKvhIfC4SRQZ3gDhnGt25aJSA6jfIDhOA4UEee2iYZkylHpnSGR2qoHoJ2ejdUrUjwf5mI9tpqntiwTLASwwAEC7YQCUuWocnjXxqFGJyuVlRNFU8k+Qix29L3kfdPnDJDJVevVEtYFNZak/GI+k20kpWlI3lJSLwyD1Y8Wy4xCi2mgboDnyXb7oEa7bvSSWJhM6aFLCUhgHU10e6ACKnE64s0ec2jaC1ZsNBT8TDrLMIkz0igUJV7/bMBHiYYsdbZHI0E/pkkf2conJ1FtasHim2ltybPoogJ+qhwOF6rny4QBDpYqOcMpIpZ7B0ZsikWGSbpuFIrleNS7Z3iT2xJtDZiFi8QytQWPOmLxq9gJTKlSEJS6VyZZbirHHnhB9u2LKmJIKFDgkt2NURzJr5ujbjypRpnjO2bIVFLMEkcO8trDZGyWQVEbozOZ0HrzEeo2Toygv8Aq6aK3SVFQYMxN7A8Kwm0+inXKCSu6GyAIGLBqO0WUVdyeissl9Hz7tIqRPKkm6oG8/F/HlFjJ6RJWGXuKzxuniMx298J05sH0e2rlEg3btWxcXnZ6YxQEPGrJihlXyMxsejdsvWggFx1ajSo9pGkaTbcsGWlw4JNP2R8Y8qchi9RgXr2HKD5G37QkBPWqUkZL3vE7wwyMV/TXRpxZlFUzSK2WkmhbDEcXPgD3xCqQzYZ5cVRDY+kAWAFC6qnI1yOVDgfGJOvduXxMUVp0x9xkrQ7bGKK1+jyPJDmNL+TVh9J4Jkv+0qM5bWJQCmvUyh7RcgBAGXB40/QGWEi0ABt2TgXPtHUemi8/wCTCns3PXVVUe0vL7RhTZkzaK+sMKe7M9NwiCSXKiCr214V95UWFjBcBiS+f3ZkZWxtaKSxWFUpe9gyyDwNwpfDKnMHhBFtlXhxi+2hsVQAKd5k3SM8XceXYIpJyeEKyS2acSXEw+11lJLp7Q8UUhZM1Ojxp9uJvKMZ1EpQnIuAFV4EAhxQvUYEa8I0ReyslplspHkPIQFtpNU8j5xoPzWsqISkGgoCB3Al2gTavR+apSWSDTLezNN00PCNMnaoxL7M8hFR90/ymMvbJxU6lVKi57Y1m0Uqkz5MtVFKDkEHAA66kH9kxj5yXbhWGY00iJO2MgiQf0U7lL/7ExAcIIkH9HO+6j/sl/OGFQeHBTV0rDYcEvTVoAPpOxySk2dJp+iQW03nYHStOQjQpLxQBRMySRj1Mtu0xbz1m4WxZh845k9zHx/mxLNNvOE4AmsSTGCwOHzhNmpAlgDI1o1SAcO2Omf23ZTugkVj1s+dPym12pay2C5f/VKDeEZhKQA8XXSK1mbbrUs+9OmdyVFCf4QIp5it4Zx0YqkkUsalD+UchLjTlEkxIBpSj+f4RwVEkEYEPk2op9knvhVhqir+YiNCNOdYKCzT7ToZbY/R5HlLi82HMmgzBLSXWmSCSwO68xheDYLD6V0LIvZ18glBYJSmqFkskJTiCNHh0+1iUsrMxQUTeuXWqaOEqLDmYySdoaovsl+nzUzlLUshZXeUoUTdUosC40YszB8RkXO/Kb1M5JlpSpCVOp8VBilkn3cSbzYtRsaGVtCVaOtlzGlmZVEwEbq0gsk3lBN1ZZPB8c05W2WdcuYqXMF1aCykuCxxZ0kg0IwMTjxp9hO10fTXRzpRIt0rrJC7wwUk0Wg/VWnLngcQSIIt1gRMcKDHUUPfn2x81bC29Psc0TbOu6pmIIdKhjdWnMdxGREeg2/8tRXZWRJKLSXGIVKTosKoo4vdu4hiWqaTwO6XQRyVsuNs7KlyphvTkEJYkVvgKe6VJDtga5sWFIK2DsayhJmomS5ylum8k7qGxSHrefFwCMGFXxXQy335BClBa3mKmKUTfUpSibxpXcEsO9AGGYjMyukq7FbJipBC0FhMQfZW2dMFDJQdq44RXHH5uP0NyNuCd9noXTTaf0FCJ6Skqv3UJL71CVJpgLoIfJxyhejfSay2wJKQkTLzqQoC8C+OFRX2h+EeUdJ+kk22zb8zdCQyEAkpSHftUaOWGA0iqshUlYVLUUrFUqSWIPAjCNLha32Z1o120rQF7ULABINxISAALstiSB9q93jSKFCXZuHx+ET7Ic2uWo13i51KgqtOJ8YgkL8gfAw5FGQrNYIsx3Jv+mD/APbK+cDqEEWIUm/6J8Jkk/CBkoHh8rEcx5w2ORjEkH0rYS6pXCSg+MWtoSbrZ18jGb6KbVQtMog4Sgk8CCaeIjQzLYg1vCvpo500+bGx/kI2cWlIYNjTvhk+aUqKyzAHwBxgeXtJCUJDu2nbFL0g29dlzW/u19m7Ao32F6PnZU286jireNcyXPPGGpNG4/AfKOFO5vhHJ/H4COi+xSEmTd48fhSIirT1nEc870dKEQWJZU0uxNInCXJf1jAw7ImRMGfCAg3G1NuLlqKUrKiCxN1mNQQxJrzijVNKiSsqJIJBxJOFSeUT7QtF4CaReUAETLzKwAImHOt5qv7LRXGZQtWgq3LxyjG1RqTtDpqsjWlNK17cTTU9kH9bKnouz1lM5N8Imi4EqJSkITaFhBVMSFpP6Qlx1ii7RWJnMFJoQTi2mYzGsMCsqY4t6PZEcq6Bq+xbfYVyVqQsA3SBeS5lkqQJgCVkB91QLY9kCX4t5G2FhAlkIXLSXSianrEA7zEJU4HtHANWrw1U+zkubNR1EpE5aUqKiSBRJuoS4upTdompU9WrKvRTx/RVCaQ7Eh8WLPzbGIjFrcs4b9HMLOS62vveZBb2Ejd3k1LK1DNmokpIaUsMbzKWauSQkhvZAusRU1fGLfsiHBlSiSVqupDqOAplU45NnwghUjqyz7xAegZJq6bzlzg8FKtNAAEJDkskGpIYlySailDQUgFeMTGfJ6BxpWw3ZB/WZf30eJwgeyrpzSMeUT7K/wDkSvvJ8wPjAsg0DZpfvanwhi7FPoUmCdnp/tv9CZ/NLgaDNlIdU0ayJvmiLAgEQ5IhoMOSqvYfIwEHpnQuaVWeSoKUk3VOWcPu8RQ1xjWLtJPvEEDEoz4AHwjEdE512ySDqG8B3YxrF2pkAjMpHaTdHjCWnZJKLcoIe8WatAl+ZL6aRU7YtBNmmqJc3FitcjoB8Yn21awiQnixPcPjAG0P/hKfG4T3gwJav/oWeVTBHPR+EPUlzEFrVl64Q5ggVRrCvChMPSkRUk6WMK9jQ4K4d50hyEDFyG4V9fOFUjtr5xIBq7SQ7NvC4ccHSSzEVdI8YVM0hJAJb18oEtC6nmf6xLZkqUknFi58345wjMtWMxk1WLYf1blDlTS133XfCGhRbO6Tr6y4RxQboV7rnPPl2YtkIzDhCS1ex+/4+MSTZ5XU5ACg09PEZWSA5LAFvXMR00FNC7t+MAHLJzcFqUhZ08rLk1ZsPCkMmTCakl2DcqN2NDVEg1cEM3YzeEFAOUs3nOL5xAouoxK5Ks7z8sPjEKcY040KyBNgLTpf+ogd6gPjA8hTC7o48xDhNulKvqqSr9kgt4Q+1SLs5YyBUe8Ep8CO+HeivCOC9mGs7hZp3kmBIO2IN6Z/oTv5X+ESyF2V7Q06RI0RzFMe6JBG/wCjBeySdGPkj5Ro0L3DXDeH+3e8xGY6LK/UpX/IB2Kb4RfS0BSWc1aoxqRXxinhHoy1rM2Y3upYD4RP0jSBKmJGSAPAjzifZ1nF8n3UVfVRwHFvlAW213kTz9nyIAit20ia0eYTKEwDNmOeyCbTM9rnAbwxghyYWYPXrOGBRh8BJJJL09ZQ6YGyhkstU+sInxgAZbaLU2DnzMdZM+wmvwhbWXUrgo+cJZzV8PjwheRXFl49oNEql6jPg/hq0R6aPr6bm0cTnTE09VaFMtgDTHCMo8cuQUgE+8HDH160iNY1q4pWHCmlf6d8JNRd0Lh4KASbLKaHFge/4wwgvVyaM/hCj5fPKOnSrpah5F4sgGzDdpnw8IjThCTMWfD1jnDhhGiC0Im9kYXrFg4mSwoe3LQErA+omiVtmAGSo5MCcYrAa+US2WcpKgUkpUKgihB1B9YxcoSCLPo2gqtAlj/yS56O+TMI/iAgY28KLzJMpZ+sl5SjqT1e4TxuRZ9ErTIRa5SlImi6okG+FsWOATKST40gb0CWyijpFlXNWhEtJWsmiRicydAAKklgMSYsbfOlCYtpALkmsyYAH+ykg/xQLO2iu6Upuy0KYKRKSEhQzCjVSw2SlGIuwqjb7GlITLRLQoKTLSEXgXSpTqXMWlwN0zFqCdUpQc2i2lC6C5Zq0OmI5Rl+is8iSjPHGruSa5nGNJ9Ka9uJ9hXbwI9YxDTSoPS0mWoBICO4a5mKja5KLPOKqOhgDid4KNMmAgeXbpl0hJSimKU171OYB2ylpCsSSGJNSaNjERhxCTtmAnk4aeniNoepbknUmGCLgcBCvCR0AEgX5/jE0pdOyBniRQpR/TfOJAktR3lcz56xHKVulqlJBbtr4QtoO+rRyR2mIZamWeKSNX5dvlFSS0CN0KpU4fOGjI0PD5tDZJoPl3f0iWgAINdG5+u3nGJ9mkRSGAqC4w04HjDFDkX9d8dy0+Y8vOHLpgQXHrGCwEXLu0cFwK6emiJR9ePfEhPI09YwyclqAvTEd7eUWjtkMgVTOEDxwVWmMOCCOfGNhmIlQ+z4+vWkNXxhZZgAlEH7CP6zK0Cj/KqABBuxR+sSvvH+VUDdJshK3RJtUb55/KAG8x5wbtMup9bvkYBUad3nELotLs0fRlf6FFfreBI+EaWUb15tPCMv0ZT+rpbHf/mMaGyqxH+X+EW8KsfPF1NecDbcV+rE/ZeO2lPJoPX9IbtxbSFD7JHhElTzpJhXzhTDCYqXHPHCEeOgAckQr6wgiRBA7e31jAA+1JF4hi70rx9CBJKd/k7+UE24VJ+0W7z+HfA9mG8x4k0ry74gC1lEXQQ4L9nMdvrRFRyaVc/0zf18nKZgQTefBqcIxy7NKEUkAAguSKhsIYTy9cxjxhL0OU1G0rTvgrQCzWGBcEaZ6eHjEZAdnpT8e6FXwf18HhsxnYHEZxaIEaQxMIRCHhHAxrRnao7q4W5HCHPEkCA0g7YZ/WZP3vgYP6LdHBaisqWUITQkCpJrR8GDVbMcYuE9EZcqYFS5i1FJ9+63EUSGpzhOTJFJx9oZDHJ1Izm0QK8G8yIr1KAHD0Y0EzYUxUy4UqZdEqBDPi5OAHDHSBNqdE58tJoldDSWSTgakFIpyeCM11ZbJB3aQR0fmtKQMaP4mNDJ9419n15QJsuQES0JYboANBiAAfGC5tpZKwwO6chpTKHeaEegy5zrHM+D/KIdtLvS1AAmh5Q9FrdqZnAaD5w3aE0qTq7/ACixUwJMcIfMQxI0LQ2KFxBDzDYUrgA54W4TrCCFUoPpAARbDiDqfOAws3q8oItAqrChMDykb1cP6xBJaongpBc3n/F+cMvls3iJMrDF+HrGJjgAHf1hCajY/YjijO/vadnjCPz9cobdI1Pr5ROVEkXQQO+vNonT6IIlq0fCvrm0RlX4+ufwh0yUXiNXAkBqwcUTY9YFSHbjxhoEMSWObafj6whXhiFyQ92jkoJLAOSWAGZOENeLnozZb0wzD7lE/eOfYKdsEpcU2VUbdGo2BsoSZTFQJUSVAHOgPZRoNm2Y1KCDwUfKheBLPZEkXiqtaHP8YIXMUPYF8NWoB5B6Dvjnttu2bVSRBa7epMshUs6XgxHMkUA5xnNo9IJiAzhSTg/tdpGP4Re27aJSkgy5l4ilKV4hx4xh9tKqBm9e6GYopvZTJJpaLWwbTJS9Xq/I0dneDJVuN00W6gGO6Gan19IzFmnkHsi+mT6NTAZ/CN6RiYZKtGIuqo2A5HE0PYYkmzA2845t5PrAUmcA+fDs1htpm3mYHupr25xa6IooNooZZOrGnYPg8DPBu0ElgTTnn6aAYoWFEcUZwgNYV4AOBjlJeOiRJAoX728xAAXPshBOH9YHlWepPBvKOjoH0SuwlKaDhnDjLLCOjopwQzkzupPCETKU+I7o6OivFWTZ02WeAiFSI6OgomyMpcw5UlioHFJIOlHwjo6Loq+hijFj0dtt1RRXfrTUevCOjoJpNNFIPZo5CgRXEGCupmGqLpDPvEg+AMdHRhpWa/CvnbYU6gcQC+eHOMbb55mG8MA4rzjo6NOKKQjI2xktJpWDbRaS4HL5R0dDhJw2mxJrVvDPvgn86i7hXkG45wsdASBT7Q6Xc4jHt4wH1jx0dADHO0KTnHR0SQORWHpQY6OiQP/Z"/>
          <p:cNvSpPr>
            <a:spLocks noChangeAspect="1" noChangeArrowheads="1"/>
          </p:cNvSpPr>
          <p:nvPr/>
        </p:nvSpPr>
        <p:spPr bwMode="auto">
          <a:xfrm>
            <a:off x="63500" y="-1125538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xQUFRUVGBgYFxgVGRwaGBwcGBwYFxgXFxcYHCYeGBojGRgcHy8gJCcpLCwsFx8xNTAqNSYrLCkBCQoKDgwOGg8PGiwkHyQpLCwsKSkpKSwsLCwsLCwpLCwsLCwsLCwsKSwsLCwsLCwpLCwsKSwsLCwsLCwsLCwsLP/AABEIAPYAzQMBIgACEQEDEQH/xAAcAAABBQEBAQAAAAAAAAAAAAAEAQIDBQYABwj/xABIEAABAgMFBAcEBQkIAgMAAAABAhEAAyEEEjFBUQUiYXEGE4GRobHwMkLB0RRSYnLhBxUjJJKTorLxM1NUY3OCg7ND4jSjwv/EABkBAAIDAQAAAAAAAAAAAAAAAAADAQIEBf/EACMRAAICAgMAAgMBAQAAAAAAAAABAhEDIRIxQSJRBBMycWH/2gAMAwEAAhEDEQA/ANBL2QlvZHdD07IT9UeEW8mVEybNDeZjKqXstP1RHfmoaDui5+jQxcqLc2QU/wCbU6DuhPzYNBFr1USJkwKQMq0bNESDZ6dIszJhRLETf2VK8bOToIcNnJ+qIsES4lEiLqiHZVHZ6dB3Q2zbOSE0HvL/AJjBFtmEky5ZAUACtRqJYOZ1Uck5u+GKWOakgqlqWtIosKLqxP6ROorVOVG0UieWMZJDoY5Si2N/N4OXhCpsKRkIsggEOMDnlDephikLYD9DTpDhYk6QYmREnVRbmVoA+gp0hqrEPQixTLhFCByQUVv0EQgsYg8IhDJivMmgH6CDDxs4QX1cSCXFVJlqK87PToIadnp0HdFjdhCItzIorjsxLUA7orrbLTKIwDucWjTolxT9IAyktoc2ibshdhcqCAmEkoYQ9aozcgEKIaUQ4GEvQcy1EVyJAmH3YYTAp0DR12OuQ5KIeERPIB8uU0DWy1mqEEBTOpRDpQNTqo5Jz5YttVrLmXL9pnWs+zLGROqjkntNMc3bLdfIlySerClXiaqUoNeUTmS/gw41nlrUR2LFy3IfbbVf/Ry3EupJfeWo4qURiT+AgrZ2zJkvfTu0F2uLMOygOOuhit2lafosklASqcULMmUSxWUArN0YqZLlhi2pS9Z+TfpTOVe+lLSqVMULiyACFrO6lLCrhyOAIJLpZDj8TUmbaz2rFSRQE9YgBykg1XLGJGqBq4f3rBKXqCCDUEYEHMHSBZljN8FJCVpvF8ixDDkyobZrVQqSk6rlgVGq0DOuKe0O+9OPLWmKyYr2g8CFMJJAUApJBBAIIqCDUEEcIB2jtEpWJUtN+aoOzslIwvTFZBwwAqfEaXkaVmVQ5OkHEQAvaMvJYOt3e77oMcdnuHmnrVYsaIB+zLqO0ueMMnsYyz/Kfhsh+IvWTSrdLUWC0voSx7jWJXjP22UCK/hFJaNvT7LvS2mJFVSlk1GfVrqUK4VSdAS8Rj/J56aDJ+K47izeRIFRWbF21LtchM6UTdU4YhlJUKKSoZEHsNCHBBgszY0cjG/oJEOEuI5QiZMXTsox12M30qmhKkOMb2ejRpmjP9KJBJQxb2shwhlguy0aI2MENSISuMrdDVGziIamXDyihPB4dPnIlh1qCRxLd2sQBxiMoJMVk7pVIBxUriE08SDE1l6TWdT/AKQJbEKcHs17HiU0/SKaLVCYDt1tLmXLICm31kbssHAl6FZ91PaaYjDpAicFJkEuPamKTuoGtfaUck58sc5bbb1wMmS4kg7ynczFK9pRIxcFyezDEc/IjceK9sfbLZ1jypJIlpVvKOKyQSok5mmPFhxs9l7LClDJLqPOqR5nHgRCbN2a5DhkkqIbNj5Vi2kK30YewD3lIjPKXiNdHlHTS3KmbVKgSPo9y62V0pmApBzcoB1CRlEW3ZSJak2eTuoZU6lLonkzAE/Vuy+rQGwaDtubMJt09YmyAd0gKmAKTuyg60kYUw4iG7V2STPCjNkf2EkD9KkH+zl7zfVLFjm4h91X+FD0zZNr6yTJmE+1JUSf3fz8IfbBisEhUuWghiKllUL8W9GK/YSSLNJSSFHq5tUlwXuFwcxhBxO5M+5L+MZJDULZrRddSQRiZkpsD70yWNX9pIxqRU7ybMremH2phvchglPIJYd+sM2hKrMUmigQAebY9j951iLZ009WltB5ARMpPjREYrlZYzpjZxUWicX0+UFTVks/hFeBeUzswJwzFMIzM1JDbRPo0ZvaHtCuMW9tfCvwigty2UOYi+NbKyYR0BJlWu0yh7KwJgGQUGBIGpBr90Ru5QMYLo5Ou7RQPrpKT2gt4pEeirTG6O1ZzcqqQ9EyJkGBECsFITF0xLQSmKbpCKo7dOEXEoRV7eTVHb8OMMfRC7KCV0yLi9LDfZOmOIrFwjbUhQKwsAUcH2gTldGOGUefqCtCc6PAnXLSp7qjqGPyjDGcn2aJRro9BtPSuUUqTLCipiKhhWjmr+EZXae11LUVKJV5AaAYCpiKzlVwFmJBJcVzoXq7NAZlXlAO1414DNvHwhcpubphGOiWVYFTBfwQ7AnE6twGDwHarCpzcc8fWHrCNvJsyeqDYABKRoBQCIU2KoSA5Vlq2J4DjFI5fDWsSSMXsy3TJSrilKVKUd9Bqk5EmuLH+sagT0SFC8k9W7lIzDNQ64UzAaLiZsSWlO8ATozAfOKzadkdBAwb2ThTTSL8tl1HRo7LaErCFIIKSJhBGhVC2c1R9xA/iDRiehW1jLtJsyjuLC1S3yUN4p7QCeaeMbKRin/TR5xYWeWbeQFW6c4cG7rXdlBqc/VI7aNmSZyQzAWeQwc/3csBMWe0tjTVW2YsSphQq6L10lLNLqC2NCKOcaayW3Y00z0tKmN1MlL3TS6lAJBHvAg0rhhGq0Lo1vR0gWeSGYCSsAcB1YEHrWyFH/Ll/GAdmyihKEFwUyl0ViKpoR3RNOmbi/uSvMxkl6OQ7atoZE0e8SGzOHCBNn2kJk3i26D4P8BA+37M80TN49WFhgW3jdIfL2UmGp35YCg1+6SMWcBQJy5vQ9piVtUWqtooVdO7SqYAiz3pb1KiEC7i6H3l0zDxd2Pad9QUxDuDjj2+qRW9IejUpfVq3x1RKktM3VE4qWlTlSuOLHGCej1mZCwXulJILkmhDEFXI1OSRSIkotXEurT2U/STpTaLxRZEIIHtzF+yKVAJoTUYBTZs4jNWC1Wi9enqSsKOKC6QcuIGHfB9j2iFKmyShLLR1aSCUm7goJI9ku5b7b5mJ0WFNy6kMhCWIHE4E5nEwxUlQt72Ii2mVaJc5LEouliWc1IHr4x6V0U20bZI6wpCSFqQWdnS1QDUYtzBjyC2rN2XdxKgW4KIYcd0+Eeu9A7N1dhlD69+Yf8AkWpYPcRDYPwz5orjfpfS5DRIEw4R0PpGMlliK3bEtyntizlmM30l6QSpawgklQd2GDsQC5xaJlJKOwStnmCbSQkeefZxwEPmWlgw9rM6duggKQwFS/Luq/qsS3uD8z8mjNZvomRO19ohyTlo+nGJLJNCpqUE3QxWpRxCQzADWoDcogE85FuQbvOJiv8ApB69g9ABU5HeIGgeIl0T6ek2a2pKLx3UoFAMqeJavaItNlybqb66LmBz9lPuoHIY8SYy2zpN8olgEh76+WNe2v8AtEae1bQAxNWolipR5ITWMyjscOtqgRjFdaAwxinsnSZVptHUoAZzW6QaEviasxw0gfa3SZKFdXdUpSKqPugaqIBIgcJXRZNVZSbStXU2uVMwCVpUeQIvd6adselrmgpx/wDGkOMaMXHrKPHeklsC7pDcCCCDyPZFymYSlJc1AP7QBMPUdiJdm9VYR/eTMUpckZqFTTFqf0hpsKSqs2Zo94OKA0pjjjGAXNVkSO089YYLUr6yu8nlEOBCZ6RZrOkKJvqJZYqXDO2mGB5phJk0FCgSKy0/wuY82ValfXV3nHXnxhv0peSlftHteBwsLZ6ZaVglbkbxQcMPdfsPlFUgiWpgQQxSQSFU0+7VuUYj6WvG+rvrqB3xPs/aBTOQpayzsXL0IunuBfsiOGi8Z+M2suUFAlRJDkAGoDFnrjCyZhKZhqoM14sM8GDBvxglIvS2eueucBbWsiRLdJUlRKUC6abygKpNPjGe/DTRhrBZwLQoGhN4jQkV74da7WpzLBIDaDMgUYQyRsSZLmFUxYICiaEuWwYYJwhtsmglxikMe3DxaGNiy56LdF1WyaFlhIRRRpeP2U5hwzq0Jzj1mRICQAGAFAMtB4Rk/wAlbfRpocP1mD1a6liRoS/dG1KIdDox5G26K3be1hZpJmXbzFIZ2xLGrHAOeyKAflA/yP4+z6upiX8odpSLOhIULyp0ugNWF4kto4aMQskU088vFoamyIwVWzdJ6ff5Of1//XVoym1ldZMUt3KiSXDs9dePlESVP3NDpszA6/IREvl2WWOK6KaRY0/3sjtW3fSJxYU/31n/AHn4RTG23SncSXSCWd699INslvSogGWakChBxLB8Iu4Ff2IOGzQf/PZh/wAobxEAWexj6SsFSFNd3kKvJNAXSod3YYuU7MFQUmhIqMwWPiIGtEkWaYmbcKkggLSAxbUPnjCpRVaGRe9m16OSEolqVms4/ZGHfU90HzrTSgiq2Tbpc2UlckkoLpDgp9klJocMPKLNIYOcPlGY1JIH2H0ely5qpvvqowFADXv/ABxjH7UsLWyenKclJPJL04gGrcY1qbbOSDMQhKw6QApV3dD31YF8mGbZYxgdq7fWq1hRQU1IqMiPDAHthkW+yrS6KXpDs0SpZAJUp31cmnfWNUjZaLqR9JsoYAVmHIN9SM7PmdbOc1SkhXcaDvbuMS7S2kZZDJSXfhhyh0FatmfJp0i8/NCP8VY/3reaY5Wxpf8Ai7IP+b8Iy69uqBG6KgHHXsgna20TKKQEguH0wi3GJS2Xqthy/wDGWT97/wCscdhI/wAVZBzmePsxlLTt9SQ9xPs3se1sI2nSGxmVOCCQp0JLs2L08Ijirom2CHYSP8XY/wB8B8IiV0cRla7H+9HyiMVyGD+ccogAmgAD1w4vFuBFs0VnnKRIAvomKSKKlqvJOXtNU68YZPt7ABayok0CEBqVcu5LM9GiLY1oEyypmI3klUwCjOEqKSB2hxE07b6EpdKS/ssBUa+UY5KpPRug/ijPbRtu8QFKU9SCAAH0YCnMmKeZiahyznJyXA7GPjFztXarqUQirEOaDxjNypxJc6+vDzieyJG0sWyVyylSLVISoUvJmkcx7PhwiWzdI5siYpAWkiY6FMolP30mldDxill9I5U2ym4prR112ZKIZkm+ApP1hujDAljlCKniXVnP1j6oOEU/Im4teGNb7CJ86+tAyCwTpRKoIcXl5186iK6y2wrmp0F//wDAH8xg6coCYzgPdNTrT4Q7F/CHqPwCJJw7fw8IWYrzLeBiOROAUQ4wBx/2t4DviO3zBSuufHhDl2LMpaFNdvU3EnOoywPEQZsRJVOl3EKWAuXeuAm66hUgjDGr5YwDtZwUa9RLpzufONF+TRLm1E43ZH8y8IbKVRsz/rTZo59oZRydSjripRy4nGBdoT3SDRTKBY8jSNEbOlV4KBIvLyp7SsIqNp2EJuhOBUMRoD34whUPb0Q9BZjImId0Xr6OBNFo4MoP/uMaibhXDExnej9kCJqvthZ7+rPfFyq1CoVyjPNVI043cQPaG0Z6ZRVclBJHvrU7N9VKcW4xirbtValKvhIfC4SRQZ3gDhnGt25aJSA6jfIDhOA4UEee2iYZkylHpnSGR2qoHoJ2ejdUrUjwf5mI9tpqntiwTLASwwAEC7YQCUuWocnjXxqFGJyuVlRNFU8k+Qix29L3kfdPnDJDJVevVEtYFNZak/GI+k20kpWlI3lJSLwyD1Y8Wy4xCi2mgboDnyXb7oEa7bvSSWJhM6aFLCUhgHU10e6ACKnE64s0ec2jaC1ZsNBT8TDrLMIkz0igUJV7/bMBHiYYsdbZHI0E/pkkf2conJ1FtasHim2ltybPoogJ+qhwOF6rny4QBDpYqOcMpIpZ7B0ZsikWGSbpuFIrleNS7Z3iT2xJtDZiFi8QytQWPOmLxq9gJTKlSEJS6VyZZbirHHnhB9u2LKmJIKFDgkt2NURzJr5ujbjypRpnjO2bIVFLMEkcO8trDZGyWQVEbozOZ0HrzEeo2Toygv8Aq6aK3SVFQYMxN7A8Kwm0+inXKCSu6GyAIGLBqO0WUVdyeissl9Hz7tIqRPKkm6oG8/F/HlFjJ6RJWGXuKzxuniMx298J05sH0e2rlEg3btWxcXnZ6YxQEPGrJihlXyMxsejdsvWggFx1ajSo9pGkaTbcsGWlw4JNP2R8Y8qchi9RgXr2HKD5G37QkBPWqUkZL3vE7wwyMV/TXRpxZlFUzSK2WkmhbDEcXPgD3xCqQzYZ5cVRDY+kAWAFC6qnI1yOVDgfGJOvduXxMUVp0x9xkrQ7bGKK1+jyPJDmNL+TVh9J4Jkv+0qM5bWJQCmvUyh7RcgBAGXB40/QGWEi0ABt2TgXPtHUemi8/wCTCns3PXVVUe0vL7RhTZkzaK+sMKe7M9NwiCSXKiCr214V95UWFjBcBiS+f3ZkZWxtaKSxWFUpe9gyyDwNwpfDKnMHhBFtlXhxi+2hsVQAKd5k3SM8XceXYIpJyeEKyS2acSXEw+11lJLp7Q8UUhZM1Ojxp9uJvKMZ1EpQnIuAFV4EAhxQvUYEa8I0ReyslplspHkPIQFtpNU8j5xoPzWsqISkGgoCB3Al2gTavR+apSWSDTLezNN00PCNMnaoxL7M8hFR90/ymMvbJxU6lVKi57Y1m0Uqkz5MtVFKDkEHAA66kH9kxj5yXbhWGY00iJO2MgiQf0U7lL/7ExAcIIkH9HO+6j/sl/OGFQeHBTV0rDYcEvTVoAPpOxySk2dJp+iQW03nYHStOQjQpLxQBRMySRj1Mtu0xbz1m4WxZh845k9zHx/mxLNNvOE4AmsSTGCwOHzhNmpAlgDI1o1SAcO2Omf23ZTugkVj1s+dPym12pay2C5f/VKDeEZhKQA8XXSK1mbbrUs+9OmdyVFCf4QIp5it4Zx0YqkkUsalD+UchLjTlEkxIBpSj+f4RwVEkEYEPk2op9knvhVhqir+YiNCNOdYKCzT7ToZbY/R5HlLi82HMmgzBLSXWmSCSwO68xheDYLD6V0LIvZ18glBYJSmqFkskJTiCNHh0+1iUsrMxQUTeuXWqaOEqLDmYySdoaovsl+nzUzlLUshZXeUoUTdUosC40YszB8RkXO/Kb1M5JlpSpCVOp8VBilkn3cSbzYtRsaGVtCVaOtlzGlmZVEwEbq0gsk3lBN1ZZPB8c05W2WdcuYqXMF1aCykuCxxZ0kg0IwMTjxp9hO10fTXRzpRIt0rrJC7wwUk0Wg/VWnLngcQSIIt1gRMcKDHUUPfn2x81bC29Psc0TbOu6pmIIdKhjdWnMdxGREeg2/8tRXZWRJKLSXGIVKTosKoo4vdu4hiWqaTwO6XQRyVsuNs7KlyphvTkEJYkVvgKe6VJDtga5sWFIK2DsayhJmomS5ylum8k7qGxSHrefFwCMGFXxXQy335BClBa3mKmKUTfUpSibxpXcEsO9AGGYjMyukq7FbJipBC0FhMQfZW2dMFDJQdq44RXHH5uP0NyNuCd9noXTTaf0FCJ6Skqv3UJL71CVJpgLoIfJxyhejfSay2wJKQkTLzqQoC8C+OFRX2h+EeUdJ+kk22zb8zdCQyEAkpSHftUaOWGA0iqshUlYVLUUrFUqSWIPAjCNLha32Z1o120rQF7ULABINxISAALstiSB9q93jSKFCXZuHx+ET7Ic2uWo13i51KgqtOJ8YgkL8gfAw5FGQrNYIsx3Jv+mD/APbK+cDqEEWIUm/6J8Jkk/CBkoHh8rEcx5w2ORjEkH0rYS6pXCSg+MWtoSbrZ18jGb6KbVQtMog4Sgk8CCaeIjQzLYg1vCvpo500+bGx/kI2cWlIYNjTvhk+aUqKyzAHwBxgeXtJCUJDu2nbFL0g29dlzW/u19m7Ao32F6PnZU286jireNcyXPPGGpNG4/AfKOFO5vhHJ/H4COi+xSEmTd48fhSIirT1nEc870dKEQWJZU0uxNInCXJf1jAw7ImRMGfCAg3G1NuLlqKUrKiCxN1mNQQxJrzijVNKiSsqJIJBxJOFSeUT7QtF4CaReUAETLzKwAImHOt5qv7LRXGZQtWgq3LxyjG1RqTtDpqsjWlNK17cTTU9kH9bKnouz1lM5N8Imi4EqJSkITaFhBVMSFpP6Qlx1ii7RWJnMFJoQTi2mYzGsMCsqY4t6PZEcq6Bq+xbfYVyVqQsA3SBeS5lkqQJgCVkB91QLY9kCX4t5G2FhAlkIXLSXSianrEA7zEJU4HtHANWrw1U+zkubNR1EpE5aUqKiSBRJuoS4upTdompU9WrKvRTx/RVCaQ7Eh8WLPzbGIjFrcs4b9HMLOS62vveZBb2Ejd3k1LK1DNmokpIaUsMbzKWauSQkhvZAusRU1fGLfsiHBlSiSVqupDqOAplU45NnwghUjqyz7xAegZJq6bzlzg8FKtNAAEJDkskGpIYlySailDQUgFeMTGfJ6BxpWw3ZB/WZf30eJwgeyrpzSMeUT7K/wDkSvvJ8wPjAsg0DZpfvanwhi7FPoUmCdnp/tv9CZ/NLgaDNlIdU0ayJvmiLAgEQ5IhoMOSqvYfIwEHpnQuaVWeSoKUk3VOWcPu8RQ1xjWLtJPvEEDEoz4AHwjEdE512ySDqG8B3YxrF2pkAjMpHaTdHjCWnZJKLcoIe8WatAl+ZL6aRU7YtBNmmqJc3FitcjoB8Yn21awiQnixPcPjAG0P/hKfG4T3gwJav/oWeVTBHPR+EPUlzEFrVl64Q5ggVRrCvChMPSkRUk6WMK9jQ4K4d50hyEDFyG4V9fOFUjtr5xIBq7SQ7NvC4ccHSSzEVdI8YVM0hJAJb18oEtC6nmf6xLZkqUknFi58345wjMtWMxk1WLYf1blDlTS133XfCGhRbO6Tr6y4RxQboV7rnPPl2YtkIzDhCS1ex+/4+MSTZ5XU5ACg09PEZWSA5LAFvXMR00FNC7t+MAHLJzcFqUhZ08rLk1ZsPCkMmTCakl2DcqN2NDVEg1cEM3YzeEFAOUs3nOL5xAouoxK5Ks7z8sPjEKcY040KyBNgLTpf+ogd6gPjA8hTC7o48xDhNulKvqqSr9kgt4Q+1SLs5YyBUe8Ep8CO+HeivCOC9mGs7hZp3kmBIO2IN6Z/oTv5X+ESyF2V7Q06RI0RzFMe6JBG/wCjBeySdGPkj5Ro0L3DXDeH+3e8xGY6LK/UpX/IB2Kb4RfS0BSWc1aoxqRXxinhHoy1rM2Y3upYD4RP0jSBKmJGSAPAjzifZ1nF8n3UVfVRwHFvlAW213kTz9nyIAit20ia0eYTKEwDNmOeyCbTM9rnAbwxghyYWYPXrOGBRh8BJJJL09ZQ6YGyhkstU+sInxgAZbaLU2DnzMdZM+wmvwhbWXUrgo+cJZzV8PjwheRXFl49oNEql6jPg/hq0R6aPr6bm0cTnTE09VaFMtgDTHCMo8cuQUgE+8HDH160iNY1q4pWHCmlf6d8JNRd0Lh4KASbLKaHFge/4wwgvVyaM/hCj5fPKOnSrpah5F4sgGzDdpnw8IjThCTMWfD1jnDhhGiC0Im9kYXrFg4mSwoe3LQErA+omiVtmAGSo5MCcYrAa+US2WcpKgUkpUKgihB1B9YxcoSCLPo2gqtAlj/yS56O+TMI/iAgY28KLzJMpZ+sl5SjqT1e4TxuRZ9ErTIRa5SlImi6okG+FsWOATKST40gb0CWyijpFlXNWhEtJWsmiRicydAAKklgMSYsbfOlCYtpALkmsyYAH+ykg/xQLO2iu6Upuy0KYKRKSEhQzCjVSw2SlGIuwqjb7GlITLRLQoKTLSEXgXSpTqXMWlwN0zFqCdUpQc2i2lC6C5Zq0OmI5Rl+is8iSjPHGruSa5nGNJ9Ka9uJ9hXbwI9YxDTSoPS0mWoBICO4a5mKja5KLPOKqOhgDid4KNMmAgeXbpl0hJSimKU171OYB2ylpCsSSGJNSaNjERhxCTtmAnk4aeniNoepbknUmGCLgcBCvCR0AEgX5/jE0pdOyBniRQpR/TfOJAktR3lcz56xHKVulqlJBbtr4QtoO+rRyR2mIZamWeKSNX5dvlFSS0CN0KpU4fOGjI0PD5tDZJoPl3f0iWgAINdG5+u3nGJ9mkRSGAqC4w04HjDFDkX9d8dy0+Y8vOHLpgQXHrGCwEXLu0cFwK6emiJR9ePfEhPI09YwyclqAvTEd7eUWjtkMgVTOEDxwVWmMOCCOfGNhmIlQ+z4+vWkNXxhZZgAlEH7CP6zK0Cj/KqABBuxR+sSvvH+VUDdJshK3RJtUb55/KAG8x5wbtMup9bvkYBUad3nELotLs0fRlf6FFfreBI+EaWUb15tPCMv0ZT+rpbHf/mMaGyqxH+X+EW8KsfPF1NecDbcV+rE/ZeO2lPJoPX9IbtxbSFD7JHhElTzpJhXzhTDCYqXHPHCEeOgAckQr6wgiRBA7e31jAA+1JF4hi70rx9CBJKd/k7+UE24VJ+0W7z+HfA9mG8x4k0ry74gC1lEXQQ4L9nMdvrRFRyaVc/0zf18nKZgQTefBqcIxy7NKEUkAAguSKhsIYTy9cxjxhL0OU1G0rTvgrQCzWGBcEaZ6eHjEZAdnpT8e6FXwf18HhsxnYHEZxaIEaQxMIRCHhHAxrRnao7q4W5HCHPEkCA0g7YZ/WZP3vgYP6LdHBaisqWUITQkCpJrR8GDVbMcYuE9EZcqYFS5i1FJ9+63EUSGpzhOTJFJx9oZDHJ1Izm0QK8G8yIr1KAHD0Y0EzYUxUy4UqZdEqBDPi5OAHDHSBNqdE58tJoldDSWSTgakFIpyeCM11ZbJB3aQR0fmtKQMaP4mNDJ9419n15QJsuQES0JYboANBiAAfGC5tpZKwwO6chpTKHeaEegy5zrHM+D/KIdtLvS1AAmh5Q9FrdqZnAaD5w3aE0qTq7/ACixUwJMcIfMQxI0LQ2KFxBDzDYUrgA54W4TrCCFUoPpAARbDiDqfOAws3q8oItAqrChMDykb1cP6xBJaongpBc3n/F+cMvls3iJMrDF+HrGJjgAHf1hCajY/YjijO/vadnjCPz9cobdI1Pr5ROVEkXQQO+vNonT6IIlq0fCvrm0RlX4+ufwh0yUXiNXAkBqwcUTY9YFSHbjxhoEMSWObafj6whXhiFyQ92jkoJLAOSWAGZOENeLnozZb0wzD7lE/eOfYKdsEpcU2VUbdGo2BsoSZTFQJUSVAHOgPZRoNm2Y1KCDwUfKheBLPZEkXiqtaHP8YIXMUPYF8NWoB5B6Dvjnttu2bVSRBa7epMshUs6XgxHMkUA5xnNo9IJiAzhSTg/tdpGP4Re27aJSkgy5l4ilKV4hx4xh9tKqBm9e6GYopvZTJJpaLWwbTJS9Xq/I0dneDJVuN00W6gGO6Gan19IzFmnkHsi+mT6NTAZ/CN6RiYZKtGIuqo2A5HE0PYYkmzA2845t5PrAUmcA+fDs1htpm3mYHupr25xa6IooNooZZOrGnYPg8DPBu0ElgTTnn6aAYoWFEcUZwgNYV4AOBjlJeOiRJAoX728xAAXPshBOH9YHlWepPBvKOjoH0SuwlKaDhnDjLLCOjopwQzkzupPCETKU+I7o6OivFWTZ02WeAiFSI6OgomyMpcw5UlioHFJIOlHwjo6Loq+hijFj0dtt1RRXfrTUevCOjoJpNNFIPZo5CgRXEGCupmGqLpDPvEg+AMdHRhpWa/CvnbYU6gcQC+eHOMbb55mG8MA4rzjo6NOKKQjI2xktJpWDbRaS4HL5R0dDhJw2mxJrVvDPvgn86i7hXkG45wsdASBT7Q6Xc4jHt4wH1jx0dADHO0KTnHR0SQORWHpQY6OiQP/Z"/>
          <p:cNvSpPr>
            <a:spLocks noChangeAspect="1" noChangeArrowheads="1"/>
          </p:cNvSpPr>
          <p:nvPr/>
        </p:nvSpPr>
        <p:spPr bwMode="auto">
          <a:xfrm>
            <a:off x="215900" y="-973138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RUUExQUFRUVGBgYFxgVGRwaGBwcGBwYFxgXFxcYHCYeGBojGRgcHy8gJCcpLCwsFx8xNTAqNSYrLCkBCQoKDgwOGg8PGiwkHyQpLCwsKSkpKSwsLCwsLCwpLCwsLCwsLCwsKSwsLCwsLCwpLCwsKSwsLCwsLCwsLCwsLP/AABEIAPYAzQMBIgACEQEDEQH/xAAcAAABBQEBAQAAAAAAAAAAAAAEAQIDBQYABwj/xABIEAABAgMFBAcEBQkIAgMAAAABAhEAAyEEEjFBUQUiYXEGE4GRobHwMkLB0RRSYnLhBxUjJJKTorLxM1NUY3OCg7ND4jSjwv/EABkBAAIDAQAAAAAAAAAAAAAAAAADAQIEBf/EACMRAAICAgMAAgMBAQAAAAAAAAABAhEDIRIxQSJRBBMycWH/2gAMAwEAAhEDEQA/ANBL2QlvZHdD07IT9UeEW8mVEybNDeZjKqXstP1RHfmoaDui5+jQxcqLc2QU/wCbU6DuhPzYNBFr1USJkwKQMq0bNESDZ6dIszJhRLETf2VK8bOToIcNnJ+qIsES4lEiLqiHZVHZ6dB3Q2zbOSE0HvL/AJjBFtmEky5ZAUACtRqJYOZ1Uck5u+GKWOakgqlqWtIosKLqxP6ROorVOVG0UieWMZJDoY5Si2N/N4OXhCpsKRkIsggEOMDnlDephikLYD9DTpDhYk6QYmREnVRbmVoA+gp0hqrEPQixTLhFCByQUVv0EQgsYg8IhDJivMmgH6CDDxs4QX1cSCXFVJlqK87PToIadnp0HdFjdhCItzIorjsxLUA7orrbLTKIwDucWjTolxT9IAyktoc2ibshdhcqCAmEkoYQ9aozcgEKIaUQ4GEvQcy1EVyJAmH3YYTAp0DR12OuQ5KIeERPIB8uU0DWy1mqEEBTOpRDpQNTqo5Jz5YttVrLmXL9pnWs+zLGROqjkntNMc3bLdfIlySerClXiaqUoNeUTmS/gw41nlrUR2LFy3IfbbVf/Ry3EupJfeWo4qURiT+AgrZ2zJkvfTu0F2uLMOygOOuhit2lafosklASqcULMmUSxWUArN0YqZLlhi2pS9Z+TfpTOVe+lLSqVMULiyACFrO6lLCrhyOAIJLpZDj8TUmbaz2rFSRQE9YgBykg1XLGJGqBq4f3rBKXqCCDUEYEHMHSBZljN8FJCVpvF8ixDDkyobZrVQqSk6rlgVGq0DOuKe0O+9OPLWmKyYr2g8CFMJJAUApJBBAIIqCDUEEcIB2jtEpWJUtN+aoOzslIwvTFZBwwAqfEaXkaVmVQ5OkHEQAvaMvJYOt3e77oMcdnuHmnrVYsaIB+zLqO0ueMMnsYyz/Kfhsh+IvWTSrdLUWC0voSx7jWJXjP22UCK/hFJaNvT7LvS2mJFVSlk1GfVrqUK4VSdAS8Rj/J56aDJ+K47izeRIFRWbF21LtchM6UTdU4YhlJUKKSoZEHsNCHBBgszY0cjG/oJEOEuI5QiZMXTsox12M30qmhKkOMb2ejRpmjP9KJBJQxb2shwhlguy0aI2MENSISuMrdDVGziIamXDyihPB4dPnIlh1qCRxLd2sQBxiMoJMVk7pVIBxUriE08SDE1l6TWdT/AKQJbEKcHs17HiU0/SKaLVCYDt1tLmXLICm31kbssHAl6FZ91PaaYjDpAicFJkEuPamKTuoGtfaUck58sc5bbb1wMmS4kg7ynczFK9pRIxcFyezDEc/IjceK9sfbLZ1jypJIlpVvKOKyQSok5mmPFhxs9l7LClDJLqPOqR5nHgRCbN2a5DhkkqIbNj5Vi2kK30YewD3lIjPKXiNdHlHTS3KmbVKgSPo9y62V0pmApBzcoB1CRlEW3ZSJak2eTuoZU6lLonkzAE/Vuy+rQGwaDtubMJt09YmyAd0gKmAKTuyg60kYUw4iG7V2STPCjNkf2EkD9KkH+zl7zfVLFjm4h91X+FD0zZNr6yTJmE+1JUSf3fz8IfbBisEhUuWghiKllUL8W9GK/YSSLNJSSFHq5tUlwXuFwcxhBxO5M+5L+MZJDULZrRddSQRiZkpsD70yWNX9pIxqRU7ybMremH2phvchglPIJYd+sM2hKrMUmigQAebY9j951iLZ009WltB5ARMpPjREYrlZYzpjZxUWicX0+UFTVks/hFeBeUzswJwzFMIzM1JDbRPo0ZvaHtCuMW9tfCvwigty2UOYi+NbKyYR0BJlWu0yh7KwJgGQUGBIGpBr90Ru5QMYLo5Ou7RQPrpKT2gt4pEeirTG6O1ZzcqqQ9EyJkGBECsFITF0xLQSmKbpCKo7dOEXEoRV7eTVHb8OMMfRC7KCV0yLi9LDfZOmOIrFwjbUhQKwsAUcH2gTldGOGUefqCtCc6PAnXLSp7qjqGPyjDGcn2aJRro9BtPSuUUqTLCipiKhhWjmr+EZXae11LUVKJV5AaAYCpiKzlVwFmJBJcVzoXq7NAZlXlAO1414DNvHwhcpubphGOiWVYFTBfwQ7AnE6twGDwHarCpzcc8fWHrCNvJsyeqDYABKRoBQCIU2KoSA5Vlq2J4DjFI5fDWsSSMXsy3TJSrilKVKUd9Bqk5EmuLH+sagT0SFC8k9W7lIzDNQ64UzAaLiZsSWlO8ATozAfOKzadkdBAwb2ThTTSL8tl1HRo7LaErCFIIKSJhBGhVC2c1R9xA/iDRiehW1jLtJsyjuLC1S3yUN4p7QCeaeMbKRin/TR5xYWeWbeQFW6c4cG7rXdlBqc/VI7aNmSZyQzAWeQwc/3csBMWe0tjTVW2YsSphQq6L10lLNLqC2NCKOcaayW3Y00z0tKmN1MlL3TS6lAJBHvAg0rhhGq0Lo1vR0gWeSGYCSsAcB1YEHrWyFH/Ll/GAdmyihKEFwUyl0ViKpoR3RNOmbi/uSvMxkl6OQ7atoZE0e8SGzOHCBNn2kJk3i26D4P8BA+37M80TN49WFhgW3jdIfL2UmGp35YCg1+6SMWcBQJy5vQ9piVtUWqtooVdO7SqYAiz3pb1KiEC7i6H3l0zDxd2Pad9QUxDuDjj2+qRW9IejUpfVq3x1RKktM3VE4qWlTlSuOLHGCej1mZCwXulJILkmhDEFXI1OSRSIkotXEurT2U/STpTaLxRZEIIHtzF+yKVAJoTUYBTZs4jNWC1Wi9enqSsKOKC6QcuIGHfB9j2iFKmyShLLR1aSCUm7goJI9ku5b7b5mJ0WFNy6kMhCWIHE4E5nEwxUlQt72Ii2mVaJc5LEouliWc1IHr4x6V0U20bZI6wpCSFqQWdnS1QDUYtzBjyC2rN2XdxKgW4KIYcd0+Eeu9A7N1dhlD69+Yf8AkWpYPcRDYPwz5orjfpfS5DRIEw4R0PpGMlliK3bEtyntizlmM30l6QSpawgklQd2GDsQC5xaJlJKOwStnmCbSQkeefZxwEPmWlgw9rM6duggKQwFS/Luq/qsS3uD8z8mjNZvomRO19ohyTlo+nGJLJNCpqUE3QxWpRxCQzADWoDcogE85FuQbvOJiv8ApB69g9ABU5HeIGgeIl0T6ek2a2pKLx3UoFAMqeJavaItNlybqb66LmBz9lPuoHIY8SYy2zpN8olgEh76+WNe2v8AtEae1bQAxNWolipR5ITWMyjscOtqgRjFdaAwxinsnSZVptHUoAZzW6QaEviasxw0gfa3SZKFdXdUpSKqPugaqIBIgcJXRZNVZSbStXU2uVMwCVpUeQIvd6adselrmgpx/wDGkOMaMXHrKPHeklsC7pDcCCCDyPZFymYSlJc1AP7QBMPUdiJdm9VYR/eTMUpckZqFTTFqf0hpsKSqs2Zo94OKA0pjjjGAXNVkSO089YYLUr6yu8nlEOBCZ6RZrOkKJvqJZYqXDO2mGB5phJk0FCgSKy0/wuY82ValfXV3nHXnxhv0peSlftHteBwsLZ6ZaVglbkbxQcMPdfsPlFUgiWpgQQxSQSFU0+7VuUYj6WvG+rvrqB3xPs/aBTOQpayzsXL0IunuBfsiOGi8Z+M2suUFAlRJDkAGoDFnrjCyZhKZhqoM14sM8GDBvxglIvS2eueucBbWsiRLdJUlRKUC6abygKpNPjGe/DTRhrBZwLQoGhN4jQkV74da7WpzLBIDaDMgUYQyRsSZLmFUxYICiaEuWwYYJwhtsmglxikMe3DxaGNiy56LdF1WyaFlhIRRRpeP2U5hwzq0Jzj1mRICQAGAFAMtB4Rk/wAlbfRpocP1mD1a6liRoS/dG1KIdDox5G26K3be1hZpJmXbzFIZ2xLGrHAOeyKAflA/yP4+z6upiX8odpSLOhIULyp0ugNWF4kto4aMQskU088vFoamyIwVWzdJ6ff5Of1//XVoym1ldZMUt3KiSXDs9dePlESVP3NDpszA6/IREvl2WWOK6KaRY0/3sjtW3fSJxYU/31n/AHn4RTG23SncSXSCWd699INslvSogGWakChBxLB8Iu4Ff2IOGzQf/PZh/wAobxEAWexj6SsFSFNd3kKvJNAXSod3YYuU7MFQUmhIqMwWPiIGtEkWaYmbcKkggLSAxbUPnjCpRVaGRe9m16OSEolqVms4/ZGHfU90HzrTSgiq2Tbpc2UlckkoLpDgp9klJocMPKLNIYOcPlGY1JIH2H0ely5qpvvqowFADXv/ABxjH7UsLWyenKclJPJL04gGrcY1qbbOSDMQhKw6QApV3dD31YF8mGbZYxgdq7fWq1hRQU1IqMiPDAHthkW+yrS6KXpDs0SpZAJUp31cmnfWNUjZaLqR9JsoYAVmHIN9SM7PmdbOc1SkhXcaDvbuMS7S2kZZDJSXfhhyh0FatmfJp0i8/NCP8VY/3reaY5Wxpf8Ai7IP+b8Iy69uqBG6KgHHXsgna20TKKQEguH0wi3GJS2Xqthy/wDGWT97/wCscdhI/wAVZBzmePsxlLTt9SQ9xPs3se1sI2nSGxmVOCCQp0JLs2L08Ijirom2CHYSP8XY/wB8B8IiV0cRla7H+9HyiMVyGD+ccogAmgAD1w4vFuBFs0VnnKRIAvomKSKKlqvJOXtNU68YZPt7ABayok0CEBqVcu5LM9GiLY1oEyypmI3klUwCjOEqKSB2hxE07b6EpdKS/ssBUa+UY5KpPRug/ijPbRtu8QFKU9SCAAH0YCnMmKeZiahyznJyXA7GPjFztXarqUQirEOaDxjNypxJc6+vDzieyJG0sWyVyylSLVISoUvJmkcx7PhwiWzdI5siYpAWkiY6FMolP30mldDxill9I5U2ym4prR112ZKIZkm+ApP1hujDAljlCKniXVnP1j6oOEU/Im4teGNb7CJ86+tAyCwTpRKoIcXl5186iK6y2wrmp0F//wDAH8xg6coCYzgPdNTrT4Q7F/CHqPwCJJw7fw8IWYrzLeBiOROAUQ4wBx/2t4DviO3zBSuufHhDl2LMpaFNdvU3EnOoywPEQZsRJVOl3EKWAuXeuAm66hUgjDGr5YwDtZwUa9RLpzufONF+TRLm1E43ZH8y8IbKVRsz/rTZo59oZRydSjripRy4nGBdoT3SDRTKBY8jSNEbOlV4KBIvLyp7SsIqNp2EJuhOBUMRoD34whUPb0Q9BZjImId0Xr6OBNFo4MoP/uMaibhXDExnej9kCJqvthZ7+rPfFyq1CoVyjPNVI043cQPaG0Z6ZRVclBJHvrU7N9VKcW4xirbtValKvhIfC4SRQZ3gDhnGt25aJSA6jfIDhOA4UEee2iYZkylHpnSGR2qoHoJ2ejdUrUjwf5mI9tpqntiwTLASwwAEC7YQCUuWocnjXxqFGJyuVlRNFU8k+Qix29L3kfdPnDJDJVevVEtYFNZak/GI+k20kpWlI3lJSLwyD1Y8Wy4xCi2mgboDnyXb7oEa7bvSSWJhM6aFLCUhgHU10e6ACKnE64s0ec2jaC1ZsNBT8TDrLMIkz0igUJV7/bMBHiYYsdbZHI0E/pkkf2conJ1FtasHim2ltybPoogJ+qhwOF6rny4QBDpYqOcMpIpZ7B0ZsikWGSbpuFIrleNS7Z3iT2xJtDZiFi8QytQWPOmLxq9gJTKlSEJS6VyZZbirHHnhB9u2LKmJIKFDgkt2NURzJr5ujbjypRpnjO2bIVFLMEkcO8trDZGyWQVEbozOZ0HrzEeo2Toygv8Aq6aK3SVFQYMxN7A8Kwm0+inXKCSu6GyAIGLBqO0WUVdyeissl9Hz7tIqRPKkm6oG8/F/HlFjJ6RJWGXuKzxuniMx298J05sH0e2rlEg3btWxcXnZ6YxQEPGrJihlXyMxsejdsvWggFx1ajSo9pGkaTbcsGWlw4JNP2R8Y8qchi9RgXr2HKD5G37QkBPWqUkZL3vE7wwyMV/TXRpxZlFUzSK2WkmhbDEcXPgD3xCqQzYZ5cVRDY+kAWAFC6qnI1yOVDgfGJOvduXxMUVp0x9xkrQ7bGKK1+jyPJDmNL+TVh9J4Jkv+0qM5bWJQCmvUyh7RcgBAGXB40/QGWEi0ABt2TgXPtHUemi8/wCTCns3PXVVUe0vL7RhTZkzaK+sMKe7M9NwiCSXKiCr214V95UWFjBcBiS+f3ZkZWxtaKSxWFUpe9gyyDwNwpfDKnMHhBFtlXhxi+2hsVQAKd5k3SM8XceXYIpJyeEKyS2acSXEw+11lJLp7Q8UUhZM1Ojxp9uJvKMZ1EpQnIuAFV4EAhxQvUYEa8I0ReyslplspHkPIQFtpNU8j5xoPzWsqISkGgoCB3Al2gTavR+apSWSDTLezNN00PCNMnaoxL7M8hFR90/ymMvbJxU6lVKi57Y1m0Uqkz5MtVFKDkEHAA66kH9kxj5yXbhWGY00iJO2MgiQf0U7lL/7ExAcIIkH9HO+6j/sl/OGFQeHBTV0rDYcEvTVoAPpOxySk2dJp+iQW03nYHStOQjQpLxQBRMySRj1Mtu0xbz1m4WxZh845k9zHx/mxLNNvOE4AmsSTGCwOHzhNmpAlgDI1o1SAcO2Omf23ZTugkVj1s+dPym12pay2C5f/VKDeEZhKQA8XXSK1mbbrUs+9OmdyVFCf4QIp5it4Zx0YqkkUsalD+UchLjTlEkxIBpSj+f4RwVEkEYEPk2op9knvhVhqir+YiNCNOdYKCzT7ToZbY/R5HlLi82HMmgzBLSXWmSCSwO68xheDYLD6V0LIvZ18glBYJSmqFkskJTiCNHh0+1iUsrMxQUTeuXWqaOEqLDmYySdoaovsl+nzUzlLUshZXeUoUTdUosC40YszB8RkXO/Kb1M5JlpSpCVOp8VBilkn3cSbzYtRsaGVtCVaOtlzGlmZVEwEbq0gsk3lBN1ZZPB8c05W2WdcuYqXMF1aCykuCxxZ0kg0IwMTjxp9hO10fTXRzpRIt0rrJC7wwUk0Wg/VWnLngcQSIIt1gRMcKDHUUPfn2x81bC29Psc0TbOu6pmIIdKhjdWnMdxGREeg2/8tRXZWRJKLSXGIVKTosKoo4vdu4hiWqaTwO6XQRyVsuNs7KlyphvTkEJYkVvgKe6VJDtga5sWFIK2DsayhJmomS5ylum8k7qGxSHrefFwCMGFXxXQy335BClBa3mKmKUTfUpSibxpXcEsO9AGGYjMyukq7FbJipBC0FhMQfZW2dMFDJQdq44RXHH5uP0NyNuCd9noXTTaf0FCJ6Skqv3UJL71CVJpgLoIfJxyhejfSay2wJKQkTLzqQoC8C+OFRX2h+EeUdJ+kk22zb8zdCQyEAkpSHftUaOWGA0iqshUlYVLUUrFUqSWIPAjCNLha32Z1o120rQF7ULABINxISAALstiSB9q93jSKFCXZuHx+ET7Ic2uWo13i51KgqtOJ8YgkL8gfAw5FGQrNYIsx3Jv+mD/APbK+cDqEEWIUm/6J8Jkk/CBkoHh8rEcx5w2ORjEkH0rYS6pXCSg+MWtoSbrZ18jGb6KbVQtMog4Sgk8CCaeIjQzLYg1vCvpo500+bGx/kI2cWlIYNjTvhk+aUqKyzAHwBxgeXtJCUJDu2nbFL0g29dlzW/u19m7Ao32F6PnZU286jireNcyXPPGGpNG4/AfKOFO5vhHJ/H4COi+xSEmTd48fhSIirT1nEc870dKEQWJZU0uxNInCXJf1jAw7ImRMGfCAg3G1NuLlqKUrKiCxN1mNQQxJrzijVNKiSsqJIJBxJOFSeUT7QtF4CaReUAETLzKwAImHOt5qv7LRXGZQtWgq3LxyjG1RqTtDpqsjWlNK17cTTU9kH9bKnouz1lM5N8Imi4EqJSkITaFhBVMSFpP6Qlx1ii7RWJnMFJoQTi2mYzGsMCsqY4t6PZEcq6Bq+xbfYVyVqQsA3SBeS5lkqQJgCVkB91QLY9kCX4t5G2FhAlkIXLSXSianrEA7zEJU4HtHANWrw1U+zkubNR1EpE5aUqKiSBRJuoS4upTdompU9WrKvRTx/RVCaQ7Eh8WLPzbGIjFrcs4b9HMLOS62vveZBb2Ejd3k1LK1DNmokpIaUsMbzKWauSQkhvZAusRU1fGLfsiHBlSiSVqupDqOAplU45NnwghUjqyz7xAegZJq6bzlzg8FKtNAAEJDkskGpIYlySailDQUgFeMTGfJ6BxpWw3ZB/WZf30eJwgeyrpzSMeUT7K/wDkSvvJ8wPjAsg0DZpfvanwhi7FPoUmCdnp/tv9CZ/NLgaDNlIdU0ayJvmiLAgEQ5IhoMOSqvYfIwEHpnQuaVWeSoKUk3VOWcPu8RQ1xjWLtJPvEEDEoz4AHwjEdE512ySDqG8B3YxrF2pkAjMpHaTdHjCWnZJKLcoIe8WatAl+ZL6aRU7YtBNmmqJc3FitcjoB8Yn21awiQnixPcPjAG0P/hKfG4T3gwJav/oWeVTBHPR+EPUlzEFrVl64Q5ggVRrCvChMPSkRUk6WMK9jQ4K4d50hyEDFyG4V9fOFUjtr5xIBq7SQ7NvC4ccHSSzEVdI8YVM0hJAJb18oEtC6nmf6xLZkqUknFi58345wjMtWMxk1WLYf1blDlTS133XfCGhRbO6Tr6y4RxQboV7rnPPl2YtkIzDhCS1ex+/4+MSTZ5XU5ACg09PEZWSA5LAFvXMR00FNC7t+MAHLJzcFqUhZ08rLk1ZsPCkMmTCakl2DcqN2NDVEg1cEM3YzeEFAOUs3nOL5xAouoxK5Ks7z8sPjEKcY040KyBNgLTpf+ogd6gPjA8hTC7o48xDhNulKvqqSr9kgt4Q+1SLs5YyBUe8Ep8CO+HeivCOC9mGs7hZp3kmBIO2IN6Z/oTv5X+ESyF2V7Q06RI0RzFMe6JBG/wCjBeySdGPkj5Ro0L3DXDeH+3e8xGY6LK/UpX/IB2Kb4RfS0BSWc1aoxqRXxinhHoy1rM2Y3upYD4RP0jSBKmJGSAPAjzifZ1nF8n3UVfVRwHFvlAW213kTz9nyIAit20ia0eYTKEwDNmOeyCbTM9rnAbwxghyYWYPXrOGBRh8BJJJL09ZQ6YGyhkstU+sInxgAZbaLU2DnzMdZM+wmvwhbWXUrgo+cJZzV8PjwheRXFl49oNEql6jPg/hq0R6aPr6bm0cTnTE09VaFMtgDTHCMo8cuQUgE+8HDH160iNY1q4pWHCmlf6d8JNRd0Lh4KASbLKaHFge/4wwgvVyaM/hCj5fPKOnSrpah5F4sgGzDdpnw8IjThCTMWfD1jnDhhGiC0Im9kYXrFg4mSwoe3LQErA+omiVtmAGSo5MCcYrAa+US2WcpKgUkpUKgihB1B9YxcoSCLPo2gqtAlj/yS56O+TMI/iAgY28KLzJMpZ+sl5SjqT1e4TxuRZ9ErTIRa5SlImi6okG+FsWOATKST40gb0CWyijpFlXNWhEtJWsmiRicydAAKklgMSYsbfOlCYtpALkmsyYAH+ykg/xQLO2iu6Upuy0KYKRKSEhQzCjVSw2SlGIuwqjb7GlITLRLQoKTLSEXgXSpTqXMWlwN0zFqCdUpQc2i2lC6C5Zq0OmI5Rl+is8iSjPHGruSa5nGNJ9Ka9uJ9hXbwI9YxDTSoPS0mWoBICO4a5mKja5KLPOKqOhgDid4KNMmAgeXbpl0hJSimKU171OYB2ylpCsSSGJNSaNjERhxCTtmAnk4aeniNoepbknUmGCLgcBCvCR0AEgX5/jE0pdOyBniRQpR/TfOJAktR3lcz56xHKVulqlJBbtr4QtoO+rRyR2mIZamWeKSNX5dvlFSS0CN0KpU4fOGjI0PD5tDZJoPl3f0iWgAINdG5+u3nGJ9mkRSGAqC4w04HjDFDkX9d8dy0+Y8vOHLpgQXHrGCwEXLu0cFwK6emiJR9ePfEhPI09YwyclqAvTEd7eUWjtkMgVTOEDxwVWmMOCCOfGNhmIlQ+z4+vWkNXxhZZgAlEH7CP6zK0Cj/KqABBuxR+sSvvH+VUDdJshK3RJtUb55/KAG8x5wbtMup9bvkYBUad3nELotLs0fRlf6FFfreBI+EaWUb15tPCMv0ZT+rpbHf/mMaGyqxH+X+EW8KsfPF1NecDbcV+rE/ZeO2lPJoPX9IbtxbSFD7JHhElTzpJhXzhTDCYqXHPHCEeOgAckQr6wgiRBA7e31jAA+1JF4hi70rx9CBJKd/k7+UE24VJ+0W7z+HfA9mG8x4k0ry74gC1lEXQQ4L9nMdvrRFRyaVc/0zf18nKZgQTefBqcIxy7NKEUkAAguSKhsIYTy9cxjxhL0OU1G0rTvgrQCzWGBcEaZ6eHjEZAdnpT8e6FXwf18HhsxnYHEZxaIEaQxMIRCHhHAxrRnao7q4W5HCHPEkCA0g7YZ/WZP3vgYP6LdHBaisqWUITQkCpJrR8GDVbMcYuE9EZcqYFS5i1FJ9+63EUSGpzhOTJFJx9oZDHJ1Izm0QK8G8yIr1KAHD0Y0EzYUxUy4UqZdEqBDPi5OAHDHSBNqdE58tJoldDSWSTgakFIpyeCM11ZbJB3aQR0fmtKQMaP4mNDJ9419n15QJsuQES0JYboANBiAAfGC5tpZKwwO6chpTKHeaEegy5zrHM+D/KIdtLvS1AAmh5Q9FrdqZnAaD5w3aE0qTq7/ACixUwJMcIfMQxI0LQ2KFxBDzDYUrgA54W4TrCCFUoPpAARbDiDqfOAws3q8oItAqrChMDykb1cP6xBJaongpBc3n/F+cMvls3iJMrDF+HrGJjgAHf1hCajY/YjijO/vadnjCPz9cobdI1Pr5ROVEkXQQO+vNonT6IIlq0fCvrm0RlX4+ufwh0yUXiNXAkBqwcUTY9YFSHbjxhoEMSWObafj6whXhiFyQ92jkoJLAOSWAGZOENeLnozZb0wzD7lE/eOfYKdsEpcU2VUbdGo2BsoSZTFQJUSVAHOgPZRoNm2Y1KCDwUfKheBLPZEkXiqtaHP8YIXMUPYF8NWoB5B6Dvjnttu2bVSRBa7epMshUs6XgxHMkUA5xnNo9IJiAzhSTg/tdpGP4Re27aJSkgy5l4ilKV4hx4xh9tKqBm9e6GYopvZTJJpaLWwbTJS9Xq/I0dneDJVuN00W6gGO6Gan19IzFmnkHsi+mT6NTAZ/CN6RiYZKtGIuqo2A5HE0PYYkmzA2845t5PrAUmcA+fDs1htpm3mYHupr25xa6IooNooZZOrGnYPg8DPBu0ElgTTnn6aAYoWFEcUZwgNYV4AOBjlJeOiRJAoX728xAAXPshBOH9YHlWepPBvKOjoH0SuwlKaDhnDjLLCOjopwQzkzupPCETKU+I7o6OivFWTZ02WeAiFSI6OgomyMpcw5UlioHFJIOlHwjo6Loq+hijFj0dtt1RRXfrTUevCOjoJpNNFIPZo5CgRXEGCupmGqLpDPvEg+AMdHRhpWa/CvnbYU6gcQC+eHOMbb55mG8MA4rzjo6NOKKQjI2xktJpWDbRaS4HL5R0dDhJw2mxJrVvDPvgn86i7hXkG45wsdASBT7Q6Xc4jHt4wH1jx0dADHO0KTnHR0SQORWHpQY6OiQP/Z"/>
          <p:cNvSpPr>
            <a:spLocks noChangeAspect="1" noChangeArrowheads="1"/>
          </p:cNvSpPr>
          <p:nvPr/>
        </p:nvSpPr>
        <p:spPr bwMode="auto">
          <a:xfrm>
            <a:off x="368300" y="-820738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File:Grant DeVolson Wood - American Gothi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98437"/>
            <a:ext cx="4752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172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American Gothic, Grant Wood, 1930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05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219200" y="952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9900"/>
                </a:solidFill>
                <a:latin typeface="Antique Olive Compact" pitchFamily="34" charset="0"/>
              </a:rPr>
              <a:t>American Gothic Illusion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25" name="Picture 1" descr="aGothic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5052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27" name="Picture 8" descr="aGothic_MU_wid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5052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5"/>
          <p:cNvSpPr txBox="1">
            <a:spLocks noChangeArrowheads="1"/>
          </p:cNvSpPr>
          <p:nvPr/>
        </p:nvSpPr>
        <p:spPr bwMode="auto">
          <a:xfrm>
            <a:off x="158750" y="6362700"/>
            <a:ext cx="395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Neth &amp; Martinez, Vision Research, 2010</a:t>
            </a:r>
          </a:p>
        </p:txBody>
      </p:sp>
    </p:spTree>
    <p:extLst>
      <p:ext uri="{BB962C8B-B14F-4D97-AF65-F5344CB8AC3E}">
        <p14:creationId xmlns:p14="http://schemas.microsoft.com/office/powerpoint/2010/main" val="304468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81000" y="1524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FF9900"/>
                </a:solidFill>
                <a:latin typeface="Antique Olive Compact" pitchFamily="34" charset="0"/>
              </a:rPr>
              <a:t>Configural</a:t>
            </a:r>
            <a:r>
              <a:rPr lang="en-US" sz="3600" dirty="0">
                <a:solidFill>
                  <a:srgbClr val="FF9900"/>
                </a:solidFill>
                <a:latin typeface="Antique Olive Compact" pitchFamily="34" charset="0"/>
              </a:rPr>
              <a:t> Features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85900"/>
            <a:ext cx="79438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85"/>
          <p:cNvSpPr txBox="1">
            <a:spLocks noChangeArrowheads="1"/>
          </p:cNvSpPr>
          <p:nvPr/>
        </p:nvSpPr>
        <p:spPr bwMode="auto">
          <a:xfrm>
            <a:off x="228600" y="762000"/>
            <a:ext cx="5062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Martinez &amp; Du,  JMLR 2012; Martinez, CVPR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6036291"/>
            <a:ext cx="683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anger                             sadness                         </a:t>
            </a:r>
            <a:r>
              <a:rPr lang="en-US" dirty="0"/>
              <a:t>surprise  </a:t>
            </a:r>
            <a:r>
              <a:rPr lang="en-US" dirty="0" smtClean="0"/>
              <a:t>                    disgust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15200" cy="55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GB" sz="3200" b="1" dirty="0" smtClean="0"/>
              <a:t>Scene Recognition</a:t>
            </a:r>
            <a:endParaRPr lang="en-GB" sz="3200" dirty="0"/>
          </a:p>
        </p:txBody>
      </p:sp>
      <p:pic>
        <p:nvPicPr>
          <p:cNvPr id="192515" name="Picture 3" descr="tra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335713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3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1841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5"/>
          <p:cNvSpPr txBox="1">
            <a:spLocks noChangeArrowheads="1"/>
          </p:cNvSpPr>
          <p:nvPr/>
        </p:nvSpPr>
        <p:spPr bwMode="auto">
          <a:xfrm>
            <a:off x="304800" y="3733800"/>
            <a:ext cx="203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ntique Olive Compact" pitchFamily="34" charset="0"/>
              </a:rPr>
              <a:t>Identity</a:t>
            </a:r>
          </a:p>
        </p:txBody>
      </p:sp>
      <p:sp>
        <p:nvSpPr>
          <p:cNvPr id="6149" name="TextBox 16"/>
          <p:cNvSpPr txBox="1">
            <a:spLocks noChangeArrowheads="1"/>
          </p:cNvSpPr>
          <p:nvPr/>
        </p:nvSpPr>
        <p:spPr bwMode="auto">
          <a:xfrm>
            <a:off x="6859588" y="2066925"/>
            <a:ext cx="1065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ntique Olive Compact" pitchFamily="34" charset="0"/>
              </a:rPr>
              <a:t>Age</a:t>
            </a:r>
          </a:p>
        </p:txBody>
      </p: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2559050" y="1685925"/>
            <a:ext cx="376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ntique Olive Compact" pitchFamily="34" charset="0"/>
              </a:rPr>
              <a:t>Attractiveness</a:t>
            </a:r>
          </a:p>
        </p:txBody>
      </p:sp>
      <p:pic>
        <p:nvPicPr>
          <p:cNvPr id="6151" name="Picture 15" descr="C:\Documents and Settings\Aleix\Local Settings\Temporary Internet Files\Content.IE5\ZY67JHUO\MCj0370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7188"/>
            <a:ext cx="124936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24"/>
          <p:cNvSpPr txBox="1">
            <a:spLocks noChangeArrowheads="1"/>
          </p:cNvSpPr>
          <p:nvPr/>
        </p:nvSpPr>
        <p:spPr bwMode="auto">
          <a:xfrm>
            <a:off x="6251575" y="4505325"/>
            <a:ext cx="233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ntique Olive Compact" pitchFamily="34" charset="0"/>
              </a:rPr>
              <a:t>Grammar</a:t>
            </a:r>
          </a:p>
        </p:txBody>
      </p:sp>
      <p:sp>
        <p:nvSpPr>
          <p:cNvPr id="6153" name="TextBox 30"/>
          <p:cNvSpPr txBox="1">
            <a:spLocks noChangeArrowheads="1"/>
          </p:cNvSpPr>
          <p:nvPr/>
        </p:nvSpPr>
        <p:spPr bwMode="auto">
          <a:xfrm>
            <a:off x="228600" y="579120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ntique Olive Compact" pitchFamily="34" charset="0"/>
              </a:rPr>
              <a:t>Emotions</a:t>
            </a:r>
          </a:p>
        </p:txBody>
      </p:sp>
      <p:cxnSp>
        <p:nvCxnSpPr>
          <p:cNvPr id="6154" name="Straight Arrow Connector 34"/>
          <p:cNvCxnSpPr>
            <a:cxnSpLocks noChangeShapeType="1"/>
          </p:cNvCxnSpPr>
          <p:nvPr/>
        </p:nvCxnSpPr>
        <p:spPr bwMode="auto">
          <a:xfrm flipV="1">
            <a:off x="5410200" y="2133600"/>
            <a:ext cx="1143000" cy="838200"/>
          </a:xfrm>
          <a:prstGeom prst="straightConnector1">
            <a:avLst/>
          </a:prstGeom>
          <a:noFill/>
          <a:ln w="793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3922713" y="2552700"/>
            <a:ext cx="839788" cy="1587"/>
          </a:xfrm>
          <a:prstGeom prst="straightConnector1">
            <a:avLst/>
          </a:prstGeom>
          <a:noFill/>
          <a:ln w="793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37"/>
          <p:cNvCxnSpPr>
            <a:cxnSpLocks noChangeShapeType="1"/>
          </p:cNvCxnSpPr>
          <p:nvPr/>
        </p:nvCxnSpPr>
        <p:spPr bwMode="auto">
          <a:xfrm>
            <a:off x="5486400" y="3657600"/>
            <a:ext cx="1143000" cy="1588"/>
          </a:xfrm>
          <a:prstGeom prst="straightConnector1">
            <a:avLst/>
          </a:prstGeom>
          <a:noFill/>
          <a:ln w="793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Straight Arrow Connector 40"/>
          <p:cNvCxnSpPr>
            <a:cxnSpLocks noChangeShapeType="1"/>
          </p:cNvCxnSpPr>
          <p:nvPr/>
        </p:nvCxnSpPr>
        <p:spPr bwMode="auto">
          <a:xfrm rot="10800000" flipV="1">
            <a:off x="3276600" y="4343400"/>
            <a:ext cx="838200" cy="381000"/>
          </a:xfrm>
          <a:prstGeom prst="straightConnector1">
            <a:avLst/>
          </a:prstGeom>
          <a:noFill/>
          <a:ln w="793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Straight Arrow Connector 42"/>
          <p:cNvCxnSpPr>
            <a:cxnSpLocks noChangeShapeType="1"/>
          </p:cNvCxnSpPr>
          <p:nvPr/>
        </p:nvCxnSpPr>
        <p:spPr bwMode="auto">
          <a:xfrm rot="10800000">
            <a:off x="2362200" y="3200400"/>
            <a:ext cx="1066800" cy="457200"/>
          </a:xfrm>
          <a:prstGeom prst="straightConnector1">
            <a:avLst/>
          </a:prstGeom>
          <a:noFill/>
          <a:ln w="793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87775" y="3113088"/>
            <a:ext cx="139382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</a:rPr>
              <a:t>Human</a:t>
            </a:r>
          </a:p>
          <a:p>
            <a:pPr>
              <a:defRPr/>
            </a:pPr>
            <a:r>
              <a:rPr lang="en-US" sz="3200" dirty="0"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</a:rPr>
              <a:t>face</a:t>
            </a:r>
          </a:p>
        </p:txBody>
      </p:sp>
      <p:sp>
        <p:nvSpPr>
          <p:cNvPr id="6160" name="TextBox 46"/>
          <p:cNvSpPr txBox="1">
            <a:spLocks noChangeArrowheads="1"/>
          </p:cNvSpPr>
          <p:nvPr/>
        </p:nvSpPr>
        <p:spPr bwMode="auto">
          <a:xfrm>
            <a:off x="6400800" y="5943600"/>
            <a:ext cx="180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latin typeface="Antique Olive Compact" pitchFamily="34" charset="0"/>
              </a:rPr>
              <a:t>Gender</a:t>
            </a:r>
          </a:p>
        </p:txBody>
      </p:sp>
      <p:cxnSp>
        <p:nvCxnSpPr>
          <p:cNvPr id="6161" name="Straight Arrow Connector 54"/>
          <p:cNvCxnSpPr>
            <a:cxnSpLocks noChangeShapeType="1"/>
          </p:cNvCxnSpPr>
          <p:nvPr/>
        </p:nvCxnSpPr>
        <p:spPr bwMode="auto">
          <a:xfrm rot="16200000" flipH="1">
            <a:off x="4495800" y="4419600"/>
            <a:ext cx="533400" cy="381000"/>
          </a:xfrm>
          <a:prstGeom prst="straightConnector1">
            <a:avLst/>
          </a:prstGeom>
          <a:noFill/>
          <a:ln w="793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62" name="Picture 2" descr="C:\Documents and Settings\Aleix\Local Settings\Temporary Internet Files\Content.IE5\WZK3YV4P\MCj0424032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4613"/>
            <a:ext cx="17272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5" descr="C:\Documents and Settings\Aleix\Local Settings\Temporary Internet Files\Content.IE5\ZY67JHUO\MCj0435598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797425"/>
            <a:ext cx="1431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6" descr="C:\Documents and Settings\Aleix\Local Settings\Temporary Internet Files\Content.IE5\WZK3YV4P\MCj0211154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04788"/>
            <a:ext cx="19621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8" descr="C:\Documents and Settings\Aleix\Local Settings\Temporary Internet Files\Content.IE5\WZK3YV4P\MCj04406450000[1].wm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D020"/>
              </a:clrFrom>
              <a:clrTo>
                <a:srgbClr val="FED0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52600"/>
            <a:ext cx="1863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couple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71600"/>
            <a:ext cx="6454775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seville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6251575" cy="472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28600" y="2286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/>
              <a:t>Change Blindness shows that your conscious perception of a fully complete scene at each moment in time is really a mental construction.  You only have detailed information about the small region around where your eyes are fixated. </a:t>
            </a: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4874" r="9526" b="18587"/>
          <a:stretch>
            <a:fillRect/>
          </a:stretch>
        </p:blipFill>
        <p:spPr bwMode="auto">
          <a:xfrm>
            <a:off x="0" y="792163"/>
            <a:ext cx="9144000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Automatic Processing of Scenes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19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1588" y="0"/>
            <a:ext cx="9144001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Scene context matters!</a:t>
            </a:r>
          </a:p>
        </p:txBody>
      </p:sp>
      <p:pic>
        <p:nvPicPr>
          <p:cNvPr id="6147" name="Picture 4" descr="DeerHighway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424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3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31138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8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We can very quickly understand scenes…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29560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398" y="152400"/>
            <a:ext cx="6477000" cy="60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which are old? which are new?</a:t>
            </a: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6477000" y="52578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04139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34653"/>
            <a:ext cx="1244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Picture Memory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We can identify scenes in about 125 ms!! </a:t>
            </a:r>
            <a:br>
              <a:rPr lang="en-US" smtClean="0"/>
            </a:br>
            <a:r>
              <a:rPr lang="en-US" smtClean="0"/>
              <a:t>(Potter 1969)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People can remember up to 2500 and even 10000 pictures at a rate of one image every 2 seconds.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But can we? what kind of detail do we process/remember? </a:t>
            </a:r>
          </a:p>
        </p:txBody>
      </p:sp>
    </p:spTree>
    <p:extLst>
      <p:ext uri="{BB962C8B-B14F-4D97-AF65-F5344CB8AC3E}">
        <p14:creationId xmlns:p14="http://schemas.microsoft.com/office/powerpoint/2010/main" val="32128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7" descr="rsv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55663"/>
            <a:ext cx="7031038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98875" y="5900738"/>
            <a:ext cx="2528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Potter et al. 1976</a:t>
            </a:r>
          </a:p>
        </p:txBody>
      </p:sp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5105400" y="45720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2882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olfe-Fig-08-24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21730"/>
          <a:stretch>
            <a:fillRect/>
          </a:stretch>
        </p:blipFill>
        <p:spPr bwMode="auto">
          <a:xfrm>
            <a:off x="152400" y="955675"/>
            <a:ext cx="88392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276600" y="5715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differences between pictures?</a:t>
            </a:r>
          </a:p>
        </p:txBody>
      </p:sp>
    </p:spTree>
    <p:extLst>
      <p:ext uri="{BB962C8B-B14F-4D97-AF65-F5344CB8AC3E}">
        <p14:creationId xmlns:p14="http://schemas.microsoft.com/office/powerpoint/2010/main" val="2693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/>
              <a:t>Face Recognition Difficulties</a:t>
            </a:r>
          </a:p>
        </p:txBody>
      </p:sp>
      <p:sp>
        <p:nvSpPr>
          <p:cNvPr id="969731" name="Rectangle 3"/>
          <p:cNvSpPr>
            <a:spLocks noChangeArrowheads="1"/>
          </p:cNvSpPr>
          <p:nvPr/>
        </p:nvSpPr>
        <p:spPr bwMode="auto">
          <a:xfrm>
            <a:off x="609600" y="1524000"/>
            <a:ext cx="8077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Identify similar faces </a:t>
            </a:r>
            <a:r>
              <a:rPr kumimoji="0" lang="en-US" altLang="zh-TW" sz="2400">
                <a:solidFill>
                  <a:srgbClr val="FF0000"/>
                </a:solidFill>
                <a:ea typeface="新細明體" pitchFamily="18" charset="-120"/>
              </a:rPr>
              <a:t>(inter-class similarity)</a:t>
            </a:r>
          </a:p>
          <a:p>
            <a:pPr marL="342900" indent="-34290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Accommodate </a:t>
            </a:r>
            <a:r>
              <a:rPr kumimoji="0" lang="en-US" altLang="zh-TW" sz="2400">
                <a:solidFill>
                  <a:srgbClr val="FF0000"/>
                </a:solidFill>
                <a:ea typeface="新細明體" pitchFamily="18" charset="-120"/>
              </a:rPr>
              <a:t>intra-class variability</a:t>
            </a: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 due to:</a:t>
            </a:r>
          </a:p>
          <a:p>
            <a:pPr marL="742950" lvl="1" indent="-28575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head pose</a:t>
            </a:r>
          </a:p>
          <a:p>
            <a:pPr marL="742950" lvl="1" indent="-28575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illumination conditions</a:t>
            </a:r>
          </a:p>
          <a:p>
            <a:pPr marL="742950" lvl="1" indent="-28575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expressions</a:t>
            </a:r>
          </a:p>
          <a:p>
            <a:pPr marL="742950" lvl="1" indent="-28575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facial accessories</a:t>
            </a:r>
          </a:p>
          <a:p>
            <a:pPr marL="742950" lvl="1" indent="-28575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aging effects</a:t>
            </a:r>
          </a:p>
        </p:txBody>
      </p:sp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685800" y="48768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 ea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US" altLang="zh-TW" sz="2400">
                <a:solidFill>
                  <a:schemeClr val="tx1"/>
                </a:solidFill>
                <a:ea typeface="新細明體" pitchFamily="18" charset="-120"/>
              </a:rPr>
              <a:t>Cartoon faces </a:t>
            </a:r>
          </a:p>
        </p:txBody>
      </p:sp>
    </p:spTree>
    <p:extLst>
      <p:ext uri="{BB962C8B-B14F-4D97-AF65-F5344CB8AC3E}">
        <p14:creationId xmlns:p14="http://schemas.microsoft.com/office/powerpoint/2010/main" val="404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Relational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Five </a:t>
            </a:r>
            <a:r>
              <a:rPr lang="en-US" sz="2400" b="1" dirty="0" smtClean="0"/>
              <a:t>Relational Violations </a:t>
            </a:r>
            <a:r>
              <a:rPr lang="en-US" sz="2400" dirty="0" smtClean="0"/>
              <a:t>that can slow down object or scene processing</a:t>
            </a:r>
            <a:r>
              <a:rPr lang="en-US" sz="2400" b="1" dirty="0" smtClean="0"/>
              <a:t> </a:t>
            </a:r>
            <a:r>
              <a:rPr lang="en-US" sz="2400" dirty="0" smtClean="0"/>
              <a:t>according to </a:t>
            </a:r>
            <a:r>
              <a:rPr lang="en-US" sz="2400" dirty="0" err="1" smtClean="0"/>
              <a:t>Biederman</a:t>
            </a:r>
            <a:r>
              <a:rPr lang="en-US" sz="2400" dirty="0" smtClean="0"/>
              <a:t> et al. (1982):</a:t>
            </a:r>
          </a:p>
          <a:p>
            <a:pPr eaLnBrk="1" hangingPunct="1">
              <a:defRPr/>
            </a:pPr>
            <a:r>
              <a:rPr lang="en-US" sz="2400" i="1" dirty="0" smtClean="0"/>
              <a:t>Support: </a:t>
            </a:r>
            <a:r>
              <a:rPr lang="en-US" sz="2400" dirty="0" smtClean="0"/>
              <a:t>Object does not appear to be resting on a surface</a:t>
            </a:r>
          </a:p>
          <a:p>
            <a:pPr eaLnBrk="1" hangingPunct="1">
              <a:defRPr/>
            </a:pPr>
            <a:r>
              <a:rPr lang="en-US" sz="2400" i="1" dirty="0" smtClean="0"/>
              <a:t>Interposition: </a:t>
            </a:r>
            <a:r>
              <a:rPr lang="en-US" sz="2400" dirty="0" smtClean="0"/>
              <a:t>The background appears to pass through the object</a:t>
            </a:r>
          </a:p>
          <a:p>
            <a:pPr eaLnBrk="1" hangingPunct="1">
              <a:defRPr/>
            </a:pPr>
            <a:r>
              <a:rPr lang="en-US" sz="2400" i="1" dirty="0" smtClean="0"/>
              <a:t>Probability: </a:t>
            </a:r>
            <a:r>
              <a:rPr lang="en-US" sz="2400" dirty="0" smtClean="0"/>
              <a:t>The object is unlikely to appear in the scene.</a:t>
            </a:r>
          </a:p>
          <a:p>
            <a:pPr eaLnBrk="1" hangingPunct="1">
              <a:defRPr/>
            </a:pPr>
            <a:r>
              <a:rPr lang="en-US" sz="2400" i="1" dirty="0" smtClean="0"/>
              <a:t>Position: </a:t>
            </a:r>
            <a:r>
              <a:rPr lang="en-US" sz="2400" dirty="0" smtClean="0"/>
              <a:t>The object is likely to occur in that scene but is unlikely to be in that particular position.</a:t>
            </a:r>
          </a:p>
          <a:p>
            <a:pPr eaLnBrk="1" hangingPunct="1">
              <a:defRPr/>
            </a:pPr>
            <a:r>
              <a:rPr lang="en-US" sz="2400" i="1" dirty="0" smtClean="0"/>
              <a:t>Size: </a:t>
            </a:r>
            <a:r>
              <a:rPr lang="en-US" sz="2400" dirty="0" smtClean="0"/>
              <a:t>The object appears too large or too small relative to other objects in the scene.</a:t>
            </a:r>
          </a:p>
        </p:txBody>
      </p:sp>
    </p:spTree>
    <p:extLst>
      <p:ext uri="{BB962C8B-B14F-4D97-AF65-F5344CB8AC3E}">
        <p14:creationId xmlns:p14="http://schemas.microsoft.com/office/powerpoint/2010/main" val="9731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77875"/>
            <a:ext cx="8113713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381750" y="6457950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Biederman et al., 1981</a:t>
            </a:r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348416" y="228600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Position violation</a:t>
            </a:r>
          </a:p>
        </p:txBody>
      </p:sp>
    </p:spTree>
    <p:extLst>
      <p:ext uri="{BB962C8B-B14F-4D97-AF65-F5344CB8AC3E}">
        <p14:creationId xmlns:p14="http://schemas.microsoft.com/office/powerpoint/2010/main" val="22027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14337" y="152400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Interposition violation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5025"/>
            <a:ext cx="753427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Support, size, and probability violation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867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ChangeArrowheads="1"/>
          </p:cNvSpPr>
          <p:nvPr/>
        </p:nvSpPr>
        <p:spPr bwMode="auto">
          <a:xfrm>
            <a:off x="0" y="0"/>
            <a:ext cx="8763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/>
              <a:t>Inter-class Similarity</a:t>
            </a:r>
          </a:p>
        </p:txBody>
      </p:sp>
      <p:sp>
        <p:nvSpPr>
          <p:cNvPr id="97280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kumimoji="0" lang="en-US" altLang="zh-TW">
                <a:ea typeface="新細明體" pitchFamily="18" charset="-120"/>
              </a:rPr>
              <a:t>Different persons may have very similar </a:t>
            </a:r>
            <a:r>
              <a:rPr kumimoji="0" lang="en-US" altLang="zh-TW">
                <a:solidFill>
                  <a:srgbClr val="FF0000"/>
                </a:solidFill>
                <a:ea typeface="新細明體" pitchFamily="18" charset="-120"/>
              </a:rPr>
              <a:t>appearance</a:t>
            </a:r>
            <a:endParaRPr kumimoji="0" lang="en-US" altLang="zh-TW" sz="2000">
              <a:solidFill>
                <a:srgbClr val="FF0000"/>
              </a:solidFill>
              <a:ea typeface="新細明體" pitchFamily="18" charset="-120"/>
            </a:endParaRPr>
          </a:p>
        </p:txBody>
      </p:sp>
      <p:pic>
        <p:nvPicPr>
          <p:cNvPr id="972804" name="Picture 4" descr="tw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2400300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05" name="Picture 5" descr="fathson_b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0480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06" name="Text Box 6"/>
          <p:cNvSpPr txBox="1">
            <a:spLocks noChangeArrowheads="1"/>
          </p:cNvSpPr>
          <p:nvPr/>
        </p:nvSpPr>
        <p:spPr bwMode="auto">
          <a:xfrm>
            <a:off x="2362200" y="4884738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400">
                <a:solidFill>
                  <a:schemeClr val="tx1"/>
                </a:solidFill>
              </a:rPr>
              <a:t>Twins </a:t>
            </a: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4795838" y="4884738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400">
                <a:solidFill>
                  <a:schemeClr val="tx1"/>
                </a:solidFill>
              </a:rPr>
              <a:t>Father and son </a:t>
            </a:r>
          </a:p>
        </p:txBody>
      </p:sp>
      <p:sp>
        <p:nvSpPr>
          <p:cNvPr id="972808" name="Rectangle 8"/>
          <p:cNvSpPr>
            <a:spLocks noChangeArrowheads="1"/>
          </p:cNvSpPr>
          <p:nvPr/>
        </p:nvSpPr>
        <p:spPr bwMode="auto">
          <a:xfrm>
            <a:off x="2141538" y="4495800"/>
            <a:ext cx="1809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900" b="1">
                <a:solidFill>
                  <a:schemeClr val="tx1"/>
                </a:solidFill>
                <a:ea typeface="新細明體" pitchFamily="18" charset="-120"/>
              </a:rPr>
              <a:t>www.marykateandashley.com</a:t>
            </a:r>
          </a:p>
        </p:txBody>
      </p:sp>
      <p:sp>
        <p:nvSpPr>
          <p:cNvPr id="972809" name="Rectangle 9"/>
          <p:cNvSpPr>
            <a:spLocks noChangeArrowheads="1"/>
          </p:cNvSpPr>
          <p:nvPr/>
        </p:nvSpPr>
        <p:spPr bwMode="auto">
          <a:xfrm>
            <a:off x="4419600" y="4495800"/>
            <a:ext cx="3298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900" b="1">
                <a:solidFill>
                  <a:schemeClr val="tx1"/>
                </a:solidFill>
                <a:ea typeface="新細明體" pitchFamily="18" charset="-120"/>
              </a:rPr>
              <a:t>news.bbc.co.uk/hi/english/in_depth/americas/2000/us_elections</a:t>
            </a:r>
            <a:endParaRPr kumimoji="0" lang="en-US" sz="900" b="1">
              <a:solidFill>
                <a:schemeClr val="tx1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3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ChangeArrowheads="1"/>
          </p:cNvSpPr>
          <p:nvPr/>
        </p:nvSpPr>
        <p:spPr bwMode="auto">
          <a:xfrm>
            <a:off x="0" y="0"/>
            <a:ext cx="8763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/>
              <a:t>Intra-class Variability</a:t>
            </a:r>
          </a:p>
        </p:txBody>
      </p:sp>
      <p:grpSp>
        <p:nvGrpSpPr>
          <p:cNvPr id="974851" name="Group 3"/>
          <p:cNvGrpSpPr>
            <a:grpSpLocks/>
          </p:cNvGrpSpPr>
          <p:nvPr/>
        </p:nvGrpSpPr>
        <p:grpSpPr bwMode="auto">
          <a:xfrm>
            <a:off x="52388" y="2133600"/>
            <a:ext cx="9015412" cy="3355975"/>
            <a:chOff x="33" y="334"/>
            <a:chExt cx="5679" cy="2114"/>
          </a:xfrm>
        </p:grpSpPr>
        <p:pic>
          <p:nvPicPr>
            <p:cNvPr id="974852" name="Picture 4" descr="vin02p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334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53" name="Picture 5" descr="vin02pfoccld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1438"/>
              <a:ext cx="783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54" name="Picture 6" descr="vin02sket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" y="1438"/>
              <a:ext cx="783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55" name="Picture 7" descr="vin15wo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1438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56" name="Picture 8" descr="vin14i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" y="334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57" name="Picture 9" descr="vin13iu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" y="334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58" name="Picture 10" descr="vin12ph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334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59" name="Picture 11" descr="vin11p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334"/>
              <a:ext cx="783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60" name="Picture 12" descr="vin10fac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1438"/>
              <a:ext cx="783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61" name="Picture 13" descr="vin07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1438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62" name="Picture 14" descr="vin04p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334"/>
              <a:ext cx="783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63" name="Picture 15" descr="vin02valu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1438"/>
              <a:ext cx="783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64" name="Picture 16" descr="vin02thr_134_21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" y="1438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4865" name="Picture 17" descr="vin03i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334"/>
              <a:ext cx="783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4866" name="Text Box 18"/>
          <p:cNvSpPr txBox="1">
            <a:spLocks noChangeArrowheads="1"/>
          </p:cNvSpPr>
          <p:nvPr/>
        </p:nvSpPr>
        <p:spPr bwMode="auto">
          <a:xfrm>
            <a:off x="381000" y="11430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kumimoji="0" lang="en-US" altLang="zh-TW">
                <a:ea typeface="新細明體" pitchFamily="18" charset="-120"/>
              </a:rPr>
              <a:t>Faces with intra-subject variations in pose, illumination, expression, accessories, color, occlusions, and brightness </a:t>
            </a:r>
          </a:p>
        </p:txBody>
      </p:sp>
    </p:spTree>
    <p:extLst>
      <p:ext uri="{BB962C8B-B14F-4D97-AF65-F5344CB8AC3E}">
        <p14:creationId xmlns:p14="http://schemas.microsoft.com/office/powerpoint/2010/main" val="30778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295400" y="268288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9900"/>
                </a:solidFill>
                <a:latin typeface="Antique Olive Compact" pitchFamily="34" charset="0"/>
              </a:rPr>
              <a:t>Wholistic Processing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8400" y="1447800"/>
          <a:ext cx="464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3" imgW="1743318" imgH="1743318" progId="PSP7.Image">
                  <p:embed/>
                </p:oleObj>
              </mc:Choice>
              <mc:Fallback>
                <p:oleObj name="Image" r:id="rId3" imgW="1743318" imgH="174331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46482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295400" y="268288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9900"/>
                </a:solidFill>
                <a:latin typeface="Antique Olive Compact" pitchFamily="34" charset="0"/>
              </a:rPr>
              <a:t>Wholistic Processing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altoons.com/wordpress/wp-content/uploads/2008/09/candidates-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2387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2.bp.blogspot.com/_ToRk1O9PQTA/TDa92GMxXXI/AAAAAAAAAZ8/BBhLCtdoMbQ/s1600/funny+face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27697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47244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10200" y="44958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621</Words>
  <Application>Microsoft Office PowerPoint</Application>
  <PresentationFormat>On-screen Show (4:3)</PresentationFormat>
  <Paragraphs>123</Paragraphs>
  <Slides>33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Image</vt:lpstr>
      <vt:lpstr>Lecture 19 – Recognition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Scene Recognition</vt:lpstr>
      <vt:lpstr>PowerPoint Presentation</vt:lpstr>
      <vt:lpstr>PowerPoint Presentation</vt:lpstr>
      <vt:lpstr>Automatic Processing of Scenes</vt:lpstr>
      <vt:lpstr>Scene context matters!</vt:lpstr>
      <vt:lpstr>PowerPoint Presentation</vt:lpstr>
      <vt:lpstr>PowerPoint Presentation</vt:lpstr>
      <vt:lpstr>PowerPoint Presentation</vt:lpstr>
      <vt:lpstr>Picture Memory</vt:lpstr>
      <vt:lpstr>PowerPoint Presentation</vt:lpstr>
      <vt:lpstr>PowerPoint Presentation</vt:lpstr>
      <vt:lpstr>Relational Violations</vt:lpstr>
      <vt:lpstr>Position violation</vt:lpstr>
      <vt:lpstr>Interposition violation</vt:lpstr>
      <vt:lpstr>Support, size, and probability violation</vt:lpstr>
    </vt:vector>
  </TitlesOfParts>
  <Company>Psychology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Recognition</dc:title>
  <dc:creator>James Todd</dc:creator>
  <cp:lastModifiedBy>James Todd</cp:lastModifiedBy>
  <cp:revision>19</cp:revision>
  <dcterms:created xsi:type="dcterms:W3CDTF">2012-11-26T19:58:31Z</dcterms:created>
  <dcterms:modified xsi:type="dcterms:W3CDTF">2014-11-03T19:32:33Z</dcterms:modified>
</cp:coreProperties>
</file>