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activeX/activeX1.xml" ContentType="application/vnd.ms-office.activeX+xml"/>
  <Override PartName="/ppt/activeX/activeX1.bin" ContentType="application/vnd.ms-office.activeX"/>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3" r:id="rId2"/>
    <p:sldId id="258" r:id="rId3"/>
    <p:sldId id="376" r:id="rId4"/>
    <p:sldId id="259" r:id="rId5"/>
    <p:sldId id="260" r:id="rId6"/>
    <p:sldId id="309" r:id="rId7"/>
    <p:sldId id="310" r:id="rId8"/>
    <p:sldId id="311" r:id="rId9"/>
    <p:sldId id="312" r:id="rId10"/>
    <p:sldId id="313" r:id="rId11"/>
    <p:sldId id="365" r:id="rId12"/>
    <p:sldId id="316" r:id="rId13"/>
    <p:sldId id="414" r:id="rId14"/>
    <p:sldId id="415" r:id="rId15"/>
    <p:sldId id="357" r:id="rId16"/>
    <p:sldId id="370" r:id="rId17"/>
    <p:sldId id="379" r:id="rId18"/>
    <p:sldId id="378" r:id="rId19"/>
    <p:sldId id="385" r:id="rId20"/>
    <p:sldId id="397" r:id="rId21"/>
    <p:sldId id="402" r:id="rId22"/>
    <p:sldId id="394" r:id="rId23"/>
    <p:sldId id="413" r:id="rId24"/>
    <p:sldId id="395" r:id="rId25"/>
    <p:sldId id="396" r:id="rId26"/>
    <p:sldId id="409" r:id="rId27"/>
    <p:sldId id="410" r:id="rId28"/>
    <p:sldId id="403" r:id="rId29"/>
    <p:sldId id="398" r:id="rId30"/>
    <p:sldId id="388" r:id="rId31"/>
    <p:sldId id="375" r:id="rId32"/>
    <p:sldId id="358" r:id="rId33"/>
    <p:sldId id="359" r:id="rId34"/>
    <p:sldId id="377" r:id="rId35"/>
    <p:sldId id="404" r:id="rId36"/>
    <p:sldId id="391" r:id="rId37"/>
    <p:sldId id="392" r:id="rId38"/>
    <p:sldId id="381" r:id="rId39"/>
    <p:sldId id="360" r:id="rId40"/>
    <p:sldId id="362" r:id="rId41"/>
    <p:sldId id="412" r:id="rId42"/>
    <p:sldId id="383" r:id="rId43"/>
    <p:sldId id="390" r:id="rId44"/>
    <p:sldId id="411" r:id="rId45"/>
    <p:sldId id="407" r:id="rId46"/>
    <p:sldId id="406" r:id="rId4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1D1"/>
    <a:srgbClr val="848484"/>
    <a:srgbClr val="878787"/>
    <a:srgbClr val="8C8C8C"/>
    <a:srgbClr val="969696"/>
    <a:srgbClr val="8A8A8A"/>
    <a:srgbClr val="7D7D7D"/>
    <a:srgbClr val="8585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5" autoAdjust="0"/>
    <p:restoredTop sz="94660"/>
  </p:normalViewPr>
  <p:slideViewPr>
    <p:cSldViewPr snapToGrid="0">
      <p:cViewPr>
        <p:scale>
          <a:sx n="105" d="100"/>
          <a:sy n="105" d="100"/>
        </p:scale>
        <p:origin x="-2198" y="-78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8D4188-1A0D-4D75-94FA-F42C5D6BF145}" type="slidenum">
              <a:rPr lang="en-US"/>
              <a:pPr/>
              <a:t>‹#›</a:t>
            </a:fld>
            <a:endParaRPr lang="en-US"/>
          </a:p>
        </p:txBody>
      </p:sp>
    </p:spTree>
    <p:extLst>
      <p:ext uri="{BB962C8B-B14F-4D97-AF65-F5344CB8AC3E}">
        <p14:creationId xmlns:p14="http://schemas.microsoft.com/office/powerpoint/2010/main" val="3975348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41C3B1-5B5A-4405-B956-B3B84F5DA251}" type="slidenum">
              <a:rPr lang="en-US"/>
              <a:pPr/>
              <a:t>‹#›</a:t>
            </a:fld>
            <a:endParaRPr lang="en-US"/>
          </a:p>
        </p:txBody>
      </p:sp>
    </p:spTree>
    <p:extLst>
      <p:ext uri="{BB962C8B-B14F-4D97-AF65-F5344CB8AC3E}">
        <p14:creationId xmlns:p14="http://schemas.microsoft.com/office/powerpoint/2010/main" val="4231202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6021AF-B194-488E-A5B6-97151029B82D}" type="slidenum">
              <a:rPr lang="en-US"/>
              <a:pPr/>
              <a:t>‹#›</a:t>
            </a:fld>
            <a:endParaRPr lang="en-US"/>
          </a:p>
        </p:txBody>
      </p:sp>
    </p:spTree>
    <p:extLst>
      <p:ext uri="{BB962C8B-B14F-4D97-AF65-F5344CB8AC3E}">
        <p14:creationId xmlns:p14="http://schemas.microsoft.com/office/powerpoint/2010/main" val="3771328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88F4B429-D182-484C-B83A-35311CB76145}" type="slidenum">
              <a:rPr lang="en-US"/>
              <a:pPr/>
              <a:t>‹#›</a:t>
            </a:fld>
            <a:endParaRPr lang="en-US"/>
          </a:p>
        </p:txBody>
      </p:sp>
    </p:spTree>
    <p:extLst>
      <p:ext uri="{BB962C8B-B14F-4D97-AF65-F5344CB8AC3E}">
        <p14:creationId xmlns:p14="http://schemas.microsoft.com/office/powerpoint/2010/main" val="16929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FD374B-A3CE-4273-B1E8-6F0300CE8139}" type="slidenum">
              <a:rPr lang="en-US"/>
              <a:pPr/>
              <a:t>‹#›</a:t>
            </a:fld>
            <a:endParaRPr lang="en-US"/>
          </a:p>
        </p:txBody>
      </p:sp>
    </p:spTree>
    <p:extLst>
      <p:ext uri="{BB962C8B-B14F-4D97-AF65-F5344CB8AC3E}">
        <p14:creationId xmlns:p14="http://schemas.microsoft.com/office/powerpoint/2010/main" val="574579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F4F0C44-45FF-4864-B182-A99B37EB2000}" type="slidenum">
              <a:rPr lang="en-US"/>
              <a:pPr/>
              <a:t>‹#›</a:t>
            </a:fld>
            <a:endParaRPr lang="en-US"/>
          </a:p>
        </p:txBody>
      </p:sp>
    </p:spTree>
    <p:extLst>
      <p:ext uri="{BB962C8B-B14F-4D97-AF65-F5344CB8AC3E}">
        <p14:creationId xmlns:p14="http://schemas.microsoft.com/office/powerpoint/2010/main" val="1658607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58768F1-CE20-45E2-9507-56D1AD8239D7}" type="slidenum">
              <a:rPr lang="en-US"/>
              <a:pPr/>
              <a:t>‹#›</a:t>
            </a:fld>
            <a:endParaRPr lang="en-US"/>
          </a:p>
        </p:txBody>
      </p:sp>
    </p:spTree>
    <p:extLst>
      <p:ext uri="{BB962C8B-B14F-4D97-AF65-F5344CB8AC3E}">
        <p14:creationId xmlns:p14="http://schemas.microsoft.com/office/powerpoint/2010/main" val="1032492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9D65EB7-A371-4E7D-96B5-D34C41D2C638}" type="slidenum">
              <a:rPr lang="en-US"/>
              <a:pPr/>
              <a:t>‹#›</a:t>
            </a:fld>
            <a:endParaRPr lang="en-US"/>
          </a:p>
        </p:txBody>
      </p:sp>
    </p:spTree>
    <p:extLst>
      <p:ext uri="{BB962C8B-B14F-4D97-AF65-F5344CB8AC3E}">
        <p14:creationId xmlns:p14="http://schemas.microsoft.com/office/powerpoint/2010/main" val="3760641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D00BD86-3097-49C5-9682-2481A0551DCB}" type="slidenum">
              <a:rPr lang="en-US"/>
              <a:pPr/>
              <a:t>‹#›</a:t>
            </a:fld>
            <a:endParaRPr lang="en-US"/>
          </a:p>
        </p:txBody>
      </p:sp>
    </p:spTree>
    <p:extLst>
      <p:ext uri="{BB962C8B-B14F-4D97-AF65-F5344CB8AC3E}">
        <p14:creationId xmlns:p14="http://schemas.microsoft.com/office/powerpoint/2010/main" val="100236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D1CD46F-9FD1-412C-9589-896B0BC199A2}" type="slidenum">
              <a:rPr lang="en-US"/>
              <a:pPr/>
              <a:t>‹#›</a:t>
            </a:fld>
            <a:endParaRPr lang="en-US"/>
          </a:p>
        </p:txBody>
      </p:sp>
    </p:spTree>
    <p:extLst>
      <p:ext uri="{BB962C8B-B14F-4D97-AF65-F5344CB8AC3E}">
        <p14:creationId xmlns:p14="http://schemas.microsoft.com/office/powerpoint/2010/main" val="331047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A7FA9AD-C925-4852-936C-EF39E0C32E93}" type="slidenum">
              <a:rPr lang="en-US"/>
              <a:pPr/>
              <a:t>‹#›</a:t>
            </a:fld>
            <a:endParaRPr lang="en-US"/>
          </a:p>
        </p:txBody>
      </p:sp>
    </p:spTree>
    <p:extLst>
      <p:ext uri="{BB962C8B-B14F-4D97-AF65-F5344CB8AC3E}">
        <p14:creationId xmlns:p14="http://schemas.microsoft.com/office/powerpoint/2010/main" val="2285123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6461828-21D5-40CF-AE7A-B0D1DB9D5656}" type="slidenum">
              <a:rPr lang="en-US"/>
              <a:pPr/>
              <a:t>‹#›</a:t>
            </a:fld>
            <a:endParaRPr lang="en-US"/>
          </a:p>
        </p:txBody>
      </p:sp>
    </p:spTree>
    <p:extLst>
      <p:ext uri="{BB962C8B-B14F-4D97-AF65-F5344CB8AC3E}">
        <p14:creationId xmlns:p14="http://schemas.microsoft.com/office/powerpoint/2010/main" val="17399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89345DD-B279-4740-A9CF-66C7696DFCC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2.png"/><Relationship Id="rId5" Type="http://schemas.openxmlformats.org/officeDocument/2006/relationships/oleObject" Target="../embeddings/oleObject4.bin"/><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2.png"/><Relationship Id="rId5" Type="http://schemas.openxmlformats.org/officeDocument/2006/relationships/oleObject" Target="../embeddings/oleObject6.bin"/><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31.png"/><Relationship Id="rId5" Type="http://schemas.openxmlformats.org/officeDocument/2006/relationships/oleObject" Target="../embeddings/oleObject16.bin"/><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33.png"/><Relationship Id="rId5" Type="http://schemas.openxmlformats.org/officeDocument/2006/relationships/oleObject" Target="../embeddings/oleObject18.bin"/><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37.png"/><Relationship Id="rId5" Type="http://schemas.openxmlformats.org/officeDocument/2006/relationships/oleObject" Target="../embeddings/oleObject21.bin"/><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6.v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812800" y="137886"/>
            <a:ext cx="7438571" cy="990600"/>
          </a:xfrm>
        </p:spPr>
        <p:txBody>
          <a:bodyPr/>
          <a:lstStyle/>
          <a:p>
            <a:r>
              <a:rPr lang="en-US" sz="3600" dirty="0" smtClean="0"/>
              <a:t>Lecture </a:t>
            </a:r>
            <a:r>
              <a:rPr lang="en-US" sz="3600" dirty="0" smtClean="0"/>
              <a:t>16 </a:t>
            </a:r>
            <a:r>
              <a:rPr lang="en-US" sz="3600" dirty="0" smtClean="0"/>
              <a:t>– Lightness </a:t>
            </a:r>
            <a:r>
              <a:rPr lang="en-US" sz="3600" dirty="0"/>
              <a:t>Perception</a:t>
            </a:r>
          </a:p>
        </p:txBody>
      </p:sp>
      <p:graphicFrame>
        <p:nvGraphicFramePr>
          <p:cNvPr id="50183" name="Object 7"/>
          <p:cNvGraphicFramePr>
            <a:graphicFrameLocks noGrp="1" noChangeAspect="1"/>
          </p:cNvGraphicFramePr>
          <p:nvPr>
            <p:ph idx="1"/>
          </p:nvPr>
        </p:nvGraphicFramePr>
        <p:xfrm>
          <a:off x="990600" y="1524000"/>
          <a:ext cx="7334250" cy="4495800"/>
        </p:xfrm>
        <a:graphic>
          <a:graphicData uri="http://schemas.openxmlformats.org/presentationml/2006/ole">
            <mc:AlternateContent xmlns:mc="http://schemas.openxmlformats.org/markup-compatibility/2006">
              <mc:Choice xmlns:v="urn:schemas-microsoft-com:vml" Requires="v">
                <p:oleObj spid="_x0000_s50193" name="Image" r:id="rId3" imgW="14666667" imgH="8990476" progId="Photoshop.Image.9">
                  <p:embed/>
                </p:oleObj>
              </mc:Choice>
              <mc:Fallback>
                <p:oleObj name="Image" r:id="rId3" imgW="14666667" imgH="8990476" progId="Photoshop.Image.9">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524000"/>
                        <a:ext cx="733425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shin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00200"/>
            <a:ext cx="4648200" cy="4648200"/>
          </a:xfrm>
          <a:prstGeom prst="rect">
            <a:avLst/>
          </a:prstGeom>
          <a:noFill/>
          <a:extLst>
            <a:ext uri="{909E8E84-426E-40DD-AFC4-6F175D3DCCD1}">
              <a14:hiddenFill xmlns:a14="http://schemas.microsoft.com/office/drawing/2010/main">
                <a:solidFill>
                  <a:srgbClr val="FFFFFF"/>
                </a:solidFill>
              </a14:hiddenFill>
            </a:ext>
          </a:extLst>
        </p:spPr>
      </p:pic>
      <p:sp>
        <p:nvSpPr>
          <p:cNvPr id="60419" name="Text Box 3"/>
          <p:cNvSpPr txBox="1">
            <a:spLocks noChangeArrowheads="1"/>
          </p:cNvSpPr>
          <p:nvPr/>
        </p:nvSpPr>
        <p:spPr bwMode="auto">
          <a:xfrm>
            <a:off x="685800" y="457200"/>
            <a:ext cx="7848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t>This surface has a combination of diffuse and specular components.  Note that the diffuse reflections are the color of the surface, whereas the specular reflections are the color of the light source.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1370013"/>
            <a:ext cx="5484812" cy="3692525"/>
          </a:xfrm>
          <a:prstGeom prst="rect">
            <a:avLst/>
          </a:prstGeom>
          <a:noFill/>
          <a:extLst>
            <a:ext uri="{909E8E84-426E-40DD-AFC4-6F175D3DCCD1}">
              <a14:hiddenFill xmlns:a14="http://schemas.microsoft.com/office/drawing/2010/main">
                <a:solidFill>
                  <a:srgbClr val="FFFFFF"/>
                </a:solidFill>
              </a14:hiddenFill>
            </a:ext>
          </a:extLst>
        </p:spPr>
      </p:pic>
      <p:sp>
        <p:nvSpPr>
          <p:cNvPr id="120836" name="Text Box 4"/>
          <p:cNvSpPr txBox="1">
            <a:spLocks noChangeArrowheads="1"/>
          </p:cNvSpPr>
          <p:nvPr/>
        </p:nvSpPr>
        <p:spPr bwMode="auto">
          <a:xfrm>
            <a:off x="2743200" y="381000"/>
            <a:ext cx="403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t>Indirect Illumination</a:t>
            </a:r>
          </a:p>
        </p:txBody>
      </p:sp>
      <p:sp>
        <p:nvSpPr>
          <p:cNvPr id="120837" name="Line 5"/>
          <p:cNvSpPr>
            <a:spLocks noChangeShapeType="1"/>
          </p:cNvSpPr>
          <p:nvPr/>
        </p:nvSpPr>
        <p:spPr bwMode="auto">
          <a:xfrm flipV="1">
            <a:off x="2209800" y="3886200"/>
            <a:ext cx="1828800" cy="1676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38" name="Text Box 6"/>
          <p:cNvSpPr txBox="1">
            <a:spLocks noChangeArrowheads="1"/>
          </p:cNvSpPr>
          <p:nvPr/>
        </p:nvSpPr>
        <p:spPr bwMode="auto">
          <a:xfrm>
            <a:off x="1676400" y="5715000"/>
            <a:ext cx="6324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Note the blue tint on the ground. This is due to light reflecting off the box that illuminates the ground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2743200" y="381000"/>
            <a:ext cx="403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t>Indirect Illumination</a:t>
            </a:r>
          </a:p>
        </p:txBody>
      </p:sp>
      <p:pic>
        <p:nvPicPr>
          <p:cNvPr id="63492" name="Picture 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827213" y="1370013"/>
            <a:ext cx="5486400" cy="3694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5" name="Text Box 7"/>
          <p:cNvSpPr txBox="1">
            <a:spLocks noChangeArrowheads="1"/>
          </p:cNvSpPr>
          <p:nvPr/>
        </p:nvSpPr>
        <p:spPr bwMode="auto">
          <a:xfrm>
            <a:off x="1752600" y="5715000"/>
            <a:ext cx="5943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In this case the indirect illumination helps specify that the box is hovering above the ground</a:t>
            </a:r>
          </a:p>
        </p:txBody>
      </p:sp>
      <p:sp>
        <p:nvSpPr>
          <p:cNvPr id="63496" name="Line 8"/>
          <p:cNvSpPr>
            <a:spLocks noChangeShapeType="1"/>
          </p:cNvSpPr>
          <p:nvPr/>
        </p:nvSpPr>
        <p:spPr bwMode="auto">
          <a:xfrm flipV="1">
            <a:off x="2209800" y="3886200"/>
            <a:ext cx="1828800" cy="1676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8" name="Text Box 6"/>
          <p:cNvSpPr txBox="1">
            <a:spLocks noChangeArrowheads="1"/>
          </p:cNvSpPr>
          <p:nvPr/>
        </p:nvSpPr>
        <p:spPr bwMode="auto">
          <a:xfrm>
            <a:off x="2286000" y="228600"/>
            <a:ext cx="434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t>Transparency (Glass)</a:t>
            </a:r>
          </a:p>
        </p:txBody>
      </p:sp>
      <p:pic>
        <p:nvPicPr>
          <p:cNvPr id="24578" name="Picture 2" descr="http://www.tonifresnedo.com/wp-content/uploads/2011/12/Glass-Caustic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229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012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w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335864"/>
            <a:ext cx="3789363" cy="4327525"/>
          </a:xfrm>
          <a:prstGeom prst="rect">
            <a:avLst/>
          </a:prstGeom>
          <a:noFill/>
          <a:extLst>
            <a:ext uri="{909E8E84-426E-40DD-AFC4-6F175D3DCCD1}">
              <a14:hiddenFill xmlns:a14="http://schemas.microsoft.com/office/drawing/2010/main">
                <a:solidFill>
                  <a:srgbClr val="FFFFFF"/>
                </a:solidFill>
              </a14:hiddenFill>
            </a:ext>
          </a:extLst>
        </p:spPr>
      </p:pic>
      <p:sp>
        <p:nvSpPr>
          <p:cNvPr id="62467" name="Text Box 3"/>
          <p:cNvSpPr txBox="1">
            <a:spLocks noChangeArrowheads="1"/>
          </p:cNvSpPr>
          <p:nvPr/>
        </p:nvSpPr>
        <p:spPr bwMode="auto">
          <a:xfrm>
            <a:off x="2590800" y="381000"/>
            <a:ext cx="403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dirty="0"/>
              <a:t>Translucency (Wax)</a:t>
            </a:r>
          </a:p>
        </p:txBody>
      </p:sp>
      <p:pic>
        <p:nvPicPr>
          <p:cNvPr id="2050" name="Picture 2" descr="G:\Shading\Potato images\bus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298" y="1335864"/>
            <a:ext cx="2838355" cy="432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45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274638"/>
            <a:ext cx="8229600" cy="868362"/>
          </a:xfrm>
        </p:spPr>
        <p:txBody>
          <a:bodyPr/>
          <a:lstStyle/>
          <a:p>
            <a:r>
              <a:rPr lang="en-US" sz="4000"/>
              <a:t>Lightness Constancy</a:t>
            </a:r>
          </a:p>
        </p:txBody>
      </p:sp>
      <p:sp>
        <p:nvSpPr>
          <p:cNvPr id="111619" name="Rectangle 3"/>
          <p:cNvSpPr>
            <a:spLocks noGrp="1" noChangeArrowheads="1"/>
          </p:cNvSpPr>
          <p:nvPr>
            <p:ph type="body" idx="1"/>
          </p:nvPr>
        </p:nvSpPr>
        <p:spPr/>
        <p:txBody>
          <a:bodyPr/>
          <a:lstStyle/>
          <a:p>
            <a:pPr>
              <a:lnSpc>
                <a:spcPct val="90000"/>
              </a:lnSpc>
              <a:spcBef>
                <a:spcPct val="50000"/>
              </a:spcBef>
            </a:pPr>
            <a:r>
              <a:rPr lang="en-US" sz="2400"/>
              <a:t>The amount of light that reflects from a surface (its luminance) equals the amount of incident light (its illumination) times the surface reflectance.</a:t>
            </a:r>
          </a:p>
          <a:p>
            <a:pPr>
              <a:lnSpc>
                <a:spcPct val="90000"/>
              </a:lnSpc>
              <a:spcBef>
                <a:spcPct val="50000"/>
              </a:spcBef>
            </a:pPr>
            <a:r>
              <a:rPr lang="en-US" sz="2400"/>
              <a:t>Thus, the same amount of luminance could be obtained from a dark surface with high illumination or a light surface with low illumination.</a:t>
            </a:r>
          </a:p>
          <a:p>
            <a:pPr>
              <a:lnSpc>
                <a:spcPct val="90000"/>
              </a:lnSpc>
              <a:spcBef>
                <a:spcPct val="50000"/>
              </a:spcBef>
            </a:pPr>
            <a:r>
              <a:rPr lang="en-US" sz="2400">
                <a:solidFill>
                  <a:srgbClr val="FF0000"/>
                </a:solidFill>
              </a:rPr>
              <a:t>How then are we able to accurately perceive surface colors?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Text Box 8"/>
          <p:cNvSpPr txBox="1">
            <a:spLocks noChangeArrowheads="1"/>
          </p:cNvSpPr>
          <p:nvPr/>
        </p:nvSpPr>
        <p:spPr bwMode="auto">
          <a:xfrm>
            <a:off x="2971800" y="152400"/>
            <a:ext cx="373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t>The Gelb Effect</a:t>
            </a:r>
          </a:p>
        </p:txBody>
      </p:sp>
      <p:sp>
        <p:nvSpPr>
          <p:cNvPr id="125961" name="Text Box 9"/>
          <p:cNvSpPr txBox="1">
            <a:spLocks noChangeArrowheads="1"/>
          </p:cNvSpPr>
          <p:nvPr/>
        </p:nvSpPr>
        <p:spPr bwMode="auto">
          <a:xfrm>
            <a:off x="381000" y="5410200"/>
            <a:ext cx="838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Gelb (1929) presented observers with a black disk suspended above the ground. If the disk is viewed with normal illumination it appears black. </a:t>
            </a:r>
          </a:p>
        </p:txBody>
      </p:sp>
      <p:pic>
        <p:nvPicPr>
          <p:cNvPr id="125962" name="Picture 10" descr="gelb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912813"/>
            <a:ext cx="5484812" cy="4113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3" name="Text Box 5"/>
          <p:cNvSpPr txBox="1">
            <a:spLocks noChangeArrowheads="1"/>
          </p:cNvSpPr>
          <p:nvPr/>
        </p:nvSpPr>
        <p:spPr bwMode="auto">
          <a:xfrm>
            <a:off x="381000" y="5410200"/>
            <a:ext cx="8382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The same disk can appear white, however, if it is illuminated by a spot light that does not shine light on other neighboring surfaces. The increase in illumination is misinterpreted as an increase in reflectance.</a:t>
            </a:r>
          </a:p>
        </p:txBody>
      </p:sp>
      <p:pic>
        <p:nvPicPr>
          <p:cNvPr id="135174" name="Picture 6" descr="gelb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912813"/>
            <a:ext cx="5484812" cy="4113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9" name="Text Box 5"/>
          <p:cNvSpPr txBox="1">
            <a:spLocks noChangeArrowheads="1"/>
          </p:cNvSpPr>
          <p:nvPr/>
        </p:nvSpPr>
        <p:spPr bwMode="auto">
          <a:xfrm>
            <a:off x="457200" y="5410200"/>
            <a:ext cx="838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If a white piece of paper is then placed within the beam, the disk will again appear black because its luminance is less than that of the white paper. These findings show that lightness is based on relations among different regions rather than absolute luminances.</a:t>
            </a:r>
          </a:p>
        </p:txBody>
      </p:sp>
      <p:pic>
        <p:nvPicPr>
          <p:cNvPr id="13415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7213" y="912813"/>
            <a:ext cx="5484812" cy="411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7213" y="912813"/>
            <a:ext cx="5484812" cy="411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41" name="Text Box 5"/>
          <p:cNvSpPr txBox="1">
            <a:spLocks noChangeArrowheads="1"/>
          </p:cNvSpPr>
          <p:nvPr/>
        </p:nvSpPr>
        <p:spPr bwMode="auto">
          <a:xfrm>
            <a:off x="609600" y="5257800"/>
            <a:ext cx="8153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Wallach (1948), presented observers with two disk/annulus displays with different illuminations. He found that disks of different luminance appear equal in lightness as long as the disk/annulus luminance ratios are equal.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Physical Measures of Light</a:t>
            </a:r>
          </a:p>
        </p:txBody>
      </p:sp>
      <p:sp>
        <p:nvSpPr>
          <p:cNvPr id="4099" name="Rectangle 3"/>
          <p:cNvSpPr>
            <a:spLocks noGrp="1" noChangeArrowheads="1"/>
          </p:cNvSpPr>
          <p:nvPr>
            <p:ph type="body" idx="1"/>
          </p:nvPr>
        </p:nvSpPr>
        <p:spPr/>
        <p:txBody>
          <a:bodyPr/>
          <a:lstStyle/>
          <a:p>
            <a:pPr>
              <a:spcBef>
                <a:spcPct val="50000"/>
              </a:spcBef>
            </a:pPr>
            <a:r>
              <a:rPr lang="en-US" sz="2800" b="1"/>
              <a:t>Luminous flux</a:t>
            </a:r>
            <a:r>
              <a:rPr lang="en-US" sz="2800"/>
              <a:t> – light / unit area / unit time</a:t>
            </a:r>
          </a:p>
          <a:p>
            <a:pPr>
              <a:spcBef>
                <a:spcPct val="50000"/>
              </a:spcBef>
            </a:pPr>
            <a:r>
              <a:rPr lang="en-US" sz="2800" b="1"/>
              <a:t>Illumination</a:t>
            </a:r>
            <a:r>
              <a:rPr lang="en-US" sz="2800"/>
              <a:t> (</a:t>
            </a:r>
            <a:r>
              <a:rPr lang="en-US" sz="2800" b="1"/>
              <a:t>illuminance</a:t>
            </a:r>
            <a:r>
              <a:rPr lang="en-US" sz="2800"/>
              <a:t>)– light that falls on a surface / unit area / unit time</a:t>
            </a:r>
          </a:p>
          <a:p>
            <a:pPr>
              <a:spcBef>
                <a:spcPct val="50000"/>
              </a:spcBef>
            </a:pPr>
            <a:r>
              <a:rPr lang="en-US" sz="2800" b="1"/>
              <a:t>Luminance</a:t>
            </a:r>
            <a:r>
              <a:rPr lang="en-US" sz="2800"/>
              <a:t> – light that is reflected from a surface / unit area / unit time</a:t>
            </a:r>
          </a:p>
          <a:p>
            <a:pPr>
              <a:spcBef>
                <a:spcPct val="50000"/>
              </a:spcBef>
            </a:pPr>
            <a:r>
              <a:rPr lang="en-US" sz="2800" b="1"/>
              <a:t>Reflectance (albedo)</a:t>
            </a:r>
            <a:r>
              <a:rPr lang="en-US" sz="2800"/>
              <a:t> – proportion of incident light that is reflected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body" idx="1"/>
          </p:nvPr>
        </p:nvSpPr>
        <p:spPr>
          <a:xfrm>
            <a:off x="457200" y="1447800"/>
            <a:ext cx="8229600" cy="4648200"/>
          </a:xfrm>
        </p:spPr>
        <p:txBody>
          <a:bodyPr/>
          <a:lstStyle/>
          <a:p>
            <a:pPr>
              <a:lnSpc>
                <a:spcPct val="90000"/>
              </a:lnSpc>
              <a:spcBef>
                <a:spcPct val="50000"/>
              </a:spcBef>
            </a:pPr>
            <a:r>
              <a:rPr lang="en-US" sz="2400"/>
              <a:t>The luminance ratio between two surface patches with the same illumination is a useful source of information for estimating their relative reflectance because the ratio is unaffected by the magnitude of illumination.</a:t>
            </a:r>
          </a:p>
          <a:p>
            <a:pPr>
              <a:lnSpc>
                <a:spcPct val="90000"/>
              </a:lnSpc>
              <a:spcBef>
                <a:spcPct val="50000"/>
              </a:spcBef>
            </a:pPr>
            <a:r>
              <a:rPr lang="en-US" sz="2400"/>
              <a:t>Following Wallach’s experiments, it was generally believed that lateral inhibition provides the mechanism for measuring luminance ratios, and that lightness constancy is a real world manifestation of the classic phenomenon of simultaneous contrast.</a:t>
            </a:r>
          </a:p>
        </p:txBody>
      </p:sp>
      <p:sp>
        <p:nvSpPr>
          <p:cNvPr id="156675" name="Rectangle 3"/>
          <p:cNvSpPr>
            <a:spLocks noGrp="1" noChangeArrowheads="1"/>
          </p:cNvSpPr>
          <p:nvPr>
            <p:ph type="title"/>
          </p:nvPr>
        </p:nvSpPr>
        <p:spPr>
          <a:xfrm>
            <a:off x="457200" y="274638"/>
            <a:ext cx="8229600" cy="868362"/>
          </a:xfrm>
          <a:noFill/>
          <a:ln/>
        </p:spPr>
        <p:txBody>
          <a:bodyPr/>
          <a:lstStyle/>
          <a:p>
            <a:r>
              <a:rPr lang="en-US" b="1"/>
              <a:t>Lightness Constancy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609600" y="1828800"/>
            <a:ext cx="3810000" cy="3429000"/>
          </a:xfrm>
          <a:prstGeom prst="rect">
            <a:avLst/>
          </a:prstGeom>
          <a:solidFill>
            <a:srgbClr val="DCDCD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43" name="Rectangle 3"/>
          <p:cNvSpPr>
            <a:spLocks noChangeArrowheads="1"/>
          </p:cNvSpPr>
          <p:nvPr/>
        </p:nvSpPr>
        <p:spPr bwMode="auto">
          <a:xfrm>
            <a:off x="4800600" y="1828800"/>
            <a:ext cx="3810000" cy="3429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3844" name="Group 4"/>
          <p:cNvGrpSpPr>
            <a:grpSpLocks/>
          </p:cNvGrpSpPr>
          <p:nvPr/>
        </p:nvGrpSpPr>
        <p:grpSpPr bwMode="auto">
          <a:xfrm>
            <a:off x="1981200" y="3048000"/>
            <a:ext cx="5257800" cy="914400"/>
            <a:chOff x="1248" y="1920"/>
            <a:chExt cx="3312" cy="576"/>
          </a:xfrm>
        </p:grpSpPr>
        <p:sp>
          <p:nvSpPr>
            <p:cNvPr id="163845" name="Rectangle 5"/>
            <p:cNvSpPr>
              <a:spLocks noChangeArrowheads="1"/>
            </p:cNvSpPr>
            <p:nvPr/>
          </p:nvSpPr>
          <p:spPr bwMode="auto">
            <a:xfrm>
              <a:off x="1248" y="1920"/>
              <a:ext cx="672" cy="576"/>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46" name="Rectangle 6"/>
            <p:cNvSpPr>
              <a:spLocks noChangeArrowheads="1"/>
            </p:cNvSpPr>
            <p:nvPr/>
          </p:nvSpPr>
          <p:spPr bwMode="auto">
            <a:xfrm>
              <a:off x="3888" y="1920"/>
              <a:ext cx="672" cy="576"/>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3847" name="Text Box 7"/>
          <p:cNvSpPr txBox="1">
            <a:spLocks noChangeArrowheads="1"/>
          </p:cNvSpPr>
          <p:nvPr/>
        </p:nvSpPr>
        <p:spPr bwMode="auto">
          <a:xfrm>
            <a:off x="838200" y="304800"/>
            <a:ext cx="784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b="1"/>
              <a:t>Simultaneous Lightness Contrast</a:t>
            </a:r>
          </a:p>
        </p:txBody>
      </p:sp>
      <p:sp>
        <p:nvSpPr>
          <p:cNvPr id="163848" name="Text Box 8"/>
          <p:cNvSpPr txBox="1">
            <a:spLocks noChangeArrowheads="1"/>
          </p:cNvSpPr>
          <p:nvPr/>
        </p:nvSpPr>
        <p:spPr bwMode="auto">
          <a:xfrm>
            <a:off x="1600200" y="1066800"/>
            <a:ext cx="594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Do the two center squares look the same?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33333E-6 -1.11111E-6 L -3.33333E-6 0.35556 " pathEditMode="relative" ptsTypes="AA">
                                      <p:cBhvr>
                                        <p:cTn id="6" dur="2000" fill="hold"/>
                                        <p:tgtEl>
                                          <p:spTgt spid="16384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2" name="Object 22"/>
          <p:cNvGraphicFramePr>
            <a:graphicFrameLocks noChangeAspect="1"/>
          </p:cNvGraphicFramePr>
          <p:nvPr/>
        </p:nvGraphicFramePr>
        <p:xfrm>
          <a:off x="1671638" y="1525588"/>
          <a:ext cx="5813425" cy="3570287"/>
        </p:xfrm>
        <a:graphic>
          <a:graphicData uri="http://schemas.openxmlformats.org/presentationml/2006/ole">
            <mc:AlternateContent xmlns:mc="http://schemas.openxmlformats.org/markup-compatibility/2006">
              <mc:Choice xmlns:v="urn:schemas-microsoft-com:vml" Requires="v">
                <p:oleObj spid="_x0000_s153631" name="Image" r:id="rId3" imgW="12698413" imgH="7796825" progId="Photoshop.Image.9">
                  <p:embed/>
                </p:oleObj>
              </mc:Choice>
              <mc:Fallback>
                <p:oleObj name="Image" r:id="rId3" imgW="12698413" imgH="7796825" progId="Photoshop.Image.9">
                  <p:embed/>
                  <p:pic>
                    <p:nvPicPr>
                      <p:cNvPr id="0" name="Object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638" y="1525588"/>
                        <a:ext cx="5813425" cy="357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02" name="Oval 2"/>
          <p:cNvSpPr>
            <a:spLocks noChangeArrowheads="1"/>
          </p:cNvSpPr>
          <p:nvPr/>
        </p:nvSpPr>
        <p:spPr bwMode="auto">
          <a:xfrm>
            <a:off x="228600" y="2514600"/>
            <a:ext cx="12192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04" name="Line 4"/>
          <p:cNvSpPr>
            <a:spLocks noChangeShapeType="1"/>
          </p:cNvSpPr>
          <p:nvPr/>
        </p:nvSpPr>
        <p:spPr bwMode="auto">
          <a:xfrm>
            <a:off x="2438400" y="1371600"/>
            <a:ext cx="1143000" cy="1371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05" name="Text Box 5"/>
          <p:cNvSpPr txBox="1">
            <a:spLocks noChangeArrowheads="1"/>
          </p:cNvSpPr>
          <p:nvPr/>
        </p:nvSpPr>
        <p:spPr bwMode="auto">
          <a:xfrm>
            <a:off x="1066800" y="8382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latin typeface="Times" pitchFamily="18" charset="0"/>
              </a:rPr>
              <a:t>Strong Inhibition</a:t>
            </a:r>
          </a:p>
        </p:txBody>
      </p:sp>
      <p:sp>
        <p:nvSpPr>
          <p:cNvPr id="153606" name="Line 6"/>
          <p:cNvSpPr>
            <a:spLocks noChangeShapeType="1"/>
          </p:cNvSpPr>
          <p:nvPr/>
        </p:nvSpPr>
        <p:spPr bwMode="auto">
          <a:xfrm flipH="1">
            <a:off x="5715000" y="1447800"/>
            <a:ext cx="228600" cy="12954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07" name="Text Box 7"/>
          <p:cNvSpPr txBox="1">
            <a:spLocks noChangeArrowheads="1"/>
          </p:cNvSpPr>
          <p:nvPr/>
        </p:nvSpPr>
        <p:spPr bwMode="auto">
          <a:xfrm>
            <a:off x="4876800" y="8382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latin typeface="Times" pitchFamily="18" charset="0"/>
              </a:rPr>
              <a:t>Weak Inhibition</a:t>
            </a:r>
          </a:p>
        </p:txBody>
      </p:sp>
      <p:sp>
        <p:nvSpPr>
          <p:cNvPr id="153608" name="Text Box 8"/>
          <p:cNvSpPr txBox="1">
            <a:spLocks noChangeArrowheads="1"/>
          </p:cNvSpPr>
          <p:nvPr/>
        </p:nvSpPr>
        <p:spPr bwMode="auto">
          <a:xfrm>
            <a:off x="1219200" y="5513388"/>
            <a:ext cx="731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The right square appears darker because cells with receptive fields near its border receive less inhibition from the surround.  </a:t>
            </a:r>
          </a:p>
        </p:txBody>
      </p:sp>
      <p:sp>
        <p:nvSpPr>
          <p:cNvPr id="153609" name="Oval 9"/>
          <p:cNvSpPr>
            <a:spLocks noChangeArrowheads="1"/>
          </p:cNvSpPr>
          <p:nvPr/>
        </p:nvSpPr>
        <p:spPr bwMode="auto">
          <a:xfrm>
            <a:off x="533400" y="2840038"/>
            <a:ext cx="609600" cy="609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a:t>
            </a:r>
          </a:p>
        </p:txBody>
      </p:sp>
      <p:sp>
        <p:nvSpPr>
          <p:cNvPr id="153610" name="Text Box 10"/>
          <p:cNvSpPr txBox="1">
            <a:spLocks noChangeArrowheads="1"/>
          </p:cNvSpPr>
          <p:nvPr/>
        </p:nvSpPr>
        <p:spPr bwMode="auto">
          <a:xfrm>
            <a:off x="349250" y="2590800"/>
            <a:ext cx="26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
            </a:r>
          </a:p>
        </p:txBody>
      </p:sp>
      <p:sp>
        <p:nvSpPr>
          <p:cNvPr id="153611" name="Rectangle 11"/>
          <p:cNvSpPr>
            <a:spLocks noChangeArrowheads="1"/>
          </p:cNvSpPr>
          <p:nvPr/>
        </p:nvSpPr>
        <p:spPr bwMode="auto">
          <a:xfrm>
            <a:off x="0" y="1676400"/>
            <a:ext cx="609600" cy="3505200"/>
          </a:xfrm>
          <a:prstGeom prst="rect">
            <a:avLst/>
          </a:prstGeom>
          <a:solidFill>
            <a:schemeClr val="bg1">
              <a:alpha val="56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12" name="Oval 12"/>
          <p:cNvSpPr>
            <a:spLocks noChangeArrowheads="1"/>
          </p:cNvSpPr>
          <p:nvPr/>
        </p:nvSpPr>
        <p:spPr bwMode="auto">
          <a:xfrm>
            <a:off x="7620000" y="2514600"/>
            <a:ext cx="12192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13" name="Oval 13"/>
          <p:cNvSpPr>
            <a:spLocks noChangeArrowheads="1"/>
          </p:cNvSpPr>
          <p:nvPr/>
        </p:nvSpPr>
        <p:spPr bwMode="auto">
          <a:xfrm>
            <a:off x="7924800" y="2840038"/>
            <a:ext cx="609600" cy="609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a:t>
            </a:r>
          </a:p>
        </p:txBody>
      </p:sp>
      <p:sp>
        <p:nvSpPr>
          <p:cNvPr id="153614" name="Text Box 14"/>
          <p:cNvSpPr txBox="1">
            <a:spLocks noChangeArrowheads="1"/>
          </p:cNvSpPr>
          <p:nvPr/>
        </p:nvSpPr>
        <p:spPr bwMode="auto">
          <a:xfrm>
            <a:off x="7740650" y="2590800"/>
            <a:ext cx="26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
            </a:r>
          </a:p>
        </p:txBody>
      </p:sp>
      <p:sp>
        <p:nvSpPr>
          <p:cNvPr id="153615" name="Rectangle 15"/>
          <p:cNvSpPr>
            <a:spLocks noChangeArrowheads="1"/>
          </p:cNvSpPr>
          <p:nvPr/>
        </p:nvSpPr>
        <p:spPr bwMode="auto">
          <a:xfrm>
            <a:off x="8458200" y="1676400"/>
            <a:ext cx="609600" cy="3505200"/>
          </a:xfrm>
          <a:prstGeom prst="rect">
            <a:avLst/>
          </a:prstGeom>
          <a:solidFill>
            <a:schemeClr val="tx1">
              <a:alpha val="56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16" name="Rectangle 16"/>
          <p:cNvSpPr>
            <a:spLocks noChangeArrowheads="1"/>
          </p:cNvSpPr>
          <p:nvPr/>
        </p:nvSpPr>
        <p:spPr bwMode="auto">
          <a:xfrm>
            <a:off x="609600" y="1676400"/>
            <a:ext cx="914400" cy="3505200"/>
          </a:xfrm>
          <a:prstGeom prst="rect">
            <a:avLst/>
          </a:prstGeom>
          <a:solidFill>
            <a:srgbClr val="808080">
              <a:alpha val="56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17" name="Rectangle 17"/>
          <p:cNvSpPr>
            <a:spLocks noChangeArrowheads="1"/>
          </p:cNvSpPr>
          <p:nvPr/>
        </p:nvSpPr>
        <p:spPr bwMode="auto">
          <a:xfrm>
            <a:off x="7543800" y="1676400"/>
            <a:ext cx="914400" cy="3505200"/>
          </a:xfrm>
          <a:prstGeom prst="rect">
            <a:avLst/>
          </a:prstGeom>
          <a:solidFill>
            <a:srgbClr val="808080">
              <a:alpha val="56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18" name="Line 18"/>
          <p:cNvSpPr>
            <a:spLocks noChangeShapeType="1"/>
          </p:cNvSpPr>
          <p:nvPr/>
        </p:nvSpPr>
        <p:spPr bwMode="auto">
          <a:xfrm>
            <a:off x="6096000" y="1447800"/>
            <a:ext cx="2514600" cy="1600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19" name="Line 19"/>
          <p:cNvSpPr>
            <a:spLocks noChangeShapeType="1"/>
          </p:cNvSpPr>
          <p:nvPr/>
        </p:nvSpPr>
        <p:spPr bwMode="auto">
          <a:xfrm flipH="1">
            <a:off x="457200" y="1371600"/>
            <a:ext cx="1600200" cy="1752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20" name="Rectangle 20"/>
          <p:cNvSpPr>
            <a:spLocks noChangeArrowheads="1"/>
          </p:cNvSpPr>
          <p:nvPr/>
        </p:nvSpPr>
        <p:spPr bwMode="auto">
          <a:xfrm>
            <a:off x="0" y="1676400"/>
            <a:ext cx="1524000" cy="3505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21" name="Rectangle 21"/>
          <p:cNvSpPr>
            <a:spLocks noChangeArrowheads="1"/>
          </p:cNvSpPr>
          <p:nvPr/>
        </p:nvSpPr>
        <p:spPr bwMode="auto">
          <a:xfrm>
            <a:off x="7543800" y="1676400"/>
            <a:ext cx="1524000" cy="3505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todd\Desktop\Shading\ramp.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838200"/>
            <a:ext cx="6096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86000" y="2438400"/>
            <a:ext cx="4419600" cy="76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278108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2.22222E-6 3.7037E-7 L 0.00017 0.44977 " pathEditMode="relative" ptsTypes="AA">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1905000" y="76200"/>
            <a:ext cx="5715000" cy="838200"/>
          </a:xfrm>
        </p:spPr>
        <p:txBody>
          <a:bodyPr/>
          <a:lstStyle/>
          <a:p>
            <a:r>
              <a:rPr lang="en-US" altLang="en-US" sz="4800"/>
              <a:t>Hermann Grid</a:t>
            </a:r>
          </a:p>
        </p:txBody>
      </p:sp>
      <p:grpSp>
        <p:nvGrpSpPr>
          <p:cNvPr id="154627" name="Group 3"/>
          <p:cNvGrpSpPr>
            <a:grpSpLocks/>
          </p:cNvGrpSpPr>
          <p:nvPr/>
        </p:nvGrpSpPr>
        <p:grpSpPr bwMode="auto">
          <a:xfrm>
            <a:off x="2286000" y="1828800"/>
            <a:ext cx="4953000" cy="5029200"/>
            <a:chOff x="1440" y="1008"/>
            <a:chExt cx="3120" cy="3168"/>
          </a:xfrm>
        </p:grpSpPr>
        <p:sp>
          <p:nvSpPr>
            <p:cNvPr id="154628" name="Rectangle 4"/>
            <p:cNvSpPr>
              <a:spLocks noChangeArrowheads="1"/>
            </p:cNvSpPr>
            <p:nvPr/>
          </p:nvSpPr>
          <p:spPr bwMode="auto">
            <a:xfrm>
              <a:off x="1632" y="1200"/>
              <a:ext cx="2688" cy="2688"/>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29" name="Rectangle 5"/>
            <p:cNvSpPr>
              <a:spLocks noChangeArrowheads="1"/>
            </p:cNvSpPr>
            <p:nvPr/>
          </p:nvSpPr>
          <p:spPr bwMode="auto">
            <a:xfrm>
              <a:off x="1488" y="1536"/>
              <a:ext cx="302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0" name="Rectangle 6"/>
            <p:cNvSpPr>
              <a:spLocks noChangeArrowheads="1"/>
            </p:cNvSpPr>
            <p:nvPr/>
          </p:nvSpPr>
          <p:spPr bwMode="auto">
            <a:xfrm>
              <a:off x="1488" y="1920"/>
              <a:ext cx="302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1" name="Rectangle 7"/>
            <p:cNvSpPr>
              <a:spLocks noChangeArrowheads="1"/>
            </p:cNvSpPr>
            <p:nvPr/>
          </p:nvSpPr>
          <p:spPr bwMode="auto">
            <a:xfrm>
              <a:off x="1488" y="2304"/>
              <a:ext cx="302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2" name="Rectangle 8"/>
            <p:cNvSpPr>
              <a:spLocks noChangeArrowheads="1"/>
            </p:cNvSpPr>
            <p:nvPr/>
          </p:nvSpPr>
          <p:spPr bwMode="auto">
            <a:xfrm>
              <a:off x="1488" y="2688"/>
              <a:ext cx="302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3" name="Rectangle 9"/>
            <p:cNvSpPr>
              <a:spLocks noChangeArrowheads="1"/>
            </p:cNvSpPr>
            <p:nvPr/>
          </p:nvSpPr>
          <p:spPr bwMode="auto">
            <a:xfrm>
              <a:off x="1536" y="3072"/>
              <a:ext cx="302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4" name="Rectangle 10"/>
            <p:cNvSpPr>
              <a:spLocks noChangeArrowheads="1"/>
            </p:cNvSpPr>
            <p:nvPr/>
          </p:nvSpPr>
          <p:spPr bwMode="auto">
            <a:xfrm>
              <a:off x="1440" y="3456"/>
              <a:ext cx="302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5" name="Rectangle 11"/>
            <p:cNvSpPr>
              <a:spLocks noChangeArrowheads="1"/>
            </p:cNvSpPr>
            <p:nvPr/>
          </p:nvSpPr>
          <p:spPr bwMode="auto">
            <a:xfrm rot="-5400000">
              <a:off x="504" y="2472"/>
              <a:ext cx="302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6" name="Rectangle 12"/>
            <p:cNvSpPr>
              <a:spLocks noChangeArrowheads="1"/>
            </p:cNvSpPr>
            <p:nvPr/>
          </p:nvSpPr>
          <p:spPr bwMode="auto">
            <a:xfrm rot="-5400000">
              <a:off x="888" y="2520"/>
              <a:ext cx="302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7" name="Rectangle 13"/>
            <p:cNvSpPr>
              <a:spLocks noChangeArrowheads="1"/>
            </p:cNvSpPr>
            <p:nvPr/>
          </p:nvSpPr>
          <p:spPr bwMode="auto">
            <a:xfrm rot="-5400000">
              <a:off x="1272" y="2568"/>
              <a:ext cx="302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8" name="Rectangle 14"/>
            <p:cNvSpPr>
              <a:spLocks noChangeArrowheads="1"/>
            </p:cNvSpPr>
            <p:nvPr/>
          </p:nvSpPr>
          <p:spPr bwMode="auto">
            <a:xfrm rot="-5400000">
              <a:off x="1656" y="2616"/>
              <a:ext cx="302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9" name="Rectangle 15"/>
            <p:cNvSpPr>
              <a:spLocks noChangeArrowheads="1"/>
            </p:cNvSpPr>
            <p:nvPr/>
          </p:nvSpPr>
          <p:spPr bwMode="auto">
            <a:xfrm rot="-5400000">
              <a:off x="2040" y="2520"/>
              <a:ext cx="302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40" name="Rectangle 16"/>
            <p:cNvSpPr>
              <a:spLocks noChangeArrowheads="1"/>
            </p:cNvSpPr>
            <p:nvPr/>
          </p:nvSpPr>
          <p:spPr bwMode="auto">
            <a:xfrm rot="-5400000">
              <a:off x="2424" y="2472"/>
              <a:ext cx="302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4641" name="Text Box 17"/>
          <p:cNvSpPr txBox="1">
            <a:spLocks noChangeArrowheads="1"/>
          </p:cNvSpPr>
          <p:nvPr/>
        </p:nvSpPr>
        <p:spPr bwMode="auto">
          <a:xfrm>
            <a:off x="1447800" y="990600"/>
            <a:ext cx="685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Why do spots appear at the junctions, and why do they disappear when a junction is fixated?</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90625"/>
            <a:ext cx="5181600" cy="5181600"/>
          </a:xfrm>
          <a:prstGeom prst="rect">
            <a:avLst/>
          </a:prstGeom>
          <a:noFill/>
          <a:extLst>
            <a:ext uri="{909E8E84-426E-40DD-AFC4-6F175D3DCCD1}">
              <a14:hiddenFill xmlns:a14="http://schemas.microsoft.com/office/drawing/2010/main">
                <a:solidFill>
                  <a:srgbClr val="FFFFFF"/>
                </a:solidFill>
              </a14:hiddenFill>
            </a:ext>
          </a:extLst>
        </p:spPr>
      </p:pic>
      <p:grpSp>
        <p:nvGrpSpPr>
          <p:cNvPr id="155651" name="Group 3"/>
          <p:cNvGrpSpPr>
            <a:grpSpLocks/>
          </p:cNvGrpSpPr>
          <p:nvPr/>
        </p:nvGrpSpPr>
        <p:grpSpPr bwMode="auto">
          <a:xfrm>
            <a:off x="1201738" y="3992563"/>
            <a:ext cx="1371600" cy="1371600"/>
            <a:chOff x="1968" y="2208"/>
            <a:chExt cx="864" cy="864"/>
          </a:xfrm>
        </p:grpSpPr>
        <p:sp>
          <p:nvSpPr>
            <p:cNvPr id="155652" name="Oval 4"/>
            <p:cNvSpPr>
              <a:spLocks noChangeArrowheads="1"/>
            </p:cNvSpPr>
            <p:nvPr/>
          </p:nvSpPr>
          <p:spPr bwMode="auto">
            <a:xfrm>
              <a:off x="1968" y="2208"/>
              <a:ext cx="864" cy="864"/>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653" name="Oval 5"/>
            <p:cNvSpPr>
              <a:spLocks noChangeArrowheads="1"/>
            </p:cNvSpPr>
            <p:nvPr/>
          </p:nvSpPr>
          <p:spPr bwMode="auto">
            <a:xfrm>
              <a:off x="2227" y="2467"/>
              <a:ext cx="345" cy="34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55654" name="Group 6"/>
          <p:cNvGrpSpPr>
            <a:grpSpLocks/>
          </p:cNvGrpSpPr>
          <p:nvPr/>
        </p:nvGrpSpPr>
        <p:grpSpPr bwMode="auto">
          <a:xfrm>
            <a:off x="3533775" y="2649538"/>
            <a:ext cx="381000" cy="381000"/>
            <a:chOff x="575" y="2303"/>
            <a:chExt cx="864" cy="864"/>
          </a:xfrm>
        </p:grpSpPr>
        <p:sp>
          <p:nvSpPr>
            <p:cNvPr id="155655" name="Oval 7"/>
            <p:cNvSpPr>
              <a:spLocks noChangeArrowheads="1"/>
            </p:cNvSpPr>
            <p:nvPr/>
          </p:nvSpPr>
          <p:spPr bwMode="auto">
            <a:xfrm>
              <a:off x="575" y="2303"/>
              <a:ext cx="864" cy="864"/>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656" name="Oval 8"/>
            <p:cNvSpPr>
              <a:spLocks noChangeArrowheads="1"/>
            </p:cNvSpPr>
            <p:nvPr/>
          </p:nvSpPr>
          <p:spPr bwMode="auto">
            <a:xfrm>
              <a:off x="834" y="2562"/>
              <a:ext cx="345" cy="34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55657" name="Group 9"/>
          <p:cNvGrpSpPr>
            <a:grpSpLocks/>
          </p:cNvGrpSpPr>
          <p:nvPr/>
        </p:nvGrpSpPr>
        <p:grpSpPr bwMode="auto">
          <a:xfrm>
            <a:off x="4419600" y="2649538"/>
            <a:ext cx="381000" cy="381000"/>
            <a:chOff x="575" y="2303"/>
            <a:chExt cx="864" cy="864"/>
          </a:xfrm>
        </p:grpSpPr>
        <p:sp>
          <p:nvSpPr>
            <p:cNvPr id="155658" name="Oval 10"/>
            <p:cNvSpPr>
              <a:spLocks noChangeArrowheads="1"/>
            </p:cNvSpPr>
            <p:nvPr/>
          </p:nvSpPr>
          <p:spPr bwMode="auto">
            <a:xfrm>
              <a:off x="575" y="2303"/>
              <a:ext cx="864" cy="864"/>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659" name="Oval 11"/>
            <p:cNvSpPr>
              <a:spLocks noChangeArrowheads="1"/>
            </p:cNvSpPr>
            <p:nvPr/>
          </p:nvSpPr>
          <p:spPr bwMode="auto">
            <a:xfrm>
              <a:off x="834" y="2562"/>
              <a:ext cx="345" cy="34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55660" name="Group 12"/>
          <p:cNvGrpSpPr>
            <a:grpSpLocks/>
          </p:cNvGrpSpPr>
          <p:nvPr/>
        </p:nvGrpSpPr>
        <p:grpSpPr bwMode="auto">
          <a:xfrm>
            <a:off x="3048000" y="4924425"/>
            <a:ext cx="1371600" cy="1371600"/>
            <a:chOff x="575" y="2303"/>
            <a:chExt cx="864" cy="864"/>
          </a:xfrm>
        </p:grpSpPr>
        <p:sp>
          <p:nvSpPr>
            <p:cNvPr id="155661" name="Oval 13"/>
            <p:cNvSpPr>
              <a:spLocks noChangeArrowheads="1"/>
            </p:cNvSpPr>
            <p:nvPr/>
          </p:nvSpPr>
          <p:spPr bwMode="auto">
            <a:xfrm>
              <a:off x="575" y="2303"/>
              <a:ext cx="864" cy="864"/>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662" name="Oval 14"/>
            <p:cNvSpPr>
              <a:spLocks noChangeArrowheads="1"/>
            </p:cNvSpPr>
            <p:nvPr/>
          </p:nvSpPr>
          <p:spPr bwMode="auto">
            <a:xfrm>
              <a:off x="834" y="2562"/>
              <a:ext cx="345" cy="34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5663" name="Text Box 15"/>
          <p:cNvSpPr txBox="1">
            <a:spLocks noChangeArrowheads="1"/>
          </p:cNvSpPr>
          <p:nvPr/>
        </p:nvSpPr>
        <p:spPr bwMode="auto">
          <a:xfrm>
            <a:off x="1704975" y="44323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latin typeface="Times" pitchFamily="18" charset="0"/>
              </a:rPr>
              <a:t>+</a:t>
            </a:r>
          </a:p>
        </p:txBody>
      </p:sp>
      <p:sp>
        <p:nvSpPr>
          <p:cNvPr id="155664" name="Text Box 16"/>
          <p:cNvSpPr txBox="1">
            <a:spLocks noChangeArrowheads="1"/>
          </p:cNvSpPr>
          <p:nvPr/>
        </p:nvSpPr>
        <p:spPr bwMode="auto">
          <a:xfrm>
            <a:off x="1704975" y="3800475"/>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latin typeface="Times" pitchFamily="18" charset="0"/>
              </a:rPr>
              <a:t>_</a:t>
            </a:r>
          </a:p>
        </p:txBody>
      </p:sp>
      <p:sp>
        <p:nvSpPr>
          <p:cNvPr id="155665" name="Text Box 17"/>
          <p:cNvSpPr txBox="1">
            <a:spLocks noChangeArrowheads="1"/>
          </p:cNvSpPr>
          <p:nvPr/>
        </p:nvSpPr>
        <p:spPr bwMode="auto">
          <a:xfrm>
            <a:off x="1704975" y="4772025"/>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latin typeface="Times" pitchFamily="18" charset="0"/>
              </a:rPr>
              <a:t>_</a:t>
            </a:r>
          </a:p>
        </p:txBody>
      </p:sp>
      <p:sp>
        <p:nvSpPr>
          <p:cNvPr id="155666" name="Text Box 18"/>
          <p:cNvSpPr txBox="1">
            <a:spLocks noChangeArrowheads="1"/>
          </p:cNvSpPr>
          <p:nvPr/>
        </p:nvSpPr>
        <p:spPr bwMode="auto">
          <a:xfrm>
            <a:off x="2189163" y="4313238"/>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latin typeface="Times" pitchFamily="18" charset="0"/>
              </a:rPr>
              <a:t>_</a:t>
            </a:r>
          </a:p>
        </p:txBody>
      </p:sp>
      <p:sp>
        <p:nvSpPr>
          <p:cNvPr id="155667" name="Text Box 19"/>
          <p:cNvSpPr txBox="1">
            <a:spLocks noChangeArrowheads="1"/>
          </p:cNvSpPr>
          <p:nvPr/>
        </p:nvSpPr>
        <p:spPr bwMode="auto">
          <a:xfrm>
            <a:off x="1247775" y="4314825"/>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latin typeface="Times" pitchFamily="18" charset="0"/>
              </a:rPr>
              <a:t>_</a:t>
            </a:r>
          </a:p>
        </p:txBody>
      </p:sp>
      <p:sp>
        <p:nvSpPr>
          <p:cNvPr id="155668" name="Text Box 20"/>
          <p:cNvSpPr txBox="1">
            <a:spLocks noChangeArrowheads="1"/>
          </p:cNvSpPr>
          <p:nvPr/>
        </p:nvSpPr>
        <p:spPr bwMode="auto">
          <a:xfrm>
            <a:off x="3581400" y="47244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latin typeface="Times" pitchFamily="18" charset="0"/>
              </a:rPr>
              <a:t>_</a:t>
            </a:r>
          </a:p>
        </p:txBody>
      </p:sp>
      <p:sp>
        <p:nvSpPr>
          <p:cNvPr id="155669" name="Text Box 21"/>
          <p:cNvSpPr txBox="1">
            <a:spLocks noChangeArrowheads="1"/>
          </p:cNvSpPr>
          <p:nvPr/>
        </p:nvSpPr>
        <p:spPr bwMode="auto">
          <a:xfrm>
            <a:off x="3578225" y="5686425"/>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latin typeface="Times" pitchFamily="18" charset="0"/>
              </a:rPr>
              <a:t>_</a:t>
            </a:r>
          </a:p>
        </p:txBody>
      </p:sp>
      <p:sp>
        <p:nvSpPr>
          <p:cNvPr id="155670" name="Text Box 22"/>
          <p:cNvSpPr txBox="1">
            <a:spLocks noChangeArrowheads="1"/>
          </p:cNvSpPr>
          <p:nvPr/>
        </p:nvSpPr>
        <p:spPr bwMode="auto">
          <a:xfrm>
            <a:off x="3578225" y="5381625"/>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latin typeface="Times" pitchFamily="18" charset="0"/>
              </a:rPr>
              <a:t>+</a:t>
            </a:r>
          </a:p>
        </p:txBody>
      </p:sp>
      <p:sp>
        <p:nvSpPr>
          <p:cNvPr id="155671" name="Text Box 23"/>
          <p:cNvSpPr txBox="1">
            <a:spLocks noChangeArrowheads="1"/>
          </p:cNvSpPr>
          <p:nvPr/>
        </p:nvSpPr>
        <p:spPr bwMode="auto">
          <a:xfrm>
            <a:off x="5943600" y="4086225"/>
            <a:ext cx="2895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Cells with receptive fields at the junction receive more inhibition, so that the junctions appear darker.</a:t>
            </a:r>
          </a:p>
        </p:txBody>
      </p:sp>
      <p:sp>
        <p:nvSpPr>
          <p:cNvPr id="155672" name="Line 24"/>
          <p:cNvSpPr>
            <a:spLocks noChangeShapeType="1"/>
          </p:cNvSpPr>
          <p:nvPr/>
        </p:nvSpPr>
        <p:spPr bwMode="auto">
          <a:xfrm flipH="1">
            <a:off x="2743200" y="4695825"/>
            <a:ext cx="28956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73" name="Line 25"/>
          <p:cNvSpPr>
            <a:spLocks noChangeShapeType="1"/>
          </p:cNvSpPr>
          <p:nvPr/>
        </p:nvSpPr>
        <p:spPr bwMode="auto">
          <a:xfrm flipH="1">
            <a:off x="4495800" y="4848225"/>
            <a:ext cx="1295400" cy="3810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74" name="Text Box 26"/>
          <p:cNvSpPr txBox="1">
            <a:spLocks noChangeArrowheads="1"/>
          </p:cNvSpPr>
          <p:nvPr/>
        </p:nvSpPr>
        <p:spPr bwMode="auto">
          <a:xfrm>
            <a:off x="5867400" y="457200"/>
            <a:ext cx="2971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Spots do not appear at the fixated junctions because receptive fields in the fovea are smaller than in more peripheral regions.</a:t>
            </a:r>
          </a:p>
        </p:txBody>
      </p:sp>
      <p:sp>
        <p:nvSpPr>
          <p:cNvPr id="155675" name="Text Box 27"/>
          <p:cNvSpPr txBox="1">
            <a:spLocks noChangeArrowheads="1"/>
          </p:cNvSpPr>
          <p:nvPr/>
        </p:nvSpPr>
        <p:spPr bwMode="auto">
          <a:xfrm>
            <a:off x="3276600" y="352425"/>
            <a:ext cx="1447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Point of fixation</a:t>
            </a:r>
          </a:p>
        </p:txBody>
      </p:sp>
      <p:sp>
        <p:nvSpPr>
          <p:cNvPr id="155676" name="Line 28"/>
          <p:cNvSpPr>
            <a:spLocks noChangeShapeType="1"/>
          </p:cNvSpPr>
          <p:nvPr/>
        </p:nvSpPr>
        <p:spPr bwMode="auto">
          <a:xfrm>
            <a:off x="3733800" y="1038225"/>
            <a:ext cx="0" cy="1447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012" name="Object 4"/>
          <p:cNvGraphicFramePr>
            <a:graphicFrameLocks noChangeAspect="1"/>
          </p:cNvGraphicFramePr>
          <p:nvPr/>
        </p:nvGraphicFramePr>
        <p:xfrm>
          <a:off x="4414838" y="1371600"/>
          <a:ext cx="2133600" cy="3200400"/>
        </p:xfrm>
        <a:graphic>
          <a:graphicData uri="http://schemas.openxmlformats.org/presentationml/2006/ole">
            <mc:AlternateContent xmlns:mc="http://schemas.openxmlformats.org/markup-compatibility/2006">
              <mc:Choice xmlns:v="urn:schemas-microsoft-com:vml" Requires="v">
                <p:oleObj spid="_x0000_s171033" name="Image" r:id="rId3" imgW="3174603" imgH="4749206" progId="Photoshop.Image.8">
                  <p:embed/>
                </p:oleObj>
              </mc:Choice>
              <mc:Fallback>
                <p:oleObj name="Image" r:id="rId3" imgW="3174603" imgH="4749206" progId="Photoshop.Imag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838" y="1371600"/>
                        <a:ext cx="2133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1013" name="Object 5"/>
          <p:cNvGraphicFramePr>
            <a:graphicFrameLocks noChangeAspect="1"/>
          </p:cNvGraphicFramePr>
          <p:nvPr/>
        </p:nvGraphicFramePr>
        <p:xfrm>
          <a:off x="2286000" y="1371600"/>
          <a:ext cx="2133600" cy="3200400"/>
        </p:xfrm>
        <a:graphic>
          <a:graphicData uri="http://schemas.openxmlformats.org/presentationml/2006/ole">
            <mc:AlternateContent xmlns:mc="http://schemas.openxmlformats.org/markup-compatibility/2006">
              <mc:Choice xmlns:v="urn:schemas-microsoft-com:vml" Requires="v">
                <p:oleObj spid="_x0000_s171034" name="Image" r:id="rId5" imgW="3174603" imgH="4749206" progId="Photoshop.Image.8">
                  <p:embed/>
                </p:oleObj>
              </mc:Choice>
              <mc:Fallback>
                <p:oleObj name="Image" r:id="rId5" imgW="3174603" imgH="4749206" progId="Photoshop.Image.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1371600"/>
                        <a:ext cx="2133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1015" name="Text Box 7"/>
          <p:cNvSpPr txBox="1">
            <a:spLocks noChangeArrowheads="1"/>
          </p:cNvSpPr>
          <p:nvPr/>
        </p:nvSpPr>
        <p:spPr bwMode="auto">
          <a:xfrm>
            <a:off x="2724150" y="236538"/>
            <a:ext cx="3810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t>The Koffka Ring</a:t>
            </a:r>
          </a:p>
        </p:txBody>
      </p:sp>
      <p:sp>
        <p:nvSpPr>
          <p:cNvPr id="171016" name="Text Box 8"/>
          <p:cNvSpPr txBox="1">
            <a:spLocks noChangeArrowheads="1"/>
          </p:cNvSpPr>
          <p:nvPr/>
        </p:nvSpPr>
        <p:spPr bwMode="auto">
          <a:xfrm>
            <a:off x="420688" y="5060950"/>
            <a:ext cx="838676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Although some lightness phenomena can be adequately explained by lateral inhibition, there are many others that cannot. The Gestalt psychologist Kurt Koffka was one of the first to recognize that the configuration of a pattern can have large effects on lightness perception.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fill="hold" nodeType="clickEffect">
                                  <p:stCondLst>
                                    <p:cond delay="0"/>
                                  </p:stCondLst>
                                  <p:childTnLst>
                                    <p:animMotion origin="layout" path="M 8.33333E-7 -2.61624E-6 L 0.04896 -0.00115 " pathEditMode="relative" rAng="0" ptsTypes="AA">
                                      <p:cBhvr>
                                        <p:cTn id="6" dur="2000" fill="hold"/>
                                        <p:tgtEl>
                                          <p:spTgt spid="171012"/>
                                        </p:tgtEl>
                                        <p:attrNameLst>
                                          <p:attrName>ppt_x</p:attrName>
                                          <p:attrName>ppt_y</p:attrName>
                                        </p:attrNameLst>
                                      </p:cBhvr>
                                      <p:rCtr x="2448"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2034" name="Object 2"/>
          <p:cNvGraphicFramePr>
            <a:graphicFrameLocks noChangeAspect="1"/>
          </p:cNvGraphicFramePr>
          <p:nvPr/>
        </p:nvGraphicFramePr>
        <p:xfrm>
          <a:off x="4414838" y="1371600"/>
          <a:ext cx="2133600" cy="3200400"/>
        </p:xfrm>
        <a:graphic>
          <a:graphicData uri="http://schemas.openxmlformats.org/presentationml/2006/ole">
            <mc:AlternateContent xmlns:mc="http://schemas.openxmlformats.org/markup-compatibility/2006">
              <mc:Choice xmlns:v="urn:schemas-microsoft-com:vml" Requires="v">
                <p:oleObj spid="_x0000_s172053" name="Image" r:id="rId3" imgW="3174603" imgH="4749206" progId="Photoshop.Image.8">
                  <p:embed/>
                </p:oleObj>
              </mc:Choice>
              <mc:Fallback>
                <p:oleObj name="Image" r:id="rId3" imgW="3174603" imgH="4749206" progId="Photoshop.Imag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838" y="1371600"/>
                        <a:ext cx="2133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2035" name="Object 3"/>
          <p:cNvGraphicFramePr>
            <a:graphicFrameLocks noChangeAspect="1"/>
          </p:cNvGraphicFramePr>
          <p:nvPr/>
        </p:nvGraphicFramePr>
        <p:xfrm>
          <a:off x="2286000" y="1371600"/>
          <a:ext cx="2133600" cy="3200400"/>
        </p:xfrm>
        <a:graphic>
          <a:graphicData uri="http://schemas.openxmlformats.org/presentationml/2006/ole">
            <mc:AlternateContent xmlns:mc="http://schemas.openxmlformats.org/markup-compatibility/2006">
              <mc:Choice xmlns:v="urn:schemas-microsoft-com:vml" Requires="v">
                <p:oleObj spid="_x0000_s172054" name="Image" r:id="rId5" imgW="3174603" imgH="4749206" progId="Photoshop.Image.8">
                  <p:embed/>
                </p:oleObj>
              </mc:Choice>
              <mc:Fallback>
                <p:oleObj name="Image" r:id="rId5" imgW="3174603" imgH="4749206" progId="Photoshop.Image.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1371600"/>
                        <a:ext cx="2133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2036" name="Text Box 4"/>
          <p:cNvSpPr txBox="1">
            <a:spLocks noChangeArrowheads="1"/>
          </p:cNvSpPr>
          <p:nvPr/>
        </p:nvSpPr>
        <p:spPr bwMode="auto">
          <a:xfrm>
            <a:off x="420688" y="5821363"/>
            <a:ext cx="83867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Note how shifting the right half of the pattern dramatically alters the perceived lightness.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0.00052 1.91302E-6 L 0.00052 0.09507 " pathEditMode="fixed" rAng="0" ptsTypes="AA">
                                      <p:cBhvr>
                                        <p:cTn id="6" dur="2000" fill="hold"/>
                                        <p:tgtEl>
                                          <p:spTgt spid="172034"/>
                                        </p:tgtEl>
                                        <p:attrNameLst>
                                          <p:attrName>ppt_x</p:attrName>
                                          <p:attrName>ppt_y</p:attrName>
                                        </p:attrNameLst>
                                      </p:cBhvr>
                                      <p:rCtr x="0" y="47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76" name="Object 12"/>
          <p:cNvGraphicFramePr>
            <a:graphicFrameLocks noChangeAspect="1"/>
          </p:cNvGraphicFramePr>
          <p:nvPr/>
        </p:nvGraphicFramePr>
        <p:xfrm>
          <a:off x="153988" y="1214438"/>
          <a:ext cx="8683625" cy="3976687"/>
        </p:xfrm>
        <a:graphic>
          <a:graphicData uri="http://schemas.openxmlformats.org/presentationml/2006/ole">
            <mc:AlternateContent xmlns:mc="http://schemas.openxmlformats.org/markup-compatibility/2006">
              <mc:Choice xmlns:v="urn:schemas-microsoft-com:vml" Requires="v">
                <p:oleObj spid="_x0000_s164887" name="Image" r:id="rId3" imgW="12673016" imgH="5803175" progId="Photoshop.Image.9">
                  <p:embed/>
                </p:oleObj>
              </mc:Choice>
              <mc:Fallback>
                <p:oleObj name="Image" r:id="rId3" imgW="12673016" imgH="5803175" progId="Photoshop.Image.9">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1214438"/>
                        <a:ext cx="8683625" cy="397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868" name="Text Box 4"/>
          <p:cNvSpPr txBox="1">
            <a:spLocks noChangeArrowheads="1"/>
          </p:cNvSpPr>
          <p:nvPr/>
        </p:nvSpPr>
        <p:spPr bwMode="auto">
          <a:xfrm>
            <a:off x="685800" y="5486400"/>
            <a:ext cx="7848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The region “a” appears darker than the region “b” even though they have identical luminances</a:t>
            </a:r>
          </a:p>
        </p:txBody>
      </p:sp>
      <p:sp>
        <p:nvSpPr>
          <p:cNvPr id="164872" name="Text Box 8"/>
          <p:cNvSpPr txBox="1">
            <a:spLocks noChangeArrowheads="1"/>
          </p:cNvSpPr>
          <p:nvPr/>
        </p:nvSpPr>
        <p:spPr bwMode="auto">
          <a:xfrm>
            <a:off x="2714625" y="2963863"/>
            <a:ext cx="30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a</a:t>
            </a:r>
          </a:p>
        </p:txBody>
      </p:sp>
      <p:sp>
        <p:nvSpPr>
          <p:cNvPr id="164873" name="Text Box 9"/>
          <p:cNvSpPr txBox="1">
            <a:spLocks noChangeArrowheads="1"/>
          </p:cNvSpPr>
          <p:nvPr/>
        </p:nvSpPr>
        <p:spPr bwMode="auto">
          <a:xfrm>
            <a:off x="5726113" y="3294063"/>
            <a:ext cx="30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b</a:t>
            </a:r>
          </a:p>
        </p:txBody>
      </p:sp>
      <p:sp>
        <p:nvSpPr>
          <p:cNvPr id="164874" name="Text Box 10"/>
          <p:cNvSpPr txBox="1">
            <a:spLocks noChangeArrowheads="1"/>
          </p:cNvSpPr>
          <p:nvPr/>
        </p:nvSpPr>
        <p:spPr bwMode="auto">
          <a:xfrm>
            <a:off x="2971800" y="228600"/>
            <a:ext cx="381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t>White’s Illusion</a:t>
            </a:r>
          </a:p>
        </p:txBody>
      </p:sp>
      <p:sp>
        <p:nvSpPr>
          <p:cNvPr id="164877" name="Rectangle 13"/>
          <p:cNvSpPr>
            <a:spLocks noChangeArrowheads="1"/>
          </p:cNvSpPr>
          <p:nvPr/>
        </p:nvSpPr>
        <p:spPr bwMode="auto">
          <a:xfrm>
            <a:off x="409575" y="812800"/>
            <a:ext cx="444500" cy="247650"/>
          </a:xfrm>
          <a:prstGeom prst="rect">
            <a:avLst/>
          </a:prstGeom>
          <a:solidFill>
            <a:srgbClr val="848484"/>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0087 0.00046 L 0.24375 0.22831 " pathEditMode="relative" ptsTypes="AA">
                                      <p:cBhvr>
                                        <p:cTn id="6" dur="2000" fill="hold"/>
                                        <p:tgtEl>
                                          <p:spTgt spid="164877"/>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grpId="1" nodeType="clickEffect">
                                  <p:stCondLst>
                                    <p:cond delay="0"/>
                                  </p:stCondLst>
                                  <p:childTnLst>
                                    <p:animMotion origin="layout" path="M 0.24374 0.22831 L 0.58576 0.27666 " pathEditMode="relative" ptsTypes="AA">
                                      <p:cBhvr>
                                        <p:cTn id="10" dur="2000" fill="hold"/>
                                        <p:tgtEl>
                                          <p:spTgt spid="16487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7" grpId="0" animBg="1"/>
      <p:bldP spid="16487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7730" name="Object 34"/>
          <p:cNvGraphicFramePr>
            <a:graphicFrameLocks noChangeAspect="1"/>
          </p:cNvGraphicFramePr>
          <p:nvPr/>
        </p:nvGraphicFramePr>
        <p:xfrm>
          <a:off x="153988" y="1214438"/>
          <a:ext cx="8683625" cy="3976687"/>
        </p:xfrm>
        <a:graphic>
          <a:graphicData uri="http://schemas.openxmlformats.org/presentationml/2006/ole">
            <mc:AlternateContent xmlns:mc="http://schemas.openxmlformats.org/markup-compatibility/2006">
              <mc:Choice xmlns:v="urn:schemas-microsoft-com:vml" Requires="v">
                <p:oleObj spid="_x0000_s157739" name="Image" r:id="rId3" imgW="12673016" imgH="5803175" progId="Photoshop.Image.9">
                  <p:embed/>
                </p:oleObj>
              </mc:Choice>
              <mc:Fallback>
                <p:oleObj name="Image" r:id="rId3" imgW="12673016" imgH="5803175" progId="Photoshop.Image.9">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1214438"/>
                        <a:ext cx="8683625" cy="397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7718" name="Group 22"/>
          <p:cNvGrpSpPr>
            <a:grpSpLocks/>
          </p:cNvGrpSpPr>
          <p:nvPr/>
        </p:nvGrpSpPr>
        <p:grpSpPr bwMode="auto">
          <a:xfrm>
            <a:off x="2362200" y="3124200"/>
            <a:ext cx="939800" cy="1173163"/>
            <a:chOff x="2640" y="3293"/>
            <a:chExt cx="592" cy="739"/>
          </a:xfrm>
        </p:grpSpPr>
        <p:grpSp>
          <p:nvGrpSpPr>
            <p:cNvPr id="157701" name="Group 5"/>
            <p:cNvGrpSpPr>
              <a:grpSpLocks noChangeAspect="1"/>
            </p:cNvGrpSpPr>
            <p:nvPr/>
          </p:nvGrpSpPr>
          <p:grpSpPr bwMode="auto">
            <a:xfrm>
              <a:off x="2654" y="3456"/>
              <a:ext cx="576" cy="576"/>
              <a:chOff x="1968" y="2208"/>
              <a:chExt cx="864" cy="864"/>
            </a:xfrm>
          </p:grpSpPr>
          <p:sp>
            <p:nvSpPr>
              <p:cNvPr id="157702" name="Oval 6"/>
              <p:cNvSpPr>
                <a:spLocks noChangeAspect="1" noChangeArrowheads="1"/>
              </p:cNvSpPr>
              <p:nvPr/>
            </p:nvSpPr>
            <p:spPr bwMode="auto">
              <a:xfrm>
                <a:off x="1968" y="2208"/>
                <a:ext cx="864" cy="864"/>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7703" name="Oval 7"/>
              <p:cNvSpPr>
                <a:spLocks noChangeAspect="1" noChangeArrowheads="1"/>
              </p:cNvSpPr>
              <p:nvPr/>
            </p:nvSpPr>
            <p:spPr bwMode="auto">
              <a:xfrm>
                <a:off x="2227" y="2467"/>
                <a:ext cx="345" cy="34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7704" name="Text Box 8"/>
            <p:cNvSpPr txBox="1">
              <a:spLocks noChangeAspect="1" noChangeArrowheads="1"/>
            </p:cNvSpPr>
            <p:nvPr/>
          </p:nvSpPr>
          <p:spPr bwMode="auto">
            <a:xfrm>
              <a:off x="2832" y="3600"/>
              <a:ext cx="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rgbClr val="FF0000"/>
                  </a:solidFill>
                  <a:latin typeface="Times" pitchFamily="18" charset="0"/>
                </a:rPr>
                <a:t>+</a:t>
              </a:r>
            </a:p>
          </p:txBody>
        </p:sp>
        <p:sp>
          <p:nvSpPr>
            <p:cNvPr id="157705" name="Text Box 9"/>
            <p:cNvSpPr txBox="1">
              <a:spLocks noChangeAspect="1" noChangeArrowheads="1"/>
            </p:cNvSpPr>
            <p:nvPr/>
          </p:nvSpPr>
          <p:spPr bwMode="auto">
            <a:xfrm>
              <a:off x="2640" y="3504"/>
              <a:ext cx="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rgbClr val="FF0000"/>
                  </a:solidFill>
                  <a:latin typeface="Times" pitchFamily="18" charset="0"/>
                </a:rPr>
                <a:t>_</a:t>
              </a:r>
            </a:p>
          </p:txBody>
        </p:sp>
        <p:sp>
          <p:nvSpPr>
            <p:cNvPr id="157706" name="Text Box 10"/>
            <p:cNvSpPr txBox="1">
              <a:spLocks noChangeAspect="1" noChangeArrowheads="1"/>
            </p:cNvSpPr>
            <p:nvPr/>
          </p:nvSpPr>
          <p:spPr bwMode="auto">
            <a:xfrm>
              <a:off x="2832" y="3696"/>
              <a:ext cx="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rgbClr val="FF0000"/>
                  </a:solidFill>
                  <a:latin typeface="Times" pitchFamily="18" charset="0"/>
                </a:rPr>
                <a:t>_</a:t>
              </a:r>
            </a:p>
          </p:txBody>
        </p:sp>
        <p:sp>
          <p:nvSpPr>
            <p:cNvPr id="157707" name="Text Box 11"/>
            <p:cNvSpPr txBox="1">
              <a:spLocks noChangeAspect="1" noChangeArrowheads="1"/>
            </p:cNvSpPr>
            <p:nvPr/>
          </p:nvSpPr>
          <p:spPr bwMode="auto">
            <a:xfrm>
              <a:off x="2832" y="3293"/>
              <a:ext cx="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rgbClr val="FF0000"/>
                  </a:solidFill>
                  <a:latin typeface="Times" pitchFamily="18" charset="0"/>
                </a:rPr>
                <a:t>_</a:t>
              </a:r>
            </a:p>
          </p:txBody>
        </p:sp>
        <p:sp>
          <p:nvSpPr>
            <p:cNvPr id="157708" name="Text Box 12"/>
            <p:cNvSpPr txBox="1">
              <a:spLocks noChangeAspect="1" noChangeArrowheads="1"/>
            </p:cNvSpPr>
            <p:nvPr/>
          </p:nvSpPr>
          <p:spPr bwMode="auto">
            <a:xfrm>
              <a:off x="3040" y="3504"/>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rgbClr val="FF0000"/>
                  </a:solidFill>
                  <a:latin typeface="Times" pitchFamily="18" charset="0"/>
                </a:rPr>
                <a:t>_</a:t>
              </a:r>
            </a:p>
          </p:txBody>
        </p:sp>
      </p:grpSp>
      <p:grpSp>
        <p:nvGrpSpPr>
          <p:cNvPr id="157719" name="Group 23"/>
          <p:cNvGrpSpPr>
            <a:grpSpLocks/>
          </p:cNvGrpSpPr>
          <p:nvPr/>
        </p:nvGrpSpPr>
        <p:grpSpPr bwMode="auto">
          <a:xfrm>
            <a:off x="5486400" y="3457575"/>
            <a:ext cx="939800" cy="1173163"/>
            <a:chOff x="2640" y="3293"/>
            <a:chExt cx="592" cy="739"/>
          </a:xfrm>
        </p:grpSpPr>
        <p:grpSp>
          <p:nvGrpSpPr>
            <p:cNvPr id="157720" name="Group 24"/>
            <p:cNvGrpSpPr>
              <a:grpSpLocks noChangeAspect="1"/>
            </p:cNvGrpSpPr>
            <p:nvPr/>
          </p:nvGrpSpPr>
          <p:grpSpPr bwMode="auto">
            <a:xfrm>
              <a:off x="2654" y="3456"/>
              <a:ext cx="576" cy="576"/>
              <a:chOff x="1968" y="2208"/>
              <a:chExt cx="864" cy="864"/>
            </a:xfrm>
          </p:grpSpPr>
          <p:sp>
            <p:nvSpPr>
              <p:cNvPr id="157721" name="Oval 25"/>
              <p:cNvSpPr>
                <a:spLocks noChangeAspect="1" noChangeArrowheads="1"/>
              </p:cNvSpPr>
              <p:nvPr/>
            </p:nvSpPr>
            <p:spPr bwMode="auto">
              <a:xfrm>
                <a:off x="1968" y="2208"/>
                <a:ext cx="864" cy="864"/>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7722" name="Oval 26"/>
              <p:cNvSpPr>
                <a:spLocks noChangeAspect="1" noChangeArrowheads="1"/>
              </p:cNvSpPr>
              <p:nvPr/>
            </p:nvSpPr>
            <p:spPr bwMode="auto">
              <a:xfrm>
                <a:off x="2227" y="2467"/>
                <a:ext cx="345" cy="34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7723" name="Text Box 27"/>
            <p:cNvSpPr txBox="1">
              <a:spLocks noChangeAspect="1" noChangeArrowheads="1"/>
            </p:cNvSpPr>
            <p:nvPr/>
          </p:nvSpPr>
          <p:spPr bwMode="auto">
            <a:xfrm>
              <a:off x="2832" y="3600"/>
              <a:ext cx="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rgbClr val="FF0000"/>
                  </a:solidFill>
                  <a:latin typeface="Times" pitchFamily="18" charset="0"/>
                </a:rPr>
                <a:t>+</a:t>
              </a:r>
            </a:p>
          </p:txBody>
        </p:sp>
        <p:sp>
          <p:nvSpPr>
            <p:cNvPr id="157724" name="Text Box 28"/>
            <p:cNvSpPr txBox="1">
              <a:spLocks noChangeAspect="1" noChangeArrowheads="1"/>
            </p:cNvSpPr>
            <p:nvPr/>
          </p:nvSpPr>
          <p:spPr bwMode="auto">
            <a:xfrm>
              <a:off x="2640" y="3504"/>
              <a:ext cx="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rgbClr val="FF0000"/>
                  </a:solidFill>
                  <a:latin typeface="Times" pitchFamily="18" charset="0"/>
                </a:rPr>
                <a:t>_</a:t>
              </a:r>
            </a:p>
          </p:txBody>
        </p:sp>
        <p:sp>
          <p:nvSpPr>
            <p:cNvPr id="157725" name="Text Box 29"/>
            <p:cNvSpPr txBox="1">
              <a:spLocks noChangeAspect="1" noChangeArrowheads="1"/>
            </p:cNvSpPr>
            <p:nvPr/>
          </p:nvSpPr>
          <p:spPr bwMode="auto">
            <a:xfrm>
              <a:off x="2832" y="3696"/>
              <a:ext cx="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rgbClr val="FF0000"/>
                  </a:solidFill>
                  <a:latin typeface="Times" pitchFamily="18" charset="0"/>
                </a:rPr>
                <a:t>_</a:t>
              </a:r>
            </a:p>
          </p:txBody>
        </p:sp>
        <p:sp>
          <p:nvSpPr>
            <p:cNvPr id="157726" name="Text Box 30"/>
            <p:cNvSpPr txBox="1">
              <a:spLocks noChangeAspect="1" noChangeArrowheads="1"/>
            </p:cNvSpPr>
            <p:nvPr/>
          </p:nvSpPr>
          <p:spPr bwMode="auto">
            <a:xfrm>
              <a:off x="2832" y="3293"/>
              <a:ext cx="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rgbClr val="FF0000"/>
                  </a:solidFill>
                  <a:latin typeface="Times" pitchFamily="18" charset="0"/>
                </a:rPr>
                <a:t>_</a:t>
              </a:r>
            </a:p>
          </p:txBody>
        </p:sp>
        <p:sp>
          <p:nvSpPr>
            <p:cNvPr id="157727" name="Text Box 31"/>
            <p:cNvSpPr txBox="1">
              <a:spLocks noChangeAspect="1" noChangeArrowheads="1"/>
            </p:cNvSpPr>
            <p:nvPr/>
          </p:nvSpPr>
          <p:spPr bwMode="auto">
            <a:xfrm>
              <a:off x="3040" y="3504"/>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rgbClr val="FF0000"/>
                  </a:solidFill>
                  <a:latin typeface="Times" pitchFamily="18" charset="0"/>
                </a:rPr>
                <a:t>_</a:t>
              </a:r>
            </a:p>
          </p:txBody>
        </p:sp>
      </p:grpSp>
      <p:sp>
        <p:nvSpPr>
          <p:cNvPr id="157728" name="Text Box 32"/>
          <p:cNvSpPr txBox="1">
            <a:spLocks noChangeArrowheads="1"/>
          </p:cNvSpPr>
          <p:nvPr/>
        </p:nvSpPr>
        <p:spPr bwMode="auto">
          <a:xfrm>
            <a:off x="2971800" y="228600"/>
            <a:ext cx="381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t>White’s Illusion</a:t>
            </a:r>
          </a:p>
        </p:txBody>
      </p:sp>
      <p:sp>
        <p:nvSpPr>
          <p:cNvPr id="157729" name="Text Box 33"/>
          <p:cNvSpPr txBox="1">
            <a:spLocks noChangeArrowheads="1"/>
          </p:cNvSpPr>
          <p:nvPr/>
        </p:nvSpPr>
        <p:spPr bwMode="auto">
          <a:xfrm>
            <a:off x="685800" y="5334000"/>
            <a:ext cx="784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Unlike the phenomenon of simultaneous contrast, this effect cannot be caused by lateral inhibition. Note that the inhibition would be greater for the gray bars on the right, yet those bars appear lighter.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1" name="Picture 5" descr="box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0"/>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32102" name="Text Box 6"/>
          <p:cNvSpPr txBox="1">
            <a:spLocks noChangeArrowheads="1"/>
          </p:cNvSpPr>
          <p:nvPr/>
        </p:nvSpPr>
        <p:spPr bwMode="auto">
          <a:xfrm>
            <a:off x="381000" y="228600"/>
            <a:ext cx="320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Illumination depends on the orientation of a surface relative to the light source </a:t>
            </a:r>
          </a:p>
        </p:txBody>
      </p:sp>
      <p:sp>
        <p:nvSpPr>
          <p:cNvPr id="132103" name="Text Box 7"/>
          <p:cNvSpPr txBox="1">
            <a:spLocks noChangeArrowheads="1"/>
          </p:cNvSpPr>
          <p:nvPr/>
        </p:nvSpPr>
        <p:spPr bwMode="auto">
          <a:xfrm>
            <a:off x="6324600" y="381000"/>
            <a:ext cx="25590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This surface has the lowest illumination because its orientation faces farthest away from the light source.</a:t>
            </a:r>
            <a:r>
              <a:rPr lang="en-US"/>
              <a:t> </a:t>
            </a:r>
          </a:p>
        </p:txBody>
      </p:sp>
      <p:sp>
        <p:nvSpPr>
          <p:cNvPr id="132104" name="Text Box 8"/>
          <p:cNvSpPr txBox="1">
            <a:spLocks noChangeArrowheads="1"/>
          </p:cNvSpPr>
          <p:nvPr/>
        </p:nvSpPr>
        <p:spPr bwMode="auto">
          <a:xfrm>
            <a:off x="6477000" y="3657600"/>
            <a:ext cx="2516188"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This surface has the highest illumination because it is oriented most closely toward the light source. </a:t>
            </a:r>
          </a:p>
        </p:txBody>
      </p:sp>
      <p:sp>
        <p:nvSpPr>
          <p:cNvPr id="132105" name="Line 9"/>
          <p:cNvSpPr>
            <a:spLocks noChangeShapeType="1"/>
          </p:cNvSpPr>
          <p:nvPr/>
        </p:nvSpPr>
        <p:spPr bwMode="auto">
          <a:xfrm flipH="1">
            <a:off x="4419600" y="990600"/>
            <a:ext cx="16764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106" name="Line 10"/>
          <p:cNvSpPr>
            <a:spLocks noChangeShapeType="1"/>
          </p:cNvSpPr>
          <p:nvPr/>
        </p:nvSpPr>
        <p:spPr bwMode="auto">
          <a:xfrm flipH="1" flipV="1">
            <a:off x="5105400" y="3276600"/>
            <a:ext cx="129540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457200" y="1447800"/>
            <a:ext cx="8229600" cy="4870450"/>
          </a:xfrm>
        </p:spPr>
        <p:txBody>
          <a:bodyPr/>
          <a:lstStyle/>
          <a:p>
            <a:pPr>
              <a:lnSpc>
                <a:spcPct val="90000"/>
              </a:lnSpc>
              <a:spcBef>
                <a:spcPct val="40000"/>
              </a:spcBef>
            </a:pPr>
            <a:r>
              <a:rPr lang="en-US" sz="2400"/>
              <a:t>The luminance ratio between two surface patches with the same illumination is a useful source of information for estimating their relative reflectance because the ratio is unaffected by the magnitude of illumination.</a:t>
            </a:r>
          </a:p>
          <a:p>
            <a:pPr>
              <a:lnSpc>
                <a:spcPct val="90000"/>
              </a:lnSpc>
              <a:spcBef>
                <a:spcPct val="40000"/>
              </a:spcBef>
            </a:pPr>
            <a:r>
              <a:rPr lang="en-US" sz="2400"/>
              <a:t>Note, however, that this strategy is only valid if the surface patches to be compared have the same illumination, and illumination can vary greatly in different parts of a scene.</a:t>
            </a:r>
          </a:p>
          <a:p>
            <a:pPr>
              <a:lnSpc>
                <a:spcPct val="90000"/>
              </a:lnSpc>
              <a:spcBef>
                <a:spcPct val="40000"/>
              </a:spcBef>
            </a:pPr>
            <a:r>
              <a:rPr lang="en-US" sz="2400">
                <a:solidFill>
                  <a:srgbClr val="CC0000"/>
                </a:solidFill>
              </a:rPr>
              <a:t>Thus it is necessary to have some sort of grouping mechanism that can isolate different parts of a scene that share the same illumination. Perceived lightness can then be determined by the relative luminances within each group. </a:t>
            </a:r>
            <a:endParaRPr lang="en-US" sz="2400"/>
          </a:p>
          <a:p>
            <a:pPr>
              <a:lnSpc>
                <a:spcPct val="90000"/>
              </a:lnSpc>
            </a:pPr>
            <a:endParaRPr lang="en-US" sz="2400"/>
          </a:p>
        </p:txBody>
      </p:sp>
      <p:sp>
        <p:nvSpPr>
          <p:cNvPr id="145412" name="Rectangle 4"/>
          <p:cNvSpPr>
            <a:spLocks noGrp="1" noChangeArrowheads="1"/>
          </p:cNvSpPr>
          <p:nvPr>
            <p:ph type="title"/>
          </p:nvPr>
        </p:nvSpPr>
        <p:spPr>
          <a:xfrm>
            <a:off x="457200" y="274638"/>
            <a:ext cx="8229600" cy="868362"/>
          </a:xfrm>
          <a:noFill/>
          <a:ln/>
        </p:spPr>
        <p:txBody>
          <a:bodyPr/>
          <a:lstStyle/>
          <a:p>
            <a:r>
              <a:rPr lang="en-US"/>
              <a:t>Lightness Constancy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1074" name="Object 2"/>
          <p:cNvGraphicFramePr>
            <a:graphicFrameLocks noChangeAspect="1"/>
          </p:cNvGraphicFramePr>
          <p:nvPr/>
        </p:nvGraphicFramePr>
        <p:xfrm>
          <a:off x="1143000" y="1219200"/>
          <a:ext cx="6856413" cy="5334000"/>
        </p:xfrm>
        <a:graphic>
          <a:graphicData uri="http://schemas.openxmlformats.org/presentationml/2006/ole">
            <mc:AlternateContent xmlns:mc="http://schemas.openxmlformats.org/markup-compatibility/2006">
              <mc:Choice xmlns:v="urn:schemas-microsoft-com:vml" Requires="v">
                <p:oleObj spid="_x0000_s131085" name="Image" r:id="rId3" imgW="6857143" imgH="5333333" progId="Photoshop.Image.9">
                  <p:embed/>
                </p:oleObj>
              </mc:Choice>
              <mc:Fallback>
                <p:oleObj name="Image" r:id="rId3" imgW="6857143" imgH="5333333" progId="Photoshop.Image.9">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19200"/>
                        <a:ext cx="685641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1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6013" y="5105400"/>
            <a:ext cx="546100" cy="34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76" name="Text Box 4"/>
          <p:cNvSpPr txBox="1">
            <a:spLocks noChangeArrowheads="1"/>
          </p:cNvSpPr>
          <p:nvPr/>
        </p:nvSpPr>
        <p:spPr bwMode="auto">
          <a:xfrm>
            <a:off x="304800" y="228600"/>
            <a:ext cx="49530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a:t>The Shadow-Checker Effect</a:t>
            </a:r>
            <a:r>
              <a:rPr lang="en-US" sz="1600"/>
              <a:t>: In this case the regions in shadow are considered as one group, and the regions not in the shadow are considered as another. Note that A is the darkest region within its group, while B is the lightest region within the shadow.  The two regions appear to have different colors, even though they have the same luminance. Is this an illusion?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22222E-6 -4.1499E-6 L -0.35 -0.15544 " pathEditMode="relative" ptsTypes="AA">
                                      <p:cBhvr>
                                        <p:cTn id="6" dur="2000" fill="hold"/>
                                        <p:tgtEl>
                                          <p:spTgt spid="131075"/>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35 -0.15544 L -0.33333 -0.32199 " pathEditMode="relative" ptsTypes="AA">
                                      <p:cBhvr>
                                        <p:cTn id="10" dur="2000" fill="hold"/>
                                        <p:tgtEl>
                                          <p:spTgt spid="13107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Adelson_Page_04_Image_0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752600"/>
            <a:ext cx="3789363" cy="4214813"/>
          </a:xfrm>
          <a:prstGeom prst="rect">
            <a:avLst/>
          </a:prstGeom>
          <a:noFill/>
          <a:extLst>
            <a:ext uri="{909E8E84-426E-40DD-AFC4-6F175D3DCCD1}">
              <a14:hiddenFill xmlns:a14="http://schemas.microsoft.com/office/drawing/2010/main">
                <a:solidFill>
                  <a:srgbClr val="FFFFFF"/>
                </a:solidFill>
              </a14:hiddenFill>
            </a:ext>
          </a:extLst>
        </p:spPr>
      </p:pic>
      <p:sp>
        <p:nvSpPr>
          <p:cNvPr id="112643" name="Text Box 3"/>
          <p:cNvSpPr txBox="1">
            <a:spLocks noChangeArrowheads="1"/>
          </p:cNvSpPr>
          <p:nvPr/>
        </p:nvSpPr>
        <p:spPr bwMode="auto">
          <a:xfrm>
            <a:off x="1219200" y="457200"/>
            <a:ext cx="6781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The processes of lightness perception are not designed to accurately measure surface luminance. Rather, they are designed to determine the color (reflectance) of a surface.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6" name="Object 2"/>
          <p:cNvGraphicFramePr>
            <a:graphicFrameLocks noChangeAspect="1"/>
          </p:cNvGraphicFramePr>
          <p:nvPr/>
        </p:nvGraphicFramePr>
        <p:xfrm>
          <a:off x="3657600" y="152400"/>
          <a:ext cx="5140325" cy="6477000"/>
        </p:xfrm>
        <a:graphic>
          <a:graphicData uri="http://schemas.openxmlformats.org/presentationml/2006/ole">
            <mc:AlternateContent xmlns:mc="http://schemas.openxmlformats.org/markup-compatibility/2006">
              <mc:Choice xmlns:v="urn:schemas-microsoft-com:vml" Requires="v">
                <p:oleObj spid="_x0000_s113676" name="Image" r:id="rId3" imgW="1612841" imgH="2031925" progId="Photoshop.Image.7">
                  <p:embed/>
                </p:oleObj>
              </mc:Choice>
              <mc:Fallback>
                <p:oleObj name="Image" r:id="rId3" imgW="1612841" imgH="2031925"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52400"/>
                        <a:ext cx="51403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667" name="Text Box 3"/>
          <p:cNvSpPr txBox="1">
            <a:spLocks noChangeArrowheads="1"/>
          </p:cNvSpPr>
          <p:nvPr/>
        </p:nvSpPr>
        <p:spPr bwMode="auto">
          <a:xfrm>
            <a:off x="228600" y="685800"/>
            <a:ext cx="31242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Is the difference in image intensity due to surface illumination or surface reflectance?</a:t>
            </a:r>
          </a:p>
          <a:p>
            <a:pPr>
              <a:spcBef>
                <a:spcPct val="50000"/>
              </a:spcBef>
            </a:pPr>
            <a:endParaRPr lang="en-US" sz="2000" b="1"/>
          </a:p>
          <a:p>
            <a:pPr>
              <a:spcBef>
                <a:spcPct val="50000"/>
              </a:spcBef>
            </a:pPr>
            <a:endParaRPr lang="en-US" sz="2000" b="1"/>
          </a:p>
          <a:p>
            <a:pPr>
              <a:spcBef>
                <a:spcPct val="50000"/>
              </a:spcBef>
            </a:pPr>
            <a:r>
              <a:rPr lang="en-US" sz="2000"/>
              <a:t>Information from edges and vertices can help to address this question. Luminance differences at an X vertex are most likely due to reflectance, whereas those at a Y vertex are most likely due to illumination. </a:t>
            </a:r>
            <a:endParaRPr lang="el-GR" sz="2000">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5" name="Picture 5" descr="box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09600"/>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33126" name="Text Box 6"/>
          <p:cNvSpPr txBox="1">
            <a:spLocks noChangeArrowheads="1"/>
          </p:cNvSpPr>
          <p:nvPr/>
        </p:nvSpPr>
        <p:spPr bwMode="auto">
          <a:xfrm>
            <a:off x="6789738" y="4724400"/>
            <a:ext cx="18986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Arrow Vertex</a:t>
            </a:r>
            <a:r>
              <a:rPr lang="en-US" sz="2000"/>
              <a:t>, d and e differ in illumination</a:t>
            </a:r>
          </a:p>
        </p:txBody>
      </p:sp>
      <p:sp>
        <p:nvSpPr>
          <p:cNvPr id="133127" name="Text Box 7"/>
          <p:cNvSpPr txBox="1">
            <a:spLocks noChangeArrowheads="1"/>
          </p:cNvSpPr>
          <p:nvPr/>
        </p:nvSpPr>
        <p:spPr bwMode="auto">
          <a:xfrm>
            <a:off x="676275" y="1760538"/>
            <a:ext cx="1752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a:t>T Vertex</a:t>
            </a:r>
            <a:r>
              <a:rPr lang="en-US" sz="2000"/>
              <a:t>, </a:t>
            </a:r>
          </a:p>
          <a:p>
            <a:r>
              <a:rPr lang="en-US" sz="2000"/>
              <a:t>b an d differ in reflectance</a:t>
            </a:r>
          </a:p>
        </p:txBody>
      </p:sp>
      <p:sp>
        <p:nvSpPr>
          <p:cNvPr id="133128" name="Text Box 8"/>
          <p:cNvSpPr txBox="1">
            <a:spLocks noChangeArrowheads="1"/>
          </p:cNvSpPr>
          <p:nvPr/>
        </p:nvSpPr>
        <p:spPr bwMode="auto">
          <a:xfrm>
            <a:off x="6477000" y="2209800"/>
            <a:ext cx="175260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Y Vertex</a:t>
            </a:r>
            <a:r>
              <a:rPr lang="en-US" sz="2000"/>
              <a:t>, a, b an c differ in illumination</a:t>
            </a:r>
          </a:p>
          <a:p>
            <a:pPr>
              <a:spcBef>
                <a:spcPct val="50000"/>
              </a:spcBef>
            </a:pPr>
            <a:endParaRPr lang="en-US"/>
          </a:p>
        </p:txBody>
      </p:sp>
      <p:sp>
        <p:nvSpPr>
          <p:cNvPr id="133129" name="Text Box 9"/>
          <p:cNvSpPr txBox="1">
            <a:spLocks noChangeArrowheads="1"/>
          </p:cNvSpPr>
          <p:nvPr/>
        </p:nvSpPr>
        <p:spPr bwMode="auto">
          <a:xfrm>
            <a:off x="685800" y="152400"/>
            <a:ext cx="7696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Vertices can help determine whether luminance differences are due to reflectance or illumination</a:t>
            </a:r>
          </a:p>
        </p:txBody>
      </p:sp>
      <p:sp>
        <p:nvSpPr>
          <p:cNvPr id="133130" name="Text Box 10"/>
          <p:cNvSpPr txBox="1">
            <a:spLocks noChangeArrowheads="1"/>
          </p:cNvSpPr>
          <p:nvPr/>
        </p:nvSpPr>
        <p:spPr bwMode="auto">
          <a:xfrm>
            <a:off x="762000" y="4724400"/>
            <a:ext cx="2057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sz="2000" b="1">
                <a:cs typeface="Arial" charset="0"/>
              </a:rPr>
              <a:t>Ψ</a:t>
            </a:r>
            <a:r>
              <a:rPr lang="en-US" sz="2000" b="1"/>
              <a:t> Vertex</a:t>
            </a:r>
            <a:r>
              <a:rPr lang="en-US" sz="2000"/>
              <a:t>, </a:t>
            </a:r>
          </a:p>
          <a:p>
            <a:r>
              <a:rPr lang="en-US" sz="2000"/>
              <a:t>bd differ from ce in illumination, </a:t>
            </a:r>
          </a:p>
          <a:p>
            <a:r>
              <a:rPr lang="en-US" sz="2000"/>
              <a:t>bc differ from de in reflectance</a:t>
            </a:r>
          </a:p>
        </p:txBody>
      </p:sp>
      <p:sp>
        <p:nvSpPr>
          <p:cNvPr id="133131" name="Line 11"/>
          <p:cNvSpPr>
            <a:spLocks noChangeShapeType="1"/>
          </p:cNvSpPr>
          <p:nvPr/>
        </p:nvSpPr>
        <p:spPr bwMode="auto">
          <a:xfrm>
            <a:off x="1752600" y="2819400"/>
            <a:ext cx="1066800" cy="685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2" name="Line 12"/>
          <p:cNvSpPr>
            <a:spLocks noChangeShapeType="1"/>
          </p:cNvSpPr>
          <p:nvPr/>
        </p:nvSpPr>
        <p:spPr bwMode="auto">
          <a:xfrm flipV="1">
            <a:off x="2057400" y="4419600"/>
            <a:ext cx="20574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3" name="Line 13"/>
          <p:cNvSpPr>
            <a:spLocks noChangeShapeType="1"/>
          </p:cNvSpPr>
          <p:nvPr/>
        </p:nvSpPr>
        <p:spPr bwMode="auto">
          <a:xfrm flipH="1">
            <a:off x="4495800" y="2438400"/>
            <a:ext cx="1981200" cy="76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4" name="Line 14"/>
          <p:cNvSpPr>
            <a:spLocks noChangeShapeType="1"/>
          </p:cNvSpPr>
          <p:nvPr/>
        </p:nvSpPr>
        <p:spPr bwMode="auto">
          <a:xfrm flipH="1">
            <a:off x="4572000" y="5181600"/>
            <a:ext cx="1981200" cy="762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6" name="Text Box 16"/>
          <p:cNvSpPr txBox="1">
            <a:spLocks noChangeArrowheads="1"/>
          </p:cNvSpPr>
          <p:nvPr/>
        </p:nvSpPr>
        <p:spPr bwMode="auto">
          <a:xfrm>
            <a:off x="4114800" y="16764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a</a:t>
            </a:r>
          </a:p>
        </p:txBody>
      </p:sp>
      <p:sp>
        <p:nvSpPr>
          <p:cNvPr id="133137" name="Text Box 17"/>
          <p:cNvSpPr txBox="1">
            <a:spLocks noChangeArrowheads="1"/>
          </p:cNvSpPr>
          <p:nvPr/>
        </p:nvSpPr>
        <p:spPr bwMode="auto">
          <a:xfrm>
            <a:off x="3390900" y="27813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b</a:t>
            </a:r>
          </a:p>
        </p:txBody>
      </p:sp>
      <p:sp>
        <p:nvSpPr>
          <p:cNvPr id="133138" name="Text Box 18"/>
          <p:cNvSpPr txBox="1">
            <a:spLocks noChangeArrowheads="1"/>
          </p:cNvSpPr>
          <p:nvPr/>
        </p:nvSpPr>
        <p:spPr bwMode="auto">
          <a:xfrm>
            <a:off x="4686300" y="27813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c</a:t>
            </a:r>
          </a:p>
        </p:txBody>
      </p:sp>
      <p:sp>
        <p:nvSpPr>
          <p:cNvPr id="133139" name="Text Box 19"/>
          <p:cNvSpPr txBox="1">
            <a:spLocks noChangeArrowheads="1"/>
          </p:cNvSpPr>
          <p:nvPr/>
        </p:nvSpPr>
        <p:spPr bwMode="auto">
          <a:xfrm>
            <a:off x="3390900" y="46863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d</a:t>
            </a:r>
          </a:p>
        </p:txBody>
      </p:sp>
      <p:sp>
        <p:nvSpPr>
          <p:cNvPr id="133140" name="Text Box 20"/>
          <p:cNvSpPr txBox="1">
            <a:spLocks noChangeArrowheads="1"/>
          </p:cNvSpPr>
          <p:nvPr/>
        </p:nvSpPr>
        <p:spPr bwMode="auto">
          <a:xfrm>
            <a:off x="4686300" y="46863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5901" name="Object 13"/>
          <p:cNvGraphicFramePr>
            <a:graphicFrameLocks noChangeAspect="1"/>
          </p:cNvGraphicFramePr>
          <p:nvPr/>
        </p:nvGraphicFramePr>
        <p:xfrm>
          <a:off x="153988" y="1214438"/>
          <a:ext cx="8683625" cy="3976687"/>
        </p:xfrm>
        <a:graphic>
          <a:graphicData uri="http://schemas.openxmlformats.org/presentationml/2006/ole">
            <mc:AlternateContent xmlns:mc="http://schemas.openxmlformats.org/markup-compatibility/2006">
              <mc:Choice xmlns:v="urn:schemas-microsoft-com:vml" Requires="v">
                <p:oleObj spid="_x0000_s165910" name="Image" r:id="rId3" imgW="12673016" imgH="5803175" progId="Photoshop.Image.9">
                  <p:embed/>
                </p:oleObj>
              </mc:Choice>
              <mc:Fallback>
                <p:oleObj name="Image" r:id="rId3" imgW="12673016" imgH="5803175" progId="Photoshop.Image.9">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1214438"/>
                        <a:ext cx="8683625" cy="397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5899" name="Text Box 11"/>
          <p:cNvSpPr txBox="1">
            <a:spLocks noChangeArrowheads="1"/>
          </p:cNvSpPr>
          <p:nvPr/>
        </p:nvSpPr>
        <p:spPr bwMode="auto">
          <a:xfrm>
            <a:off x="2714625" y="2963863"/>
            <a:ext cx="30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a</a:t>
            </a:r>
          </a:p>
        </p:txBody>
      </p:sp>
      <p:sp>
        <p:nvSpPr>
          <p:cNvPr id="165900" name="Text Box 12"/>
          <p:cNvSpPr txBox="1">
            <a:spLocks noChangeArrowheads="1"/>
          </p:cNvSpPr>
          <p:nvPr/>
        </p:nvSpPr>
        <p:spPr bwMode="auto">
          <a:xfrm>
            <a:off x="5726113" y="3294063"/>
            <a:ext cx="30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b</a:t>
            </a:r>
          </a:p>
        </p:txBody>
      </p:sp>
      <p:sp>
        <p:nvSpPr>
          <p:cNvPr id="165891" name="Text Box 3"/>
          <p:cNvSpPr txBox="1">
            <a:spLocks noChangeArrowheads="1"/>
          </p:cNvSpPr>
          <p:nvPr/>
        </p:nvSpPr>
        <p:spPr bwMode="auto">
          <a:xfrm>
            <a:off x="2057400" y="228600"/>
            <a:ext cx="518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t>White’s Illusion revisited</a:t>
            </a:r>
          </a:p>
        </p:txBody>
      </p:sp>
      <p:sp>
        <p:nvSpPr>
          <p:cNvPr id="165892" name="Text Box 4"/>
          <p:cNvSpPr txBox="1">
            <a:spLocks noChangeArrowheads="1"/>
          </p:cNvSpPr>
          <p:nvPr/>
        </p:nvSpPr>
        <p:spPr bwMode="auto">
          <a:xfrm>
            <a:off x="685800" y="5181600"/>
            <a:ext cx="7848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The T vertices cause “a” to be grouped with the white horizontal bar and “b” to be grouped with the black horizontal bar. Because of these groupings, “a” appears lighter than “b” even though they have the same luminance. </a:t>
            </a:r>
          </a:p>
        </p:txBody>
      </p:sp>
      <p:sp>
        <p:nvSpPr>
          <p:cNvPr id="165893" name="Text Box 5"/>
          <p:cNvSpPr txBox="1">
            <a:spLocks noChangeArrowheads="1"/>
          </p:cNvSpPr>
          <p:nvPr/>
        </p:nvSpPr>
        <p:spPr bwMode="auto">
          <a:xfrm>
            <a:off x="142875" y="835025"/>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T Vertex</a:t>
            </a:r>
            <a:endParaRPr lang="en-US"/>
          </a:p>
        </p:txBody>
      </p:sp>
      <p:sp>
        <p:nvSpPr>
          <p:cNvPr id="165894" name="Line 6"/>
          <p:cNvSpPr>
            <a:spLocks noChangeShapeType="1"/>
          </p:cNvSpPr>
          <p:nvPr/>
        </p:nvSpPr>
        <p:spPr bwMode="auto">
          <a:xfrm>
            <a:off x="488950" y="1258888"/>
            <a:ext cx="1471613" cy="202088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895" name="Line 7"/>
          <p:cNvSpPr>
            <a:spLocks noChangeShapeType="1"/>
          </p:cNvSpPr>
          <p:nvPr/>
        </p:nvSpPr>
        <p:spPr bwMode="auto">
          <a:xfrm>
            <a:off x="650875" y="1268413"/>
            <a:ext cx="4379913" cy="23241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482" name="Object 2"/>
          <p:cNvGraphicFramePr>
            <a:graphicFrameLocks noChangeAspect="1"/>
          </p:cNvGraphicFramePr>
          <p:nvPr/>
        </p:nvGraphicFramePr>
        <p:xfrm>
          <a:off x="1676400" y="609600"/>
          <a:ext cx="6399213" cy="4197350"/>
        </p:xfrm>
        <a:graphic>
          <a:graphicData uri="http://schemas.openxmlformats.org/presentationml/2006/ole">
            <mc:AlternateContent xmlns:mc="http://schemas.openxmlformats.org/markup-compatibility/2006">
              <mc:Choice xmlns:v="urn:schemas-microsoft-com:vml" Requires="v">
                <p:oleObj spid="_x0000_s148500" name="Image" r:id="rId3" imgW="2943117" imgH="1930329" progId="Photoshop.Image.7">
                  <p:embed/>
                </p:oleObj>
              </mc:Choice>
              <mc:Fallback>
                <p:oleObj name="Image" r:id="rId3" imgW="2943117" imgH="1930329"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09600"/>
                        <a:ext cx="6399213" cy="419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8483" name="Rectangle 3"/>
          <p:cNvSpPr>
            <a:spLocks noChangeArrowheads="1"/>
          </p:cNvSpPr>
          <p:nvPr/>
        </p:nvSpPr>
        <p:spPr bwMode="auto">
          <a:xfrm>
            <a:off x="5334000" y="457200"/>
            <a:ext cx="2743200" cy="441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485" name="Text Box 5"/>
          <p:cNvSpPr txBox="1">
            <a:spLocks noChangeArrowheads="1"/>
          </p:cNvSpPr>
          <p:nvPr/>
        </p:nvSpPr>
        <p:spPr bwMode="auto">
          <a:xfrm>
            <a:off x="4419600" y="335280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b</a:t>
            </a:r>
          </a:p>
        </p:txBody>
      </p:sp>
      <p:sp>
        <p:nvSpPr>
          <p:cNvPr id="148486" name="Text Box 6"/>
          <p:cNvSpPr txBox="1">
            <a:spLocks noChangeArrowheads="1"/>
          </p:cNvSpPr>
          <p:nvPr/>
        </p:nvSpPr>
        <p:spPr bwMode="auto">
          <a:xfrm>
            <a:off x="4419600" y="281940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a</a:t>
            </a:r>
          </a:p>
        </p:txBody>
      </p:sp>
      <p:sp>
        <p:nvSpPr>
          <p:cNvPr id="148488" name="Text Box 8"/>
          <p:cNvSpPr txBox="1">
            <a:spLocks noChangeArrowheads="1"/>
          </p:cNvSpPr>
          <p:nvPr/>
        </p:nvSpPr>
        <p:spPr bwMode="auto">
          <a:xfrm>
            <a:off x="152400" y="213360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sz="2000" b="1">
                <a:cs typeface="Arial" charset="0"/>
              </a:rPr>
              <a:t>Ψ</a:t>
            </a:r>
            <a:r>
              <a:rPr lang="en-US" sz="2000" b="1"/>
              <a:t> Vertex</a:t>
            </a:r>
            <a:endParaRPr lang="en-US" sz="2000"/>
          </a:p>
        </p:txBody>
      </p:sp>
      <p:sp>
        <p:nvSpPr>
          <p:cNvPr id="148489" name="Line 9"/>
          <p:cNvSpPr>
            <a:spLocks noChangeShapeType="1"/>
          </p:cNvSpPr>
          <p:nvPr/>
        </p:nvSpPr>
        <p:spPr bwMode="auto">
          <a:xfrm>
            <a:off x="1219200" y="2590800"/>
            <a:ext cx="2209800" cy="685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491" name="Text Box 11"/>
          <p:cNvSpPr txBox="1">
            <a:spLocks noChangeArrowheads="1"/>
          </p:cNvSpPr>
          <p:nvPr/>
        </p:nvSpPr>
        <p:spPr bwMode="auto">
          <a:xfrm>
            <a:off x="1066800" y="5257800"/>
            <a:ext cx="7162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The </a:t>
            </a:r>
            <a:r>
              <a:rPr lang="el-GR" sz="2000"/>
              <a:t>Ψ</a:t>
            </a:r>
            <a:r>
              <a:rPr lang="en-US" sz="2000"/>
              <a:t> vertex indicates that “a” and “b” are co-planar, and their luminance difference is therefore perceived as a change in reflectance.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06" name="Object 2"/>
          <p:cNvGraphicFramePr>
            <a:graphicFrameLocks noChangeAspect="1"/>
          </p:cNvGraphicFramePr>
          <p:nvPr/>
        </p:nvGraphicFramePr>
        <p:xfrm>
          <a:off x="990600" y="609600"/>
          <a:ext cx="6399213" cy="4197350"/>
        </p:xfrm>
        <a:graphic>
          <a:graphicData uri="http://schemas.openxmlformats.org/presentationml/2006/ole">
            <mc:AlternateContent xmlns:mc="http://schemas.openxmlformats.org/markup-compatibility/2006">
              <mc:Choice xmlns:v="urn:schemas-microsoft-com:vml" Requires="v">
                <p:oleObj spid="_x0000_s149521" name="Image" r:id="rId3" imgW="2943117" imgH="1930329" progId="Photoshop.Image.7">
                  <p:embed/>
                </p:oleObj>
              </mc:Choice>
              <mc:Fallback>
                <p:oleObj name="Image" r:id="rId3" imgW="2943117" imgH="1930329"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609600"/>
                        <a:ext cx="6399213" cy="419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9507" name="Rectangle 3"/>
          <p:cNvSpPr>
            <a:spLocks noChangeArrowheads="1"/>
          </p:cNvSpPr>
          <p:nvPr/>
        </p:nvSpPr>
        <p:spPr bwMode="auto">
          <a:xfrm>
            <a:off x="533400" y="457200"/>
            <a:ext cx="2743200" cy="441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08" name="Text Box 4"/>
          <p:cNvSpPr txBox="1">
            <a:spLocks noChangeArrowheads="1"/>
          </p:cNvSpPr>
          <p:nvPr/>
        </p:nvSpPr>
        <p:spPr bwMode="auto">
          <a:xfrm>
            <a:off x="3733800" y="335280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b</a:t>
            </a:r>
          </a:p>
        </p:txBody>
      </p:sp>
      <p:sp>
        <p:nvSpPr>
          <p:cNvPr id="149509" name="Text Box 5"/>
          <p:cNvSpPr txBox="1">
            <a:spLocks noChangeArrowheads="1"/>
          </p:cNvSpPr>
          <p:nvPr/>
        </p:nvSpPr>
        <p:spPr bwMode="auto">
          <a:xfrm>
            <a:off x="3733800" y="281940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a</a:t>
            </a:r>
          </a:p>
        </p:txBody>
      </p:sp>
      <p:sp>
        <p:nvSpPr>
          <p:cNvPr id="149510" name="Text Box 6"/>
          <p:cNvSpPr txBox="1">
            <a:spLocks noChangeArrowheads="1"/>
          </p:cNvSpPr>
          <p:nvPr/>
        </p:nvSpPr>
        <p:spPr bwMode="auto">
          <a:xfrm>
            <a:off x="7620000" y="20574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sz="2000" b="1">
                <a:cs typeface="Arial" charset="0"/>
              </a:rPr>
              <a:t>Ψ</a:t>
            </a:r>
            <a:r>
              <a:rPr lang="en-US" sz="2000" b="1"/>
              <a:t> Vertex</a:t>
            </a:r>
            <a:endParaRPr lang="en-US" sz="2000"/>
          </a:p>
        </p:txBody>
      </p:sp>
      <p:sp>
        <p:nvSpPr>
          <p:cNvPr id="149511" name="Line 7"/>
          <p:cNvSpPr>
            <a:spLocks noChangeShapeType="1"/>
          </p:cNvSpPr>
          <p:nvPr/>
        </p:nvSpPr>
        <p:spPr bwMode="auto">
          <a:xfrm flipH="1">
            <a:off x="5791200" y="2466975"/>
            <a:ext cx="2362200" cy="762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12" name="Text Box 8"/>
          <p:cNvSpPr txBox="1">
            <a:spLocks noChangeArrowheads="1"/>
          </p:cNvSpPr>
          <p:nvPr/>
        </p:nvSpPr>
        <p:spPr bwMode="auto">
          <a:xfrm>
            <a:off x="1066800" y="5257800"/>
            <a:ext cx="7162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The </a:t>
            </a:r>
            <a:r>
              <a:rPr lang="el-GR">
                <a:cs typeface="Arial" charset="0"/>
              </a:rPr>
              <a:t>Ψ</a:t>
            </a:r>
            <a:r>
              <a:rPr lang="en-US" sz="2000"/>
              <a:t> vertex indicates that “a” and “b” have different orientations, and their luminance difference is therefore perceived as a change in illumination rather than reflectance.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22" name="Object 6"/>
          <p:cNvGraphicFramePr>
            <a:graphicFrameLocks noChangeAspect="1"/>
          </p:cNvGraphicFramePr>
          <p:nvPr/>
        </p:nvGraphicFramePr>
        <p:xfrm>
          <a:off x="990600" y="609600"/>
          <a:ext cx="6399213" cy="4197350"/>
        </p:xfrm>
        <a:graphic>
          <a:graphicData uri="http://schemas.openxmlformats.org/presentationml/2006/ole">
            <mc:AlternateContent xmlns:mc="http://schemas.openxmlformats.org/markup-compatibility/2006">
              <mc:Choice xmlns:v="urn:schemas-microsoft-com:vml" Requires="v">
                <p:oleObj spid="_x0000_s137235" name="Image" r:id="rId3" imgW="2943117" imgH="1930329" progId="Photoshop.Image.7">
                  <p:embed/>
                </p:oleObj>
              </mc:Choice>
              <mc:Fallback>
                <p:oleObj name="Image" r:id="rId3" imgW="2943117" imgH="1930329" progId="Photoshop.Image.7">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609600"/>
                        <a:ext cx="6399213" cy="419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7223" name="Text Box 7"/>
          <p:cNvSpPr txBox="1">
            <a:spLocks noChangeArrowheads="1"/>
          </p:cNvSpPr>
          <p:nvPr/>
        </p:nvSpPr>
        <p:spPr bwMode="auto">
          <a:xfrm>
            <a:off x="3733800" y="335280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b</a:t>
            </a:r>
          </a:p>
        </p:txBody>
      </p:sp>
      <p:sp>
        <p:nvSpPr>
          <p:cNvPr id="137224" name="Text Box 8"/>
          <p:cNvSpPr txBox="1">
            <a:spLocks noChangeArrowheads="1"/>
          </p:cNvSpPr>
          <p:nvPr/>
        </p:nvSpPr>
        <p:spPr bwMode="auto">
          <a:xfrm>
            <a:off x="3733800" y="281940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a</a:t>
            </a:r>
          </a:p>
        </p:txBody>
      </p:sp>
      <p:sp>
        <p:nvSpPr>
          <p:cNvPr id="137226" name="Text Box 10"/>
          <p:cNvSpPr txBox="1">
            <a:spLocks noChangeArrowheads="1"/>
          </p:cNvSpPr>
          <p:nvPr/>
        </p:nvSpPr>
        <p:spPr bwMode="auto">
          <a:xfrm>
            <a:off x="1066800" y="5257800"/>
            <a:ext cx="716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Note that the vertices in this image are inconsistent, creating the impression of an impossible figure.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Object 2"/>
          <p:cNvGraphicFramePr>
            <a:graphicFrameLocks noChangeAspect="1"/>
          </p:cNvGraphicFramePr>
          <p:nvPr/>
        </p:nvGraphicFramePr>
        <p:xfrm>
          <a:off x="914400" y="1143000"/>
          <a:ext cx="2992438" cy="3297238"/>
        </p:xfrm>
        <a:graphic>
          <a:graphicData uri="http://schemas.openxmlformats.org/presentationml/2006/ole">
            <mc:AlternateContent xmlns:mc="http://schemas.openxmlformats.org/markup-compatibility/2006">
              <mc:Choice xmlns:v="urn:schemas-microsoft-com:vml" Requires="v">
                <p:oleObj spid="_x0000_s114714" name="Image" r:id="rId3" imgW="2992999" imgH="3297550" progId="Photoshop.Image.8">
                  <p:embed/>
                </p:oleObj>
              </mc:Choice>
              <mc:Fallback>
                <p:oleObj name="Image" r:id="rId3" imgW="2992999" imgH="3297550" progId="Photoshop.Imag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143000"/>
                        <a:ext cx="2992438" cy="329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4691" name="Object 3"/>
          <p:cNvGraphicFramePr>
            <a:graphicFrameLocks noChangeAspect="1"/>
          </p:cNvGraphicFramePr>
          <p:nvPr/>
        </p:nvGraphicFramePr>
        <p:xfrm>
          <a:off x="5181600" y="1143000"/>
          <a:ext cx="2908300" cy="3276600"/>
        </p:xfrm>
        <a:graphic>
          <a:graphicData uri="http://schemas.openxmlformats.org/presentationml/2006/ole">
            <mc:AlternateContent xmlns:mc="http://schemas.openxmlformats.org/markup-compatibility/2006">
              <mc:Choice xmlns:v="urn:schemas-microsoft-com:vml" Requires="v">
                <p:oleObj spid="_x0000_s114715" name="Image" r:id="rId5" imgW="2908985" imgH="3276546" progId="Photoshop.Image.8">
                  <p:embed/>
                </p:oleObj>
              </mc:Choice>
              <mc:Fallback>
                <p:oleObj name="Image" r:id="rId5" imgW="2908985" imgH="3276546" progId="Photoshop.Image.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143000"/>
                        <a:ext cx="29083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4692" name="Text Box 4"/>
          <p:cNvSpPr txBox="1">
            <a:spLocks noChangeArrowheads="1"/>
          </p:cNvSpPr>
          <p:nvPr/>
        </p:nvSpPr>
        <p:spPr bwMode="auto">
          <a:xfrm>
            <a:off x="457200" y="304800"/>
            <a:ext cx="8305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a:t>All of the designated patches below have the same luminance</a:t>
            </a:r>
          </a:p>
        </p:txBody>
      </p:sp>
      <p:sp>
        <p:nvSpPr>
          <p:cNvPr id="114693" name="Text Box 5"/>
          <p:cNvSpPr txBox="1">
            <a:spLocks noChangeArrowheads="1"/>
          </p:cNvSpPr>
          <p:nvPr/>
        </p:nvSpPr>
        <p:spPr bwMode="auto">
          <a:xfrm>
            <a:off x="533400" y="4495800"/>
            <a:ext cx="4038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In this case the </a:t>
            </a:r>
            <a:r>
              <a:rPr lang="el-GR" sz="2000">
                <a:cs typeface="Arial" charset="0"/>
              </a:rPr>
              <a:t>Ψ</a:t>
            </a:r>
            <a:r>
              <a:rPr lang="en-US" sz="2000">
                <a:cs typeface="Arial" charset="0"/>
              </a:rPr>
              <a:t> vertices indicate that </a:t>
            </a:r>
            <a:r>
              <a:rPr lang="en-US" sz="2000"/>
              <a:t>the two designated patches are in the same coplanar group, and they are perceived to have the same shade of gray.</a:t>
            </a:r>
          </a:p>
        </p:txBody>
      </p:sp>
      <p:sp>
        <p:nvSpPr>
          <p:cNvPr id="114694" name="Text Box 6"/>
          <p:cNvSpPr txBox="1">
            <a:spLocks noChangeArrowheads="1"/>
          </p:cNvSpPr>
          <p:nvPr/>
        </p:nvSpPr>
        <p:spPr bwMode="auto">
          <a:xfrm>
            <a:off x="4724400" y="4495800"/>
            <a:ext cx="41910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In this case the two designated patches are in are in different groups. The upper one appears dark because it is the darkest patch in its group, and the lower one appears light because it is the lightest patch in its group.</a:t>
            </a:r>
          </a:p>
        </p:txBody>
      </p:sp>
      <p:sp>
        <p:nvSpPr>
          <p:cNvPr id="114695" name="Oval 7"/>
          <p:cNvSpPr>
            <a:spLocks noChangeArrowheads="1"/>
          </p:cNvSpPr>
          <p:nvPr/>
        </p:nvSpPr>
        <p:spPr bwMode="auto">
          <a:xfrm>
            <a:off x="2057400" y="1295400"/>
            <a:ext cx="685800" cy="2590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6" name="Oval 8"/>
          <p:cNvSpPr>
            <a:spLocks noChangeArrowheads="1"/>
          </p:cNvSpPr>
          <p:nvPr/>
        </p:nvSpPr>
        <p:spPr bwMode="auto">
          <a:xfrm>
            <a:off x="5410200" y="2133600"/>
            <a:ext cx="23622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F0000"/>
              </a:solidFill>
            </a:endParaRPr>
          </a:p>
        </p:txBody>
      </p:sp>
      <p:sp>
        <p:nvSpPr>
          <p:cNvPr id="114697" name="Oval 9"/>
          <p:cNvSpPr>
            <a:spLocks noChangeArrowheads="1"/>
          </p:cNvSpPr>
          <p:nvPr/>
        </p:nvSpPr>
        <p:spPr bwMode="auto">
          <a:xfrm>
            <a:off x="5638800" y="2895600"/>
            <a:ext cx="23622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695"/>
                                        </p:tgtEl>
                                        <p:attrNameLst>
                                          <p:attrName>style.visibility</p:attrName>
                                        </p:attrNameLst>
                                      </p:cBhvr>
                                      <p:to>
                                        <p:strVal val="visible"/>
                                      </p:to>
                                    </p:set>
                                    <p:animEffect transition="in" filter="dissolve">
                                      <p:cBhvr>
                                        <p:cTn id="7" dur="500"/>
                                        <p:tgtEl>
                                          <p:spTgt spid="11469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4693"/>
                                        </p:tgtEl>
                                        <p:attrNameLst>
                                          <p:attrName>style.visibility</p:attrName>
                                        </p:attrNameLst>
                                      </p:cBhvr>
                                      <p:to>
                                        <p:strVal val="visible"/>
                                      </p:to>
                                    </p:set>
                                    <p:animEffect transition="in" filter="dissolve">
                                      <p:cBhvr>
                                        <p:cTn id="10" dur="500"/>
                                        <p:tgtEl>
                                          <p:spTgt spid="11469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4696"/>
                                        </p:tgtEl>
                                        <p:attrNameLst>
                                          <p:attrName>style.visibility</p:attrName>
                                        </p:attrNameLst>
                                      </p:cBhvr>
                                      <p:to>
                                        <p:strVal val="visible"/>
                                      </p:to>
                                    </p:set>
                                    <p:animEffect transition="in" filter="dissolve">
                                      <p:cBhvr>
                                        <p:cTn id="15" dur="500"/>
                                        <p:tgtEl>
                                          <p:spTgt spid="11469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4697"/>
                                        </p:tgtEl>
                                        <p:attrNameLst>
                                          <p:attrName>style.visibility</p:attrName>
                                        </p:attrNameLst>
                                      </p:cBhvr>
                                      <p:to>
                                        <p:strVal val="visible"/>
                                      </p:to>
                                    </p:set>
                                    <p:animEffect transition="in" filter="dissolve">
                                      <p:cBhvr>
                                        <p:cTn id="18" dur="500"/>
                                        <p:tgtEl>
                                          <p:spTgt spid="11469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14694"/>
                                        </p:tgtEl>
                                        <p:attrNameLst>
                                          <p:attrName>style.visibility</p:attrName>
                                        </p:attrNameLst>
                                      </p:cBhvr>
                                      <p:to>
                                        <p:strVal val="visible"/>
                                      </p:to>
                                    </p:set>
                                    <p:animEffect transition="in" filter="dissolve">
                                      <p:cBhvr>
                                        <p:cTn id="21" dur="500"/>
                                        <p:tgtEl>
                                          <p:spTgt spid="114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3" grpId="0"/>
      <p:bldP spid="114694" grpId="0"/>
      <p:bldP spid="114695" grpId="0" animBg="1"/>
      <p:bldP spid="114696" grpId="0" animBg="1"/>
      <p:bldP spid="11469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Perceptual Measures of Light</a:t>
            </a:r>
          </a:p>
        </p:txBody>
      </p:sp>
      <p:sp>
        <p:nvSpPr>
          <p:cNvPr id="5123" name="Rectangle 3"/>
          <p:cNvSpPr>
            <a:spLocks noGrp="1" noChangeArrowheads="1"/>
          </p:cNvSpPr>
          <p:nvPr>
            <p:ph type="body" idx="1"/>
          </p:nvPr>
        </p:nvSpPr>
        <p:spPr>
          <a:xfrm>
            <a:off x="457200" y="2286000"/>
            <a:ext cx="8229600" cy="3840163"/>
          </a:xfrm>
        </p:spPr>
        <p:txBody>
          <a:bodyPr/>
          <a:lstStyle/>
          <a:p>
            <a:r>
              <a:rPr lang="en-US" b="1"/>
              <a:t>Lightness</a:t>
            </a:r>
            <a:r>
              <a:rPr lang="en-US"/>
              <a:t> – perceived reflectance</a:t>
            </a:r>
          </a:p>
          <a:p>
            <a:r>
              <a:rPr lang="en-US" b="1"/>
              <a:t>Brightness</a:t>
            </a:r>
            <a:r>
              <a:rPr lang="en-US"/>
              <a:t> – perceived luminance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ext Box 3"/>
          <p:cNvSpPr txBox="1">
            <a:spLocks noChangeArrowheads="1"/>
          </p:cNvSpPr>
          <p:nvPr/>
        </p:nvSpPr>
        <p:spPr bwMode="auto">
          <a:xfrm>
            <a:off x="685800" y="304800"/>
            <a:ext cx="7848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The central regions of both objects are identical. The differences in apparent color are caused by the pattern of edges and vertices.</a:t>
            </a:r>
          </a:p>
        </p:txBody>
      </p:sp>
      <p:graphicFrame>
        <p:nvGraphicFramePr>
          <p:cNvPr id="116740" name="Object 4"/>
          <p:cNvGraphicFramePr>
            <a:graphicFrameLocks noChangeAspect="1"/>
          </p:cNvGraphicFramePr>
          <p:nvPr/>
        </p:nvGraphicFramePr>
        <p:xfrm>
          <a:off x="606425" y="1608138"/>
          <a:ext cx="7986713" cy="3162300"/>
        </p:xfrm>
        <a:graphic>
          <a:graphicData uri="http://schemas.openxmlformats.org/presentationml/2006/ole">
            <mc:AlternateContent xmlns:mc="http://schemas.openxmlformats.org/markup-compatibility/2006">
              <mc:Choice xmlns:v="urn:schemas-microsoft-com:vml" Requires="v">
                <p:oleObj spid="_x0000_s116769" name="Image" r:id="rId3" imgW="7987302" imgH="3161905" progId="Photoshop.Image.8">
                  <p:embed/>
                </p:oleObj>
              </mc:Choice>
              <mc:Fallback>
                <p:oleObj name="Image" r:id="rId3" imgW="7987302" imgH="3161905" progId="Photoshop.Imag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425" y="1608138"/>
                        <a:ext cx="7986713"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16741" name="Group 5"/>
          <p:cNvGrpSpPr>
            <a:grpSpLocks/>
          </p:cNvGrpSpPr>
          <p:nvPr/>
        </p:nvGrpSpPr>
        <p:grpSpPr bwMode="auto">
          <a:xfrm>
            <a:off x="1050925" y="2643188"/>
            <a:ext cx="7242175" cy="1612900"/>
            <a:chOff x="662" y="1665"/>
            <a:chExt cx="4562" cy="1016"/>
          </a:xfrm>
        </p:grpSpPr>
        <p:graphicFrame>
          <p:nvGraphicFramePr>
            <p:cNvPr id="116742" name="Object 6"/>
            <p:cNvGraphicFramePr>
              <a:graphicFrameLocks noChangeAspect="1"/>
            </p:cNvGraphicFramePr>
            <p:nvPr/>
          </p:nvGraphicFramePr>
          <p:xfrm>
            <a:off x="3488" y="1665"/>
            <a:ext cx="1736" cy="1016"/>
          </p:xfrm>
          <a:graphic>
            <a:graphicData uri="http://schemas.openxmlformats.org/presentationml/2006/ole">
              <mc:AlternateContent xmlns:mc="http://schemas.openxmlformats.org/markup-compatibility/2006">
                <mc:Choice xmlns:v="urn:schemas-microsoft-com:vml" Requires="v">
                  <p:oleObj spid="_x0000_s116770" name="Image" r:id="rId5" imgW="2755556" imgH="1612698" progId="Photoshop.Image.8">
                    <p:embed/>
                  </p:oleObj>
                </mc:Choice>
                <mc:Fallback>
                  <p:oleObj name="Image" r:id="rId5" imgW="2755556" imgH="1612698" progId="Photoshop.Image.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8" y="1665"/>
                          <a:ext cx="1736" cy="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43" name="Object 7"/>
            <p:cNvGraphicFramePr>
              <a:graphicFrameLocks noChangeAspect="1"/>
            </p:cNvGraphicFramePr>
            <p:nvPr/>
          </p:nvGraphicFramePr>
          <p:xfrm>
            <a:off x="662" y="1668"/>
            <a:ext cx="1712" cy="1008"/>
          </p:xfrm>
          <a:graphic>
            <a:graphicData uri="http://schemas.openxmlformats.org/presentationml/2006/ole">
              <mc:AlternateContent xmlns:mc="http://schemas.openxmlformats.org/markup-compatibility/2006">
                <mc:Choice xmlns:v="urn:schemas-microsoft-com:vml" Requires="v">
                  <p:oleObj spid="_x0000_s116771" name="Image" r:id="rId7" imgW="2717460" imgH="1600000" progId="Photoshop.Image.8">
                    <p:embed/>
                  </p:oleObj>
                </mc:Choice>
                <mc:Fallback>
                  <p:oleObj name="Image" r:id="rId7" imgW="2717460" imgH="1600000" progId="Photoshop.Image.8">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 y="1668"/>
                          <a:ext cx="1712"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16744" name="Text Box 8"/>
          <p:cNvSpPr txBox="1">
            <a:spLocks noChangeArrowheads="1"/>
          </p:cNvSpPr>
          <p:nvPr/>
        </p:nvSpPr>
        <p:spPr bwMode="auto">
          <a:xfrm>
            <a:off x="523875" y="5210175"/>
            <a:ext cx="815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Note how the object on the left appears to be composed of two blocks, one of which is darker than the other.  The object on the right appears to be composed of two cylinders that both have the same color.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0 0  L 0 0.3331  E" pathEditMode="relative" ptsTypes="">
                                      <p:cBhvr>
                                        <p:cTn id="6" dur="2000" fill="hold"/>
                                        <p:tgtEl>
                                          <p:spTgt spid="116741"/>
                                        </p:tgtEl>
                                        <p:attrNameLst>
                                          <p:attrName>ppt_x</p:attrName>
                                          <p:attrName>ppt_y</p:attrName>
                                        </p:attrNameLst>
                                      </p:cBhvr>
                                    </p:animMotion>
                                  </p:childTnLst>
                                </p:cTn>
                              </p:par>
                              <p:par>
                                <p:cTn id="7" presetID="1" presetClass="exit" presetSubtype="0" fill="hold" grpId="0" nodeType="withEffect">
                                  <p:stCondLst>
                                    <p:cond delay="0"/>
                                  </p:stCondLst>
                                  <p:childTnLst>
                                    <p:set>
                                      <p:cBhvr>
                                        <p:cTn id="8" dur="1" fill="hold">
                                          <p:stCondLst>
                                            <p:cond delay="0"/>
                                          </p:stCondLst>
                                        </p:cTn>
                                        <p:tgtEl>
                                          <p:spTgt spid="11674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16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p:bldP spid="11674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12" name="Picture 8" descr="criss-cro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25" y="1222375"/>
            <a:ext cx="6399213" cy="3890963"/>
          </a:xfrm>
          <a:prstGeom prst="rect">
            <a:avLst/>
          </a:prstGeom>
          <a:noFill/>
          <a:extLst>
            <a:ext uri="{909E8E84-426E-40DD-AFC4-6F175D3DCCD1}">
              <a14:hiddenFill xmlns:a14="http://schemas.microsoft.com/office/drawing/2010/main">
                <a:solidFill>
                  <a:srgbClr val="FFFFFF"/>
                </a:solidFill>
              </a14:hiddenFill>
            </a:ext>
          </a:extLst>
        </p:spPr>
      </p:pic>
      <p:sp>
        <p:nvSpPr>
          <p:cNvPr id="175107" name="Rectangle 3"/>
          <p:cNvSpPr>
            <a:spLocks noChangeArrowheads="1"/>
          </p:cNvSpPr>
          <p:nvPr/>
        </p:nvSpPr>
        <p:spPr bwMode="auto">
          <a:xfrm rot="-2706157">
            <a:off x="673100" y="3060700"/>
            <a:ext cx="381000" cy="304800"/>
          </a:xfrm>
          <a:prstGeom prst="rect">
            <a:avLst/>
          </a:prstGeom>
          <a:solidFill>
            <a:srgbClr val="AFAFA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08" name="Text Box 4"/>
          <p:cNvSpPr txBox="1">
            <a:spLocks noChangeArrowheads="1"/>
          </p:cNvSpPr>
          <p:nvPr/>
        </p:nvSpPr>
        <p:spPr bwMode="auto">
          <a:xfrm>
            <a:off x="7162800" y="4572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b="1">
                <a:cs typeface="Arial" charset="0"/>
              </a:rPr>
              <a:t>Ψ</a:t>
            </a:r>
            <a:r>
              <a:rPr lang="en-US" b="1"/>
              <a:t> Vertex</a:t>
            </a:r>
            <a:endParaRPr lang="en-US"/>
          </a:p>
        </p:txBody>
      </p:sp>
      <p:sp>
        <p:nvSpPr>
          <p:cNvPr id="175109" name="Line 5"/>
          <p:cNvSpPr>
            <a:spLocks noChangeShapeType="1"/>
          </p:cNvSpPr>
          <p:nvPr/>
        </p:nvSpPr>
        <p:spPr bwMode="auto">
          <a:xfrm flipH="1">
            <a:off x="6324600" y="838200"/>
            <a:ext cx="1295400" cy="1143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110" name="Line 6"/>
          <p:cNvSpPr>
            <a:spLocks noChangeShapeType="1"/>
          </p:cNvSpPr>
          <p:nvPr/>
        </p:nvSpPr>
        <p:spPr bwMode="auto">
          <a:xfrm flipH="1">
            <a:off x="4724400" y="838200"/>
            <a:ext cx="2667000" cy="1143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111" name="Text Box 7"/>
          <p:cNvSpPr txBox="1">
            <a:spLocks noChangeArrowheads="1"/>
          </p:cNvSpPr>
          <p:nvPr/>
        </p:nvSpPr>
        <p:spPr bwMode="auto">
          <a:xfrm>
            <a:off x="304800" y="5562600"/>
            <a:ext cx="8534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The </a:t>
            </a:r>
            <a:r>
              <a:rPr lang="el-GR" sz="2000">
                <a:cs typeface="Arial" charset="0"/>
              </a:rPr>
              <a:t>Ψ</a:t>
            </a:r>
            <a:r>
              <a:rPr lang="en-US" sz="2000"/>
              <a:t> vertices cause this image to be organized into four vertical regions. The diagonal rectangles with the same luminance can appear light or dark depending on the other luminances within their respective groups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4.44444E-6 L 0.15 -4.44444E-6 " pathEditMode="relative" ptsTypes="AA">
                                      <p:cBhvr>
                                        <p:cTn id="6" dur="2000" fill="hold"/>
                                        <p:tgtEl>
                                          <p:spTgt spid="175107"/>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grpId="1" nodeType="clickEffect">
                                  <p:stCondLst>
                                    <p:cond delay="0"/>
                                  </p:stCondLst>
                                  <p:childTnLst>
                                    <p:animMotion origin="layout" path="M 0.15 -4.44444E-6 L 0.325 -4.44444E-6 " pathEditMode="relative" ptsTypes="AA">
                                      <p:cBhvr>
                                        <p:cTn id="10" dur="2000" fill="hold"/>
                                        <p:tgtEl>
                                          <p:spTgt spid="175107"/>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grpId="2" nodeType="clickEffect">
                                  <p:stCondLst>
                                    <p:cond delay="0"/>
                                  </p:stCondLst>
                                  <p:childTnLst>
                                    <p:animMotion origin="layout" path="M 0.325 -4.44444E-6 L 0.5 -4.44444E-6 " pathEditMode="relative" ptsTypes="AA">
                                      <p:cBhvr>
                                        <p:cTn id="14" dur="2000" fill="hold"/>
                                        <p:tgtEl>
                                          <p:spTgt spid="175107"/>
                                        </p:tgtEl>
                                        <p:attrNameLst>
                                          <p:attrName>ppt_x</p:attrName>
                                          <p:attrName>ppt_y</p:attrName>
                                        </p:attrNameLst>
                                      </p:cBhvr>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grpId="3" nodeType="clickEffect">
                                  <p:stCondLst>
                                    <p:cond delay="0"/>
                                  </p:stCondLst>
                                  <p:childTnLst>
                                    <p:animMotion origin="layout" path="M 0.5 -4.44444E-6 L 0.68333 -4.44444E-6 " pathEditMode="relative" ptsTypes="AA">
                                      <p:cBhvr>
                                        <p:cTn id="18" dur="2000" fill="hold"/>
                                        <p:tgtEl>
                                          <p:spTgt spid="175107"/>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grpId="4" nodeType="clickEffect">
                                  <p:stCondLst>
                                    <p:cond delay="0"/>
                                  </p:stCondLst>
                                  <p:childTnLst>
                                    <p:animMotion origin="layout" path="M 0.68333 -4.44444E-6 L 0.825 -4.44444E-6 " pathEditMode="relative" ptsTypes="AA">
                                      <p:cBhvr>
                                        <p:cTn id="22" dur="2000" fill="hold"/>
                                        <p:tgtEl>
                                          <p:spTgt spid="17510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animBg="1"/>
      <p:bldP spid="175107" grpId="1" animBg="1"/>
      <p:bldP spid="175107" grpId="2" animBg="1"/>
      <p:bldP spid="175107" grpId="3" animBg="1"/>
      <p:bldP spid="175107" grpId="4"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327" name="Object 39"/>
          <p:cNvGraphicFramePr>
            <a:graphicFrameLocks noChangeAspect="1"/>
          </p:cNvGraphicFramePr>
          <p:nvPr/>
        </p:nvGraphicFramePr>
        <p:xfrm>
          <a:off x="684213" y="1489075"/>
          <a:ext cx="2286000" cy="2286000"/>
        </p:xfrm>
        <a:graphic>
          <a:graphicData uri="http://schemas.openxmlformats.org/presentationml/2006/ole">
            <mc:AlternateContent xmlns:mc="http://schemas.openxmlformats.org/markup-compatibility/2006">
              <mc:Choice xmlns:v="urn:schemas-microsoft-com:vml" Requires="v">
                <p:oleObj spid="_x0000_s140352" name="Image" r:id="rId3" imgW="3809524" imgH="3809524" progId="Photoshop.Image.8">
                  <p:embed/>
                </p:oleObj>
              </mc:Choice>
              <mc:Fallback>
                <p:oleObj name="Image" r:id="rId3" imgW="3809524" imgH="3809524" progId="Photoshop.Image.8">
                  <p:embed/>
                  <p:pic>
                    <p:nvPicPr>
                      <p:cNvPr id="0" name="Object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489075"/>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0306" name="Text Box 18"/>
          <p:cNvSpPr txBox="1">
            <a:spLocks noChangeArrowheads="1"/>
          </p:cNvSpPr>
          <p:nvPr/>
        </p:nvSpPr>
        <p:spPr bwMode="auto">
          <a:xfrm>
            <a:off x="533400" y="304800"/>
            <a:ext cx="769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t>Transparency – Different types of X vertices</a:t>
            </a:r>
          </a:p>
        </p:txBody>
      </p:sp>
      <p:sp>
        <p:nvSpPr>
          <p:cNvPr id="140307" name="Text Box 19"/>
          <p:cNvSpPr txBox="1">
            <a:spLocks noChangeArrowheads="1"/>
          </p:cNvSpPr>
          <p:nvPr/>
        </p:nvSpPr>
        <p:spPr bwMode="auto">
          <a:xfrm>
            <a:off x="457200" y="3581400"/>
            <a:ext cx="2438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Type 1</a:t>
            </a:r>
            <a:r>
              <a:rPr lang="en-US" sz="2000"/>
              <a:t> – Either of the two large squares can appear transparent</a:t>
            </a:r>
          </a:p>
        </p:txBody>
      </p:sp>
      <p:graphicFrame>
        <p:nvGraphicFramePr>
          <p:cNvPr id="140296" name="Object 8"/>
          <p:cNvGraphicFramePr>
            <a:graphicFrameLocks noChangeAspect="1"/>
          </p:cNvGraphicFramePr>
          <p:nvPr/>
        </p:nvGraphicFramePr>
        <p:xfrm>
          <a:off x="3429000" y="1485900"/>
          <a:ext cx="2286000" cy="2286000"/>
        </p:xfrm>
        <a:graphic>
          <a:graphicData uri="http://schemas.openxmlformats.org/presentationml/2006/ole">
            <mc:AlternateContent xmlns:mc="http://schemas.openxmlformats.org/markup-compatibility/2006">
              <mc:Choice xmlns:v="urn:schemas-microsoft-com:vml" Requires="v">
                <p:oleObj spid="_x0000_s140353" name="Image" r:id="rId5" imgW="3809524" imgH="3809524" progId="Photoshop.Image.8">
                  <p:embed/>
                </p:oleObj>
              </mc:Choice>
              <mc:Fallback>
                <p:oleObj name="Image" r:id="rId5" imgW="3809524" imgH="3809524" progId="Photoshop.Image.8">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485900"/>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0308" name="Text Box 20"/>
          <p:cNvSpPr txBox="1">
            <a:spLocks noChangeArrowheads="1"/>
          </p:cNvSpPr>
          <p:nvPr/>
        </p:nvSpPr>
        <p:spPr bwMode="auto">
          <a:xfrm>
            <a:off x="3048000" y="3581400"/>
            <a:ext cx="2743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Type 2</a:t>
            </a:r>
            <a:r>
              <a:rPr lang="en-US" sz="2000"/>
              <a:t> – Only the lower right square can appear transparent</a:t>
            </a:r>
          </a:p>
        </p:txBody>
      </p:sp>
      <p:graphicFrame>
        <p:nvGraphicFramePr>
          <p:cNvPr id="140297" name="Object 9"/>
          <p:cNvGraphicFramePr>
            <a:graphicFrameLocks noChangeAspect="1"/>
          </p:cNvGraphicFramePr>
          <p:nvPr/>
        </p:nvGraphicFramePr>
        <p:xfrm>
          <a:off x="6172200" y="1485900"/>
          <a:ext cx="2286000" cy="2286000"/>
        </p:xfrm>
        <a:graphic>
          <a:graphicData uri="http://schemas.openxmlformats.org/presentationml/2006/ole">
            <mc:AlternateContent xmlns:mc="http://schemas.openxmlformats.org/markup-compatibility/2006">
              <mc:Choice xmlns:v="urn:schemas-microsoft-com:vml" Requires="v">
                <p:oleObj spid="_x0000_s140354" name="Image" r:id="rId7" imgW="3809524" imgH="3809524" progId="Photoshop.Image.8">
                  <p:embed/>
                </p:oleObj>
              </mc:Choice>
              <mc:Fallback>
                <p:oleObj name="Image" r:id="rId7" imgW="3809524" imgH="3809524" progId="Photoshop.Image.8">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1485900"/>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0309" name="Text Box 21"/>
          <p:cNvSpPr txBox="1">
            <a:spLocks noChangeArrowheads="1"/>
          </p:cNvSpPr>
          <p:nvPr/>
        </p:nvSpPr>
        <p:spPr bwMode="auto">
          <a:xfrm>
            <a:off x="5943600" y="3581400"/>
            <a:ext cx="2667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Type 3</a:t>
            </a:r>
            <a:r>
              <a:rPr lang="en-US" sz="2000"/>
              <a:t> – There is no possible transparent interpretation</a:t>
            </a:r>
          </a:p>
        </p:txBody>
      </p:sp>
      <p:sp>
        <p:nvSpPr>
          <p:cNvPr id="140314" name="Line 26"/>
          <p:cNvSpPr>
            <a:spLocks noChangeShapeType="1"/>
          </p:cNvSpPr>
          <p:nvPr/>
        </p:nvSpPr>
        <p:spPr bwMode="auto">
          <a:xfrm>
            <a:off x="1600200" y="1828800"/>
            <a:ext cx="0" cy="457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15" name="Line 27"/>
          <p:cNvSpPr>
            <a:spLocks noChangeShapeType="1"/>
          </p:cNvSpPr>
          <p:nvPr/>
        </p:nvSpPr>
        <p:spPr bwMode="auto">
          <a:xfrm flipH="1" flipV="1">
            <a:off x="1600200" y="1828800"/>
            <a:ext cx="457200" cy="457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17" name="Line 29"/>
          <p:cNvSpPr>
            <a:spLocks noChangeShapeType="1"/>
          </p:cNvSpPr>
          <p:nvPr/>
        </p:nvSpPr>
        <p:spPr bwMode="auto">
          <a:xfrm>
            <a:off x="4343400" y="1828800"/>
            <a:ext cx="0" cy="457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18" name="Line 30"/>
          <p:cNvSpPr>
            <a:spLocks noChangeShapeType="1"/>
          </p:cNvSpPr>
          <p:nvPr/>
        </p:nvSpPr>
        <p:spPr bwMode="auto">
          <a:xfrm flipH="1" flipV="1">
            <a:off x="4343400" y="2286000"/>
            <a:ext cx="4572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20" name="Line 32"/>
          <p:cNvSpPr>
            <a:spLocks noChangeShapeType="1"/>
          </p:cNvSpPr>
          <p:nvPr/>
        </p:nvSpPr>
        <p:spPr bwMode="auto">
          <a:xfrm rot="-5400000">
            <a:off x="7315200" y="2057400"/>
            <a:ext cx="0" cy="457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21" name="Line 33"/>
          <p:cNvSpPr>
            <a:spLocks noChangeShapeType="1"/>
          </p:cNvSpPr>
          <p:nvPr/>
        </p:nvSpPr>
        <p:spPr bwMode="auto">
          <a:xfrm flipH="1">
            <a:off x="7086600" y="1828800"/>
            <a:ext cx="457200" cy="457200"/>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22" name="Line 34"/>
          <p:cNvSpPr>
            <a:spLocks noChangeShapeType="1"/>
          </p:cNvSpPr>
          <p:nvPr/>
        </p:nvSpPr>
        <p:spPr bwMode="auto">
          <a:xfrm>
            <a:off x="7086600" y="1828800"/>
            <a:ext cx="457200" cy="457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23" name="Line 35"/>
          <p:cNvSpPr>
            <a:spLocks noChangeShapeType="1"/>
          </p:cNvSpPr>
          <p:nvPr/>
        </p:nvSpPr>
        <p:spPr bwMode="auto">
          <a:xfrm>
            <a:off x="4800600" y="1828800"/>
            <a:ext cx="0" cy="457200"/>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24" name="Line 36"/>
          <p:cNvSpPr>
            <a:spLocks noChangeShapeType="1"/>
          </p:cNvSpPr>
          <p:nvPr/>
        </p:nvSpPr>
        <p:spPr bwMode="auto">
          <a:xfrm flipV="1">
            <a:off x="2046288" y="1828800"/>
            <a:ext cx="0" cy="457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26" name="Text Box 38"/>
          <p:cNvSpPr txBox="1">
            <a:spLocks noChangeArrowheads="1"/>
          </p:cNvSpPr>
          <p:nvPr/>
        </p:nvSpPr>
        <p:spPr bwMode="auto">
          <a:xfrm>
            <a:off x="990600" y="5105400"/>
            <a:ext cx="6629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The red arrows show the ordering of luminance around the vertex from lowest to highest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0314"/>
                                        </p:tgtEl>
                                        <p:attrNameLst>
                                          <p:attrName>style.visibility</p:attrName>
                                        </p:attrNameLst>
                                      </p:cBhvr>
                                      <p:to>
                                        <p:strVal val="visible"/>
                                      </p:to>
                                    </p:set>
                                    <p:animEffect transition="in" filter="dissolve">
                                      <p:cBhvr>
                                        <p:cTn id="7" dur="500"/>
                                        <p:tgtEl>
                                          <p:spTgt spid="1403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0315"/>
                                        </p:tgtEl>
                                        <p:attrNameLst>
                                          <p:attrName>style.visibility</p:attrName>
                                        </p:attrNameLst>
                                      </p:cBhvr>
                                      <p:to>
                                        <p:strVal val="visible"/>
                                      </p:to>
                                    </p:set>
                                    <p:animEffect transition="in" filter="dissolve">
                                      <p:cBhvr>
                                        <p:cTn id="10" dur="500"/>
                                        <p:tgtEl>
                                          <p:spTgt spid="1403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0317"/>
                                        </p:tgtEl>
                                        <p:attrNameLst>
                                          <p:attrName>style.visibility</p:attrName>
                                        </p:attrNameLst>
                                      </p:cBhvr>
                                      <p:to>
                                        <p:strVal val="visible"/>
                                      </p:to>
                                    </p:set>
                                    <p:animEffect transition="in" filter="dissolve">
                                      <p:cBhvr>
                                        <p:cTn id="13" dur="500"/>
                                        <p:tgtEl>
                                          <p:spTgt spid="14031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0318"/>
                                        </p:tgtEl>
                                        <p:attrNameLst>
                                          <p:attrName>style.visibility</p:attrName>
                                        </p:attrNameLst>
                                      </p:cBhvr>
                                      <p:to>
                                        <p:strVal val="visible"/>
                                      </p:to>
                                    </p:set>
                                    <p:animEffect transition="in" filter="dissolve">
                                      <p:cBhvr>
                                        <p:cTn id="16" dur="500"/>
                                        <p:tgtEl>
                                          <p:spTgt spid="14031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0320"/>
                                        </p:tgtEl>
                                        <p:attrNameLst>
                                          <p:attrName>style.visibility</p:attrName>
                                        </p:attrNameLst>
                                      </p:cBhvr>
                                      <p:to>
                                        <p:strVal val="visible"/>
                                      </p:to>
                                    </p:set>
                                    <p:animEffect transition="in" filter="dissolve">
                                      <p:cBhvr>
                                        <p:cTn id="19" dur="500"/>
                                        <p:tgtEl>
                                          <p:spTgt spid="14032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40321"/>
                                        </p:tgtEl>
                                        <p:attrNameLst>
                                          <p:attrName>style.visibility</p:attrName>
                                        </p:attrNameLst>
                                      </p:cBhvr>
                                      <p:to>
                                        <p:strVal val="visible"/>
                                      </p:to>
                                    </p:set>
                                    <p:animEffect transition="in" filter="dissolve">
                                      <p:cBhvr>
                                        <p:cTn id="22" dur="500"/>
                                        <p:tgtEl>
                                          <p:spTgt spid="14032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40322"/>
                                        </p:tgtEl>
                                        <p:attrNameLst>
                                          <p:attrName>style.visibility</p:attrName>
                                        </p:attrNameLst>
                                      </p:cBhvr>
                                      <p:to>
                                        <p:strVal val="visible"/>
                                      </p:to>
                                    </p:set>
                                    <p:animEffect transition="in" filter="dissolve">
                                      <p:cBhvr>
                                        <p:cTn id="25" dur="500"/>
                                        <p:tgtEl>
                                          <p:spTgt spid="1403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40323"/>
                                        </p:tgtEl>
                                        <p:attrNameLst>
                                          <p:attrName>style.visibility</p:attrName>
                                        </p:attrNameLst>
                                      </p:cBhvr>
                                      <p:to>
                                        <p:strVal val="visible"/>
                                      </p:to>
                                    </p:set>
                                    <p:animEffect transition="in" filter="dissolve">
                                      <p:cBhvr>
                                        <p:cTn id="28" dur="500"/>
                                        <p:tgtEl>
                                          <p:spTgt spid="14032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0324"/>
                                        </p:tgtEl>
                                        <p:attrNameLst>
                                          <p:attrName>style.visibility</p:attrName>
                                        </p:attrNameLst>
                                      </p:cBhvr>
                                      <p:to>
                                        <p:strVal val="visible"/>
                                      </p:to>
                                    </p:set>
                                    <p:animEffect transition="in" filter="dissolve">
                                      <p:cBhvr>
                                        <p:cTn id="31" dur="500"/>
                                        <p:tgtEl>
                                          <p:spTgt spid="14032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40326"/>
                                        </p:tgtEl>
                                        <p:attrNameLst>
                                          <p:attrName>style.visibility</p:attrName>
                                        </p:attrNameLst>
                                      </p:cBhvr>
                                      <p:to>
                                        <p:strVal val="visible"/>
                                      </p:to>
                                    </p:set>
                                    <p:animEffect transition="in" filter="dissolve">
                                      <p:cBhvr>
                                        <p:cTn id="34" dur="500"/>
                                        <p:tgtEl>
                                          <p:spTgt spid="140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14" grpId="0" animBg="1"/>
      <p:bldP spid="140315" grpId="0" animBg="1"/>
      <p:bldP spid="140317" grpId="0" animBg="1"/>
      <p:bldP spid="140318" grpId="0" animBg="1"/>
      <p:bldP spid="140320" grpId="0" animBg="1"/>
      <p:bldP spid="140321" grpId="0" animBg="1"/>
      <p:bldP spid="140322" grpId="0" animBg="1"/>
      <p:bldP spid="140323" grpId="0" animBg="1"/>
      <p:bldP spid="140324" grpId="0" animBg="1"/>
      <p:bldP spid="1403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70" name="Picture 14" descr="Adelson_Page_10_Image_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675" y="638175"/>
            <a:ext cx="6405563" cy="4479925"/>
          </a:xfrm>
          <a:prstGeom prst="rect">
            <a:avLst/>
          </a:prstGeom>
          <a:noFill/>
          <a:extLst>
            <a:ext uri="{909E8E84-426E-40DD-AFC4-6F175D3DCCD1}">
              <a14:hiddenFill xmlns:a14="http://schemas.microsoft.com/office/drawing/2010/main">
                <a:solidFill>
                  <a:srgbClr val="FFFFFF"/>
                </a:solidFill>
              </a14:hiddenFill>
            </a:ext>
          </a:extLst>
        </p:spPr>
      </p:pic>
      <p:sp>
        <p:nvSpPr>
          <p:cNvPr id="147464" name="Text Box 8"/>
          <p:cNvSpPr txBox="1">
            <a:spLocks noChangeArrowheads="1"/>
          </p:cNvSpPr>
          <p:nvPr/>
        </p:nvSpPr>
        <p:spPr bwMode="auto">
          <a:xfrm>
            <a:off x="838200" y="5181600"/>
            <a:ext cx="7848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The pattern of X vertices indicates that the region on the left is a transparent layer, whereas the one on the right is not. Although both regions have the same luminance, the left one has a foggy appearance arising from the perceived transparency.   </a:t>
            </a:r>
          </a:p>
        </p:txBody>
      </p:sp>
      <p:sp>
        <p:nvSpPr>
          <p:cNvPr id="147466" name="Text Box 10"/>
          <p:cNvSpPr txBox="1">
            <a:spLocks noChangeArrowheads="1"/>
          </p:cNvSpPr>
          <p:nvPr/>
        </p:nvSpPr>
        <p:spPr bwMode="auto">
          <a:xfrm>
            <a:off x="6105525" y="204788"/>
            <a:ext cx="1812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FF0000"/>
                </a:solidFill>
              </a:rPr>
              <a:t>Type 2</a:t>
            </a:r>
            <a:r>
              <a:rPr lang="en-US" sz="2000">
                <a:solidFill>
                  <a:srgbClr val="FF0000"/>
                </a:solidFill>
              </a:rPr>
              <a:t> Vertex</a:t>
            </a:r>
          </a:p>
        </p:txBody>
      </p:sp>
      <p:sp>
        <p:nvSpPr>
          <p:cNvPr id="147467" name="Text Box 11"/>
          <p:cNvSpPr txBox="1">
            <a:spLocks noChangeArrowheads="1"/>
          </p:cNvSpPr>
          <p:nvPr/>
        </p:nvSpPr>
        <p:spPr bwMode="auto">
          <a:xfrm>
            <a:off x="3286125" y="204788"/>
            <a:ext cx="1812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FF0000"/>
                </a:solidFill>
              </a:rPr>
              <a:t>Type 1</a:t>
            </a:r>
            <a:r>
              <a:rPr lang="en-US" sz="2000">
                <a:solidFill>
                  <a:srgbClr val="FF0000"/>
                </a:solidFill>
              </a:rPr>
              <a:t> Vertex</a:t>
            </a:r>
          </a:p>
        </p:txBody>
      </p:sp>
      <p:sp>
        <p:nvSpPr>
          <p:cNvPr id="147468" name="Line 12"/>
          <p:cNvSpPr>
            <a:spLocks noChangeShapeType="1"/>
          </p:cNvSpPr>
          <p:nvPr/>
        </p:nvSpPr>
        <p:spPr bwMode="auto">
          <a:xfrm>
            <a:off x="4127500" y="588963"/>
            <a:ext cx="71438" cy="17954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69" name="Line 13"/>
          <p:cNvSpPr>
            <a:spLocks noChangeShapeType="1"/>
          </p:cNvSpPr>
          <p:nvPr/>
        </p:nvSpPr>
        <p:spPr bwMode="auto">
          <a:xfrm flipH="1">
            <a:off x="6137275" y="573088"/>
            <a:ext cx="820738" cy="183038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7467"/>
                                        </p:tgtEl>
                                        <p:attrNameLst>
                                          <p:attrName>style.visibility</p:attrName>
                                        </p:attrNameLst>
                                      </p:cBhvr>
                                      <p:to>
                                        <p:strVal val="visible"/>
                                      </p:to>
                                    </p:set>
                                    <p:animEffect transition="in" filter="dissolve">
                                      <p:cBhvr>
                                        <p:cTn id="7" dur="500"/>
                                        <p:tgtEl>
                                          <p:spTgt spid="14746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7468"/>
                                        </p:tgtEl>
                                        <p:attrNameLst>
                                          <p:attrName>style.visibility</p:attrName>
                                        </p:attrNameLst>
                                      </p:cBhvr>
                                      <p:to>
                                        <p:strVal val="visible"/>
                                      </p:to>
                                    </p:set>
                                    <p:animEffect transition="in" filter="dissolve">
                                      <p:cBhvr>
                                        <p:cTn id="10" dur="500"/>
                                        <p:tgtEl>
                                          <p:spTgt spid="14746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7466"/>
                                        </p:tgtEl>
                                        <p:attrNameLst>
                                          <p:attrName>style.visibility</p:attrName>
                                        </p:attrNameLst>
                                      </p:cBhvr>
                                      <p:to>
                                        <p:strVal val="visible"/>
                                      </p:to>
                                    </p:set>
                                    <p:animEffect transition="in" filter="dissolve">
                                      <p:cBhvr>
                                        <p:cTn id="13" dur="500"/>
                                        <p:tgtEl>
                                          <p:spTgt spid="14746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7469"/>
                                        </p:tgtEl>
                                        <p:attrNameLst>
                                          <p:attrName>style.visibility</p:attrName>
                                        </p:attrNameLst>
                                      </p:cBhvr>
                                      <p:to>
                                        <p:strVal val="visible"/>
                                      </p:to>
                                    </p:set>
                                    <p:animEffect transition="in" filter="dissolve">
                                      <p:cBhvr>
                                        <p:cTn id="16" dur="500"/>
                                        <p:tgtEl>
                                          <p:spTgt spid="147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6" grpId="0"/>
      <p:bldP spid="147467" grpId="0"/>
      <p:bldP spid="147468" grpId="0" animBg="1"/>
      <p:bldP spid="14746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174092" name="ShockwaveFlash1" r:id="rId2" imgW="8226830" imgH="7085714"/>
        </mc:Choice>
        <mc:Fallback>
          <p:control name="ShockwaveFlash1" r:id="rId2" imgW="8226830" imgH="7085714">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76250" y="-227013"/>
                  <a:ext cx="8226425" cy="70850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968" name="Object 8"/>
          <p:cNvGraphicFramePr>
            <a:graphicFrameLocks noChangeAspect="1"/>
          </p:cNvGraphicFramePr>
          <p:nvPr/>
        </p:nvGraphicFramePr>
        <p:xfrm>
          <a:off x="1827213" y="455613"/>
          <a:ext cx="5484812" cy="4570412"/>
        </p:xfrm>
        <a:graphic>
          <a:graphicData uri="http://schemas.openxmlformats.org/presentationml/2006/ole">
            <mc:AlternateContent xmlns:mc="http://schemas.openxmlformats.org/markup-compatibility/2006">
              <mc:Choice xmlns:v="urn:schemas-microsoft-com:vml" Requires="v">
                <p:oleObj spid="_x0000_s168983" name="Image" r:id="rId3" imgW="7619048" imgH="6349206" progId="Photoshop.Image.9">
                  <p:embed/>
                </p:oleObj>
              </mc:Choice>
              <mc:Fallback>
                <p:oleObj name="Image" r:id="rId3" imgW="7619048" imgH="6349206" progId="Photoshop.Image.9">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213" y="455613"/>
                        <a:ext cx="54848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8972" name="Group 12"/>
          <p:cNvGrpSpPr>
            <a:grpSpLocks/>
          </p:cNvGrpSpPr>
          <p:nvPr/>
        </p:nvGrpSpPr>
        <p:grpSpPr bwMode="auto">
          <a:xfrm>
            <a:off x="7620000" y="1905000"/>
            <a:ext cx="1066800" cy="1714500"/>
            <a:chOff x="2928" y="1176"/>
            <a:chExt cx="672" cy="1080"/>
          </a:xfrm>
        </p:grpSpPr>
        <p:sp>
          <p:nvSpPr>
            <p:cNvPr id="168967" name="Rectangle 7"/>
            <p:cNvSpPr>
              <a:spLocks noChangeArrowheads="1"/>
            </p:cNvSpPr>
            <p:nvPr/>
          </p:nvSpPr>
          <p:spPr bwMode="auto">
            <a:xfrm rot="-67428838">
              <a:off x="2928" y="1176"/>
              <a:ext cx="288" cy="288"/>
            </a:xfrm>
            <a:prstGeom prst="rect">
              <a:avLst/>
            </a:prstGeom>
            <a:solidFill>
              <a:srgbClr val="92929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969" name="Rectangle 9"/>
            <p:cNvSpPr>
              <a:spLocks noChangeArrowheads="1"/>
            </p:cNvSpPr>
            <p:nvPr/>
          </p:nvSpPr>
          <p:spPr bwMode="auto">
            <a:xfrm rot="-67428838">
              <a:off x="3312" y="1968"/>
              <a:ext cx="288" cy="288"/>
            </a:xfrm>
            <a:prstGeom prst="rect">
              <a:avLst/>
            </a:prstGeom>
            <a:solidFill>
              <a:srgbClr val="92929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8973" name="Group 13"/>
          <p:cNvGrpSpPr>
            <a:grpSpLocks/>
          </p:cNvGrpSpPr>
          <p:nvPr/>
        </p:nvGrpSpPr>
        <p:grpSpPr bwMode="auto">
          <a:xfrm>
            <a:off x="381000" y="1905000"/>
            <a:ext cx="1066800" cy="1714500"/>
            <a:chOff x="2160" y="1176"/>
            <a:chExt cx="672" cy="1080"/>
          </a:xfrm>
        </p:grpSpPr>
        <p:sp>
          <p:nvSpPr>
            <p:cNvPr id="168970" name="Rectangle 10"/>
            <p:cNvSpPr>
              <a:spLocks noChangeArrowheads="1"/>
            </p:cNvSpPr>
            <p:nvPr/>
          </p:nvSpPr>
          <p:spPr bwMode="auto">
            <a:xfrm rot="-67428838">
              <a:off x="2160" y="1176"/>
              <a:ext cx="288" cy="288"/>
            </a:xfrm>
            <a:prstGeom prst="rect">
              <a:avLst/>
            </a:prstGeom>
            <a:solidFill>
              <a:srgbClr val="92929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971" name="Rectangle 11"/>
            <p:cNvSpPr>
              <a:spLocks noChangeArrowheads="1"/>
            </p:cNvSpPr>
            <p:nvPr/>
          </p:nvSpPr>
          <p:spPr bwMode="auto">
            <a:xfrm rot="-67428838">
              <a:off x="2544" y="1968"/>
              <a:ext cx="288" cy="288"/>
            </a:xfrm>
            <a:prstGeom prst="rect">
              <a:avLst/>
            </a:prstGeom>
            <a:solidFill>
              <a:srgbClr val="92929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8974" name="Text Box 14"/>
          <p:cNvSpPr txBox="1">
            <a:spLocks noChangeArrowheads="1"/>
          </p:cNvSpPr>
          <p:nvPr/>
        </p:nvSpPr>
        <p:spPr bwMode="auto">
          <a:xfrm>
            <a:off x="762000" y="5257800"/>
            <a:ext cx="7696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All of the diamond shapes have the same luminance. The Type 1 X-vertices cause the pattern to be grouped into horizontal transparent layers, which produces a large difference in apparent lightness among the diamonds in different groups.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 -4.1499E-6 L 0.33333 -4.1499E-6 " pathEditMode="relative" ptsTypes="AA">
                                      <p:cBhvr>
                                        <p:cTn id="6" dur="2000" fill="hold"/>
                                        <p:tgtEl>
                                          <p:spTgt spid="168973"/>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3.33333E-6 -7.4948E-7 L -0.325 -7.4948E-7 " pathEditMode="relative" ptsTypes="AA">
                                      <p:cBhvr>
                                        <p:cTn id="8" dur="2000" fill="hold"/>
                                        <p:tgtEl>
                                          <p:spTgt spid="16897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942" name="Object 6"/>
          <p:cNvGraphicFramePr>
            <a:graphicFrameLocks noChangeAspect="1"/>
          </p:cNvGraphicFramePr>
          <p:nvPr/>
        </p:nvGraphicFramePr>
        <p:xfrm>
          <a:off x="1827213" y="455613"/>
          <a:ext cx="5484812" cy="4570412"/>
        </p:xfrm>
        <a:graphic>
          <a:graphicData uri="http://schemas.openxmlformats.org/presentationml/2006/ole">
            <mc:AlternateContent xmlns:mc="http://schemas.openxmlformats.org/markup-compatibility/2006">
              <mc:Choice xmlns:v="urn:schemas-microsoft-com:vml" Requires="v">
                <p:oleObj spid="_x0000_s167958" name="Image" r:id="rId3" imgW="7619048" imgH="6349206" progId="Photoshop.Image.9">
                  <p:embed/>
                </p:oleObj>
              </mc:Choice>
              <mc:Fallback>
                <p:oleObj name="Image" r:id="rId3" imgW="7619048" imgH="6349206" progId="Photoshop.Image.9">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213" y="455613"/>
                        <a:ext cx="54848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7943" name="Group 7"/>
          <p:cNvGrpSpPr>
            <a:grpSpLocks/>
          </p:cNvGrpSpPr>
          <p:nvPr/>
        </p:nvGrpSpPr>
        <p:grpSpPr bwMode="auto">
          <a:xfrm>
            <a:off x="7620000" y="1905000"/>
            <a:ext cx="1066800" cy="1714500"/>
            <a:chOff x="2928" y="1176"/>
            <a:chExt cx="672" cy="1080"/>
          </a:xfrm>
        </p:grpSpPr>
        <p:sp>
          <p:nvSpPr>
            <p:cNvPr id="167944" name="Rectangle 8"/>
            <p:cNvSpPr>
              <a:spLocks noChangeArrowheads="1"/>
            </p:cNvSpPr>
            <p:nvPr/>
          </p:nvSpPr>
          <p:spPr bwMode="auto">
            <a:xfrm rot="-67428838">
              <a:off x="2928" y="1176"/>
              <a:ext cx="288" cy="288"/>
            </a:xfrm>
            <a:prstGeom prst="rect">
              <a:avLst/>
            </a:prstGeom>
            <a:solidFill>
              <a:srgbClr val="92929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945" name="Rectangle 9"/>
            <p:cNvSpPr>
              <a:spLocks noChangeArrowheads="1"/>
            </p:cNvSpPr>
            <p:nvPr/>
          </p:nvSpPr>
          <p:spPr bwMode="auto">
            <a:xfrm rot="-67428838">
              <a:off x="3312" y="1968"/>
              <a:ext cx="288" cy="288"/>
            </a:xfrm>
            <a:prstGeom prst="rect">
              <a:avLst/>
            </a:prstGeom>
            <a:solidFill>
              <a:srgbClr val="92929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7946" name="Group 10"/>
          <p:cNvGrpSpPr>
            <a:grpSpLocks/>
          </p:cNvGrpSpPr>
          <p:nvPr/>
        </p:nvGrpSpPr>
        <p:grpSpPr bwMode="auto">
          <a:xfrm>
            <a:off x="381000" y="1905000"/>
            <a:ext cx="1066800" cy="1714500"/>
            <a:chOff x="2160" y="1176"/>
            <a:chExt cx="672" cy="1080"/>
          </a:xfrm>
        </p:grpSpPr>
        <p:sp>
          <p:nvSpPr>
            <p:cNvPr id="167947" name="Rectangle 11"/>
            <p:cNvSpPr>
              <a:spLocks noChangeArrowheads="1"/>
            </p:cNvSpPr>
            <p:nvPr/>
          </p:nvSpPr>
          <p:spPr bwMode="auto">
            <a:xfrm rot="-67428838">
              <a:off x="2160" y="1176"/>
              <a:ext cx="288" cy="288"/>
            </a:xfrm>
            <a:prstGeom prst="rect">
              <a:avLst/>
            </a:prstGeom>
            <a:solidFill>
              <a:srgbClr val="92929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948" name="Rectangle 12"/>
            <p:cNvSpPr>
              <a:spLocks noChangeArrowheads="1"/>
            </p:cNvSpPr>
            <p:nvPr/>
          </p:nvSpPr>
          <p:spPr bwMode="auto">
            <a:xfrm rot="-67428838">
              <a:off x="2544" y="1968"/>
              <a:ext cx="288" cy="288"/>
            </a:xfrm>
            <a:prstGeom prst="rect">
              <a:avLst/>
            </a:prstGeom>
            <a:solidFill>
              <a:srgbClr val="92929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7949" name="Text Box 13"/>
          <p:cNvSpPr txBox="1">
            <a:spLocks noChangeArrowheads="1"/>
          </p:cNvSpPr>
          <p:nvPr/>
        </p:nvSpPr>
        <p:spPr bwMode="auto">
          <a:xfrm>
            <a:off x="685800" y="5334000"/>
            <a:ext cx="7848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The diamonds in this image have the same luminance and the same immediate backgrounds as in the previous slide, but there are no vertices to produce a partitioning into different groups.  Note that the diamonds all have approximately the same lightness.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 -4.1499E-6 L 0.33333 -4.1499E-6 " pathEditMode="relative" ptsTypes="AA">
                                      <p:cBhvr>
                                        <p:cTn id="6" dur="2000" fill="hold"/>
                                        <p:tgtEl>
                                          <p:spTgt spid="167946"/>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3.33333E-6 -7.4948E-7 L -0.325 -7.4948E-7 " pathEditMode="relative" ptsTypes="AA">
                                      <p:cBhvr>
                                        <p:cTn id="8" dur="2000" fill="hold"/>
                                        <p:tgtEl>
                                          <p:spTgt spid="16794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304800"/>
            <a:ext cx="8229600" cy="884238"/>
          </a:xfrm>
        </p:spPr>
        <p:txBody>
          <a:bodyPr/>
          <a:lstStyle/>
          <a:p>
            <a:r>
              <a:rPr lang="en-US"/>
              <a:t>Light–Surface Interactions</a:t>
            </a:r>
          </a:p>
        </p:txBody>
      </p:sp>
      <p:sp>
        <p:nvSpPr>
          <p:cNvPr id="6147" name="Rectangle 3"/>
          <p:cNvSpPr>
            <a:spLocks noGrp="1" noChangeArrowheads="1"/>
          </p:cNvSpPr>
          <p:nvPr>
            <p:ph type="body" idx="1"/>
          </p:nvPr>
        </p:nvSpPr>
        <p:spPr>
          <a:xfrm>
            <a:off x="457200" y="1371600"/>
            <a:ext cx="8229600" cy="4953000"/>
          </a:xfrm>
        </p:spPr>
        <p:txBody>
          <a:bodyPr/>
          <a:lstStyle/>
          <a:p>
            <a:r>
              <a:rPr lang="en-US" sz="2800" b="1"/>
              <a:t>Matte reflections</a:t>
            </a:r>
            <a:r>
              <a:rPr lang="en-US" sz="2800"/>
              <a:t> – light is scattered equally in all directions</a:t>
            </a:r>
          </a:p>
          <a:p>
            <a:r>
              <a:rPr lang="en-US" sz="2800" b="1"/>
              <a:t>Specular reflections</a:t>
            </a:r>
            <a:r>
              <a:rPr lang="en-US" sz="2800"/>
              <a:t> – light is reflected primarily in one direction</a:t>
            </a:r>
          </a:p>
          <a:p>
            <a:r>
              <a:rPr lang="en-US" sz="2800" b="1"/>
              <a:t>Indirect reflections</a:t>
            </a:r>
            <a:r>
              <a:rPr lang="en-US" sz="2800"/>
              <a:t> – light reflected from one surface illuminates another</a:t>
            </a:r>
          </a:p>
          <a:p>
            <a:r>
              <a:rPr lang="en-US" sz="2800" b="1"/>
              <a:t>Transparency</a:t>
            </a:r>
            <a:r>
              <a:rPr lang="en-US" sz="2800"/>
              <a:t> – light passes through a surface and is refracted</a:t>
            </a:r>
          </a:p>
          <a:p>
            <a:r>
              <a:rPr lang="en-US" sz="2800" b="1"/>
              <a:t>Translucency</a:t>
            </a:r>
            <a:r>
              <a:rPr lang="en-US" sz="2800"/>
              <a:t> – light passes through a surface and undergoes subsurface scattering</a:t>
            </a:r>
          </a:p>
          <a:p>
            <a:endParaRPr lang="en-US" sz="28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diff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09800"/>
            <a:ext cx="508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6323" name="Text Box 3"/>
          <p:cNvSpPr txBox="1">
            <a:spLocks noChangeArrowheads="1"/>
          </p:cNvSpPr>
          <p:nvPr/>
        </p:nvSpPr>
        <p:spPr bwMode="auto">
          <a:xfrm>
            <a:off x="990600" y="762000"/>
            <a:ext cx="7239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Matte (or diffuse) surfaces scatter light equally in all directions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specu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057400"/>
            <a:ext cx="508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7347" name="Text Box 3"/>
          <p:cNvSpPr txBox="1">
            <a:spLocks noChangeArrowheads="1"/>
          </p:cNvSpPr>
          <p:nvPr/>
        </p:nvSpPr>
        <p:spPr bwMode="auto">
          <a:xfrm>
            <a:off x="609600" y="762000"/>
            <a:ext cx="8001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Shiny (or specular) surfaces scatter light primarily in a single direction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fi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14400"/>
            <a:ext cx="5715000" cy="5438775"/>
          </a:xfrm>
          <a:prstGeom prst="rect">
            <a:avLst/>
          </a:prstGeom>
          <a:noFill/>
          <a:extLst>
            <a:ext uri="{909E8E84-426E-40DD-AFC4-6F175D3DCCD1}">
              <a14:hiddenFill xmlns:a14="http://schemas.microsoft.com/office/drawing/2010/main">
                <a:solidFill>
                  <a:srgbClr val="FFFFFF"/>
                </a:solidFill>
              </a14:hiddenFill>
            </a:ext>
          </a:extLst>
        </p:spPr>
      </p:pic>
      <p:sp>
        <p:nvSpPr>
          <p:cNvPr id="58371" name="Text Box 3"/>
          <p:cNvSpPr txBox="1">
            <a:spLocks noChangeArrowheads="1"/>
          </p:cNvSpPr>
          <p:nvPr/>
        </p:nvSpPr>
        <p:spPr bwMode="auto">
          <a:xfrm>
            <a:off x="2438400" y="5334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Shiny</a:t>
            </a:r>
          </a:p>
        </p:txBody>
      </p:sp>
      <p:sp>
        <p:nvSpPr>
          <p:cNvPr id="58372" name="Text Box 4"/>
          <p:cNvSpPr txBox="1">
            <a:spLocks noChangeArrowheads="1"/>
          </p:cNvSpPr>
          <p:nvPr/>
        </p:nvSpPr>
        <p:spPr bwMode="auto">
          <a:xfrm>
            <a:off x="5562600" y="5334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Matte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2"/>
          <p:cNvGrpSpPr>
            <a:grpSpLocks/>
          </p:cNvGrpSpPr>
          <p:nvPr/>
        </p:nvGrpSpPr>
        <p:grpSpPr bwMode="auto">
          <a:xfrm>
            <a:off x="304800" y="1371600"/>
            <a:ext cx="8382000" cy="4191000"/>
            <a:chOff x="192" y="672"/>
            <a:chExt cx="5280" cy="2640"/>
          </a:xfrm>
        </p:grpSpPr>
        <p:pic>
          <p:nvPicPr>
            <p:cNvPr id="59395" name="Picture 3" descr="du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672"/>
              <a:ext cx="2591" cy="2591"/>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shiny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720"/>
              <a:ext cx="2592" cy="2592"/>
            </a:xfrm>
            <a:prstGeom prst="rect">
              <a:avLst/>
            </a:prstGeom>
            <a:noFill/>
            <a:extLst>
              <a:ext uri="{909E8E84-426E-40DD-AFC4-6F175D3DCCD1}">
                <a14:hiddenFill xmlns:a14="http://schemas.microsoft.com/office/drawing/2010/main">
                  <a:solidFill>
                    <a:srgbClr val="FFFFFF"/>
                  </a:solidFill>
                </a14:hiddenFill>
              </a:ext>
            </a:extLst>
          </p:spPr>
        </p:pic>
      </p:grpSp>
      <p:sp>
        <p:nvSpPr>
          <p:cNvPr id="59397" name="Text Box 5"/>
          <p:cNvSpPr txBox="1">
            <a:spLocks noChangeArrowheads="1"/>
          </p:cNvSpPr>
          <p:nvPr/>
        </p:nvSpPr>
        <p:spPr bwMode="auto">
          <a:xfrm>
            <a:off x="4114800" y="54864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t>Specular Highlights</a:t>
            </a:r>
          </a:p>
        </p:txBody>
      </p:sp>
      <p:sp>
        <p:nvSpPr>
          <p:cNvPr id="59398" name="Line 6"/>
          <p:cNvSpPr>
            <a:spLocks noChangeShapeType="1"/>
          </p:cNvSpPr>
          <p:nvPr/>
        </p:nvSpPr>
        <p:spPr bwMode="auto">
          <a:xfrm flipV="1">
            <a:off x="4953000" y="3733800"/>
            <a:ext cx="838200" cy="1219200"/>
          </a:xfrm>
          <a:prstGeom prst="line">
            <a:avLst/>
          </a:prstGeom>
          <a:noFill/>
          <a:ln w="38100">
            <a:solidFill>
              <a:srgbClr val="D0260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4696</TotalTime>
  <Words>1674</Words>
  <Application>Microsoft Office PowerPoint</Application>
  <PresentationFormat>On-screen Show (4:3)</PresentationFormat>
  <Paragraphs>139</Paragraphs>
  <Slides>46</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Default Design</vt:lpstr>
      <vt:lpstr>Image</vt:lpstr>
      <vt:lpstr>Lecture 16 – Lightness Perception</vt:lpstr>
      <vt:lpstr>Physical Measures of Light</vt:lpstr>
      <vt:lpstr>PowerPoint Presentation</vt:lpstr>
      <vt:lpstr>Perceptual Measures of Light</vt:lpstr>
      <vt:lpstr>Light–Surface Interactions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Lightness Constancy</vt:lpstr>
      <vt:lpstr>PowerPoint Presentation</vt:lpstr>
      <vt:lpstr>PowerPoint Presentation</vt:lpstr>
      <vt:lpstr>PowerPoint Presentation</vt:lpstr>
      <vt:lpstr>PowerPoint Presentation</vt:lpstr>
      <vt:lpstr>Lightness Constancy</vt:lpstr>
      <vt:lpstr>PowerPoint Presentation</vt:lpstr>
      <vt:lpstr>PowerPoint Presentation</vt:lpstr>
      <vt:lpstr>PowerPoint Presentation</vt:lpstr>
      <vt:lpstr>Hermann Grid</vt:lpstr>
      <vt:lpstr>PowerPoint Presentation</vt:lpstr>
      <vt:lpstr>PowerPoint Presentation</vt:lpstr>
      <vt:lpstr>PowerPoint Presentation</vt:lpstr>
      <vt:lpstr>PowerPoint Presentation</vt:lpstr>
      <vt:lpstr>PowerPoint Presentation</vt:lpstr>
      <vt:lpstr>Lightness Constancy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Ohio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Last week</dc:title>
  <dc:creator>James Todd</dc:creator>
  <cp:lastModifiedBy>James Todd</cp:lastModifiedBy>
  <cp:revision>40</cp:revision>
  <dcterms:created xsi:type="dcterms:W3CDTF">2005-04-20T01:42:25Z</dcterms:created>
  <dcterms:modified xsi:type="dcterms:W3CDTF">2014-10-27T20:02:22Z</dcterms:modified>
</cp:coreProperties>
</file>