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activeX/activeX4.xml" ContentType="application/vnd.ms-office.activeX+xml"/>
  <Override PartName="/ppt/activeX/activeX5.xml" ContentType="application/vnd.ms-office.activeX+xml"/>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activeX/activeX6.xml" ContentType="application/vnd.ms-office.activeX+xml"/>
  <Override PartName="/ppt/activeX/activeX7.xml" ContentType="application/vnd.ms-office.activeX+xml"/>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activeX/activeX8.xml" ContentType="application/vnd.ms-office.activeX+xml"/>
  <Override PartName="/ppt/activeX/activeX9.xml" ContentType="application/vnd.ms-office.activeX+xml"/>
  <Override PartName="/ppt/embeddings/oleObject14.bin" ContentType="application/vnd.openxmlformats-officedocument.oleObject"/>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493" r:id="rId2"/>
    <p:sldId id="494" r:id="rId3"/>
    <p:sldId id="495" r:id="rId4"/>
    <p:sldId id="496" r:id="rId5"/>
    <p:sldId id="442" r:id="rId6"/>
    <p:sldId id="443" r:id="rId7"/>
    <p:sldId id="444" r:id="rId8"/>
    <p:sldId id="445" r:id="rId9"/>
    <p:sldId id="446" r:id="rId10"/>
    <p:sldId id="447" r:id="rId11"/>
    <p:sldId id="448" r:id="rId12"/>
    <p:sldId id="449" r:id="rId13"/>
    <p:sldId id="474" r:id="rId14"/>
    <p:sldId id="476" r:id="rId15"/>
    <p:sldId id="477" r:id="rId16"/>
    <p:sldId id="478" r:id="rId17"/>
    <p:sldId id="479" r:id="rId18"/>
    <p:sldId id="480" r:id="rId19"/>
    <p:sldId id="481" r:id="rId20"/>
    <p:sldId id="482" r:id="rId21"/>
    <p:sldId id="483" r:id="rId22"/>
    <p:sldId id="484" r:id="rId23"/>
    <p:sldId id="485" r:id="rId24"/>
    <p:sldId id="486" r:id="rId25"/>
    <p:sldId id="487" r:id="rId26"/>
    <p:sldId id="451" r:id="rId27"/>
    <p:sldId id="452" r:id="rId28"/>
    <p:sldId id="453" r:id="rId29"/>
    <p:sldId id="454" r:id="rId30"/>
    <p:sldId id="455" r:id="rId31"/>
    <p:sldId id="472" r:id="rId32"/>
    <p:sldId id="457" r:id="rId33"/>
    <p:sldId id="458" r:id="rId34"/>
    <p:sldId id="459" r:id="rId35"/>
    <p:sldId id="460" r:id="rId36"/>
    <p:sldId id="461" r:id="rId37"/>
    <p:sldId id="462" r:id="rId38"/>
    <p:sldId id="463" r:id="rId39"/>
    <p:sldId id="464" r:id="rId40"/>
    <p:sldId id="465" r:id="rId41"/>
    <p:sldId id="466" r:id="rId42"/>
    <p:sldId id="467" r:id="rId43"/>
    <p:sldId id="475" r:id="rId44"/>
    <p:sldId id="500" r:id="rId45"/>
    <p:sldId id="501" r:id="rId46"/>
    <p:sldId id="502" r:id="rId47"/>
    <p:sldId id="488" r:id="rId48"/>
    <p:sldId id="489" r:id="rId49"/>
    <p:sldId id="490" r:id="rId50"/>
    <p:sldId id="491" r:id="rId51"/>
    <p:sldId id="492" r:id="rId52"/>
    <p:sldId id="497" r:id="rId53"/>
    <p:sldId id="498" r:id="rId54"/>
    <p:sldId id="499" r:id="rId55"/>
  </p:sldIdLst>
  <p:sldSz cx="9144000" cy="6858000" type="screen4x3"/>
  <p:notesSz cx="6858000" cy="9144000"/>
  <p:defaultTextStyle>
    <a:defPPr>
      <a:defRPr lang="en-US"/>
    </a:defPPr>
    <a:lvl1pPr algn="l" rtl="0" fontAlgn="base">
      <a:spcBef>
        <a:spcPct val="0"/>
      </a:spcBef>
      <a:spcAft>
        <a:spcPct val="0"/>
      </a:spcAft>
      <a:defRPr sz="2600" kern="1200">
        <a:solidFill>
          <a:schemeClr val="tx1"/>
        </a:solidFill>
        <a:latin typeface="Arial" charset="0"/>
        <a:ea typeface="+mn-ea"/>
        <a:cs typeface="+mn-cs"/>
      </a:defRPr>
    </a:lvl1pPr>
    <a:lvl2pPr marL="457200" algn="l" rtl="0" fontAlgn="base">
      <a:spcBef>
        <a:spcPct val="0"/>
      </a:spcBef>
      <a:spcAft>
        <a:spcPct val="0"/>
      </a:spcAft>
      <a:defRPr sz="2600" kern="1200">
        <a:solidFill>
          <a:schemeClr val="tx1"/>
        </a:solidFill>
        <a:latin typeface="Arial" charset="0"/>
        <a:ea typeface="+mn-ea"/>
        <a:cs typeface="+mn-cs"/>
      </a:defRPr>
    </a:lvl2pPr>
    <a:lvl3pPr marL="914400" algn="l" rtl="0" fontAlgn="base">
      <a:spcBef>
        <a:spcPct val="0"/>
      </a:spcBef>
      <a:spcAft>
        <a:spcPct val="0"/>
      </a:spcAft>
      <a:defRPr sz="2600" kern="1200">
        <a:solidFill>
          <a:schemeClr val="tx1"/>
        </a:solidFill>
        <a:latin typeface="Arial" charset="0"/>
        <a:ea typeface="+mn-ea"/>
        <a:cs typeface="+mn-cs"/>
      </a:defRPr>
    </a:lvl3pPr>
    <a:lvl4pPr marL="1371600" algn="l" rtl="0" fontAlgn="base">
      <a:spcBef>
        <a:spcPct val="0"/>
      </a:spcBef>
      <a:spcAft>
        <a:spcPct val="0"/>
      </a:spcAft>
      <a:defRPr sz="2600" kern="1200">
        <a:solidFill>
          <a:schemeClr val="tx1"/>
        </a:solidFill>
        <a:latin typeface="Arial" charset="0"/>
        <a:ea typeface="+mn-ea"/>
        <a:cs typeface="+mn-cs"/>
      </a:defRPr>
    </a:lvl4pPr>
    <a:lvl5pPr marL="1828800" algn="l" rtl="0" fontAlgn="base">
      <a:spcBef>
        <a:spcPct val="0"/>
      </a:spcBef>
      <a:spcAft>
        <a:spcPct val="0"/>
      </a:spcAft>
      <a:defRPr sz="2600" kern="1200">
        <a:solidFill>
          <a:schemeClr val="tx1"/>
        </a:solidFill>
        <a:latin typeface="Arial" charset="0"/>
        <a:ea typeface="+mn-ea"/>
        <a:cs typeface="+mn-cs"/>
      </a:defRPr>
    </a:lvl5pPr>
    <a:lvl6pPr marL="2286000" algn="l" defTabSz="914400" rtl="0" eaLnBrk="1" latinLnBrk="0" hangingPunct="1">
      <a:defRPr sz="2600" kern="1200">
        <a:solidFill>
          <a:schemeClr val="tx1"/>
        </a:solidFill>
        <a:latin typeface="Arial" charset="0"/>
        <a:ea typeface="+mn-ea"/>
        <a:cs typeface="+mn-cs"/>
      </a:defRPr>
    </a:lvl6pPr>
    <a:lvl7pPr marL="2743200" algn="l" defTabSz="914400" rtl="0" eaLnBrk="1" latinLnBrk="0" hangingPunct="1">
      <a:defRPr sz="2600" kern="1200">
        <a:solidFill>
          <a:schemeClr val="tx1"/>
        </a:solidFill>
        <a:latin typeface="Arial" charset="0"/>
        <a:ea typeface="+mn-ea"/>
        <a:cs typeface="+mn-cs"/>
      </a:defRPr>
    </a:lvl7pPr>
    <a:lvl8pPr marL="3200400" algn="l" defTabSz="914400" rtl="0" eaLnBrk="1" latinLnBrk="0" hangingPunct="1">
      <a:defRPr sz="2600" kern="1200">
        <a:solidFill>
          <a:schemeClr val="tx1"/>
        </a:solidFill>
        <a:latin typeface="Arial" charset="0"/>
        <a:ea typeface="+mn-ea"/>
        <a:cs typeface="+mn-cs"/>
      </a:defRPr>
    </a:lvl8pPr>
    <a:lvl9pPr marL="3657600" algn="l" defTabSz="914400" rtl="0" eaLnBrk="1" latinLnBrk="0" hangingPunct="1">
      <a:defRPr sz="26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99" autoAdjust="0"/>
    <p:restoredTop sz="94660"/>
  </p:normalViewPr>
  <p:slideViewPr>
    <p:cSldViewPr snapToGrid="0">
      <p:cViewPr>
        <p:scale>
          <a:sx n="107" d="100"/>
          <a:sy n="107" d="100"/>
        </p:scale>
        <p:origin x="-965" y="-25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76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activeX/activeX4.xml><?xml version="1.0" encoding="utf-8"?>
<ax:ocx xmlns:ax="http://schemas.microsoft.com/office/2006/activeX" xmlns:r="http://schemas.openxmlformats.org/officeDocument/2006/relationships" ax:classid="{D27CDB6E-AE6D-11CF-96B8-444553540000}" ax:persistence="persistStorage" r:id="rId1"/>
</file>

<file path=ppt/activeX/activeX5.xml><?xml version="1.0" encoding="utf-8"?>
<ax:ocx xmlns:ax="http://schemas.microsoft.com/office/2006/activeX" xmlns:r="http://schemas.openxmlformats.org/officeDocument/2006/relationships" ax:classid="{D27CDB6E-AE6D-11CF-96B8-444553540000}" ax:persistence="persistStorage" r:id="rId1"/>
</file>

<file path=ppt/activeX/activeX6.xml><?xml version="1.0" encoding="utf-8"?>
<ax:ocx xmlns:ax="http://schemas.microsoft.com/office/2006/activeX" xmlns:r="http://schemas.openxmlformats.org/officeDocument/2006/relationships" ax:classid="{D27CDB6E-AE6D-11CF-96B8-444553540000}" ax:persistence="persistStorage" r:id="rId1"/>
</file>

<file path=ppt/activeX/activeX7.xml><?xml version="1.0" encoding="utf-8"?>
<ax:ocx xmlns:ax="http://schemas.microsoft.com/office/2006/activeX" xmlns:r="http://schemas.openxmlformats.org/officeDocument/2006/relationships" ax:classid="{D27CDB6E-AE6D-11CF-96B8-444553540000}" ax:persistence="persistStorage" r:id="rId1"/>
</file>

<file path=ppt/activeX/activeX8.xml><?xml version="1.0" encoding="utf-8"?>
<ax:ocx xmlns:ax="http://schemas.microsoft.com/office/2006/activeX" xmlns:r="http://schemas.openxmlformats.org/officeDocument/2006/relationships" ax:classid="{D27CDB6E-AE6D-11CF-96B8-444553540000}" ax:persistence="persistStorage" r:id="rId1"/>
</file>

<file path=ppt/activeX/activeX9.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 Id="rId4" Type="http://schemas.openxmlformats.org/officeDocument/2006/relationships/image" Target="../media/image43.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image" Target="../media/image2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D66CC0-C903-46DE-8BD5-47E27B8F82C9}" type="datetimeFigureOut">
              <a:rPr lang="en-US" smtClean="0"/>
              <a:t>10/22/2014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7D2F47-A186-4080-BBF4-FBD017022E51}" type="slidenum">
              <a:rPr lang="en-US" smtClean="0"/>
              <a:t>‹#›</a:t>
            </a:fld>
            <a:endParaRPr lang="en-US"/>
          </a:p>
        </p:txBody>
      </p:sp>
    </p:spTree>
    <p:extLst>
      <p:ext uri="{BB962C8B-B14F-4D97-AF65-F5344CB8AC3E}">
        <p14:creationId xmlns:p14="http://schemas.microsoft.com/office/powerpoint/2010/main" val="1293837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vant Garde" charset="0"/>
                <a:ea typeface="ＭＳ Ｐゴシック" charset="-128"/>
              </a:defRPr>
            </a:lvl1pPr>
            <a:lvl2pPr marL="37931725" indent="-37474525">
              <a:defRPr sz="2800" b="1">
                <a:solidFill>
                  <a:srgbClr val="000000"/>
                </a:solidFill>
                <a:latin typeface="Avant Garde" charset="0"/>
                <a:ea typeface="ＭＳ Ｐゴシック" charset="-128"/>
              </a:defRPr>
            </a:lvl2pPr>
            <a:lvl3pPr>
              <a:defRPr sz="2800" b="1">
                <a:solidFill>
                  <a:srgbClr val="000000"/>
                </a:solidFill>
                <a:latin typeface="Avant Garde" charset="0"/>
                <a:ea typeface="ＭＳ Ｐゴシック" charset="-128"/>
              </a:defRPr>
            </a:lvl3pPr>
            <a:lvl4pPr>
              <a:defRPr sz="2800" b="1">
                <a:solidFill>
                  <a:srgbClr val="000000"/>
                </a:solidFill>
                <a:latin typeface="Avant Garde" charset="0"/>
                <a:ea typeface="ＭＳ Ｐゴシック" charset="-128"/>
              </a:defRPr>
            </a:lvl4pPr>
            <a:lvl5pPr>
              <a:defRPr sz="2800" b="1">
                <a:solidFill>
                  <a:srgbClr val="000000"/>
                </a:solidFill>
                <a:latin typeface="Avant Garde" charset="0"/>
                <a:ea typeface="ＭＳ Ｐゴシック" charset="-128"/>
              </a:defRPr>
            </a:lvl5pPr>
            <a:lvl6pPr marL="457200" eaLnBrk="0" fontAlgn="base" hangingPunct="0">
              <a:spcBef>
                <a:spcPct val="0"/>
              </a:spcBef>
              <a:spcAft>
                <a:spcPct val="0"/>
              </a:spcAft>
              <a:defRPr sz="2800" b="1">
                <a:solidFill>
                  <a:srgbClr val="000000"/>
                </a:solidFill>
                <a:latin typeface="Avant Garde" charset="0"/>
                <a:ea typeface="ＭＳ Ｐゴシック" charset="-128"/>
              </a:defRPr>
            </a:lvl6pPr>
            <a:lvl7pPr marL="914400" eaLnBrk="0" fontAlgn="base" hangingPunct="0">
              <a:spcBef>
                <a:spcPct val="0"/>
              </a:spcBef>
              <a:spcAft>
                <a:spcPct val="0"/>
              </a:spcAft>
              <a:defRPr sz="2800" b="1">
                <a:solidFill>
                  <a:srgbClr val="000000"/>
                </a:solidFill>
                <a:latin typeface="Avant Garde" charset="0"/>
                <a:ea typeface="ＭＳ Ｐゴシック" charset="-128"/>
              </a:defRPr>
            </a:lvl7pPr>
            <a:lvl8pPr marL="1371600" eaLnBrk="0" fontAlgn="base" hangingPunct="0">
              <a:spcBef>
                <a:spcPct val="0"/>
              </a:spcBef>
              <a:spcAft>
                <a:spcPct val="0"/>
              </a:spcAft>
              <a:defRPr sz="2800" b="1">
                <a:solidFill>
                  <a:srgbClr val="000000"/>
                </a:solidFill>
                <a:latin typeface="Avant Garde" charset="0"/>
                <a:ea typeface="ＭＳ Ｐゴシック" charset="-128"/>
              </a:defRPr>
            </a:lvl8pPr>
            <a:lvl9pPr marL="1828800" eaLnBrk="0" fontAlgn="base" hangingPunct="0">
              <a:spcBef>
                <a:spcPct val="0"/>
              </a:spcBef>
              <a:spcAft>
                <a:spcPct val="0"/>
              </a:spcAft>
              <a:defRPr sz="2800" b="1">
                <a:solidFill>
                  <a:srgbClr val="000000"/>
                </a:solidFill>
                <a:latin typeface="Avant Garde" charset="0"/>
                <a:ea typeface="ＭＳ Ｐゴシック" charset="-128"/>
              </a:defRPr>
            </a:lvl9pPr>
          </a:lstStyle>
          <a:p>
            <a:fld id="{DE1899C3-DCAD-4D34-8024-6079DE51805B}" type="slidenum">
              <a:rPr lang="en-US" sz="1200">
                <a:latin typeface="Bookman Old Style" charset="0"/>
              </a:rPr>
              <a:pPr/>
              <a:t>48</a:t>
            </a:fld>
            <a:endParaRPr lang="en-US" sz="1200">
              <a:latin typeface="Bookman Old Style"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a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75E9562-237C-40F9-BB3A-B0B802A57F4F}" type="slidenum">
              <a:rPr lang="en-US"/>
              <a:pPr/>
              <a:t>‹#›</a:t>
            </a:fld>
            <a:endParaRPr lang="en-US"/>
          </a:p>
        </p:txBody>
      </p:sp>
    </p:spTree>
    <p:extLst>
      <p:ext uri="{BB962C8B-B14F-4D97-AF65-F5344CB8AC3E}">
        <p14:creationId xmlns:p14="http://schemas.microsoft.com/office/powerpoint/2010/main" val="667797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6F14C7D-4D5A-4D22-B980-0B54B0932AB4}" type="slidenum">
              <a:rPr lang="en-US"/>
              <a:pPr/>
              <a:t>‹#›</a:t>
            </a:fld>
            <a:endParaRPr lang="en-US"/>
          </a:p>
        </p:txBody>
      </p:sp>
    </p:spTree>
    <p:extLst>
      <p:ext uri="{BB962C8B-B14F-4D97-AF65-F5344CB8AC3E}">
        <p14:creationId xmlns:p14="http://schemas.microsoft.com/office/powerpoint/2010/main" val="1537116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F49D21D-E0CC-4B58-BEE1-9D213257D490}" type="slidenum">
              <a:rPr lang="en-US"/>
              <a:pPr/>
              <a:t>‹#›</a:t>
            </a:fld>
            <a:endParaRPr lang="en-US"/>
          </a:p>
        </p:txBody>
      </p:sp>
    </p:spTree>
    <p:extLst>
      <p:ext uri="{BB962C8B-B14F-4D97-AF65-F5344CB8AC3E}">
        <p14:creationId xmlns:p14="http://schemas.microsoft.com/office/powerpoint/2010/main" val="1721676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6A50E5C2-9AD0-4802-816B-F3BDC91598E6}" type="slidenum">
              <a:rPr lang="en-US"/>
              <a:pPr/>
              <a:t>‹#›</a:t>
            </a:fld>
            <a:endParaRPr lang="en-US"/>
          </a:p>
        </p:txBody>
      </p:sp>
    </p:spTree>
    <p:extLst>
      <p:ext uri="{BB962C8B-B14F-4D97-AF65-F5344CB8AC3E}">
        <p14:creationId xmlns:p14="http://schemas.microsoft.com/office/powerpoint/2010/main" val="1957486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1322E190-6FC6-47B3-B0EF-366CB89AD874}" type="slidenum">
              <a:rPr lang="en-US"/>
              <a:pPr/>
              <a:t>‹#›</a:t>
            </a:fld>
            <a:endParaRPr lang="en-US"/>
          </a:p>
        </p:txBody>
      </p:sp>
    </p:spTree>
    <p:extLst>
      <p:ext uri="{BB962C8B-B14F-4D97-AF65-F5344CB8AC3E}">
        <p14:creationId xmlns:p14="http://schemas.microsoft.com/office/powerpoint/2010/main" val="100412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8EF2F40-7314-423D-BC9A-20ACB5BC0F98}" type="slidenum">
              <a:rPr lang="en-US"/>
              <a:pPr/>
              <a:t>‹#›</a:t>
            </a:fld>
            <a:endParaRPr lang="en-US"/>
          </a:p>
        </p:txBody>
      </p:sp>
    </p:spTree>
    <p:extLst>
      <p:ext uri="{BB962C8B-B14F-4D97-AF65-F5344CB8AC3E}">
        <p14:creationId xmlns:p14="http://schemas.microsoft.com/office/powerpoint/2010/main" val="2979985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B41B98E-ABB5-44EC-B544-80E6B8E3BB3D}" type="slidenum">
              <a:rPr lang="en-US"/>
              <a:pPr/>
              <a:t>‹#›</a:t>
            </a:fld>
            <a:endParaRPr lang="en-US"/>
          </a:p>
        </p:txBody>
      </p:sp>
    </p:spTree>
    <p:extLst>
      <p:ext uri="{BB962C8B-B14F-4D97-AF65-F5344CB8AC3E}">
        <p14:creationId xmlns:p14="http://schemas.microsoft.com/office/powerpoint/2010/main" val="3139696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E73E7BF-05C7-41FC-9357-CDBA66D1BB11}" type="slidenum">
              <a:rPr lang="en-US"/>
              <a:pPr/>
              <a:t>‹#›</a:t>
            </a:fld>
            <a:endParaRPr lang="en-US"/>
          </a:p>
        </p:txBody>
      </p:sp>
    </p:spTree>
    <p:extLst>
      <p:ext uri="{BB962C8B-B14F-4D97-AF65-F5344CB8AC3E}">
        <p14:creationId xmlns:p14="http://schemas.microsoft.com/office/powerpoint/2010/main" val="1654670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7AA8788F-25B6-4DCD-985D-B0173FFE6E6F}" type="slidenum">
              <a:rPr lang="en-US"/>
              <a:pPr/>
              <a:t>‹#›</a:t>
            </a:fld>
            <a:endParaRPr lang="en-US"/>
          </a:p>
        </p:txBody>
      </p:sp>
    </p:spTree>
    <p:extLst>
      <p:ext uri="{BB962C8B-B14F-4D97-AF65-F5344CB8AC3E}">
        <p14:creationId xmlns:p14="http://schemas.microsoft.com/office/powerpoint/2010/main" val="3935830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E68CEBBA-DE27-4B2C-A80D-110E3FF5AD52}" type="slidenum">
              <a:rPr lang="en-US"/>
              <a:pPr/>
              <a:t>‹#›</a:t>
            </a:fld>
            <a:endParaRPr lang="en-US"/>
          </a:p>
        </p:txBody>
      </p:sp>
    </p:spTree>
    <p:extLst>
      <p:ext uri="{BB962C8B-B14F-4D97-AF65-F5344CB8AC3E}">
        <p14:creationId xmlns:p14="http://schemas.microsoft.com/office/powerpoint/2010/main" val="3710821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E29684E5-0EAC-42F7-9CF4-B108E2034309}" type="slidenum">
              <a:rPr lang="en-US"/>
              <a:pPr/>
              <a:t>‹#›</a:t>
            </a:fld>
            <a:endParaRPr lang="en-US"/>
          </a:p>
        </p:txBody>
      </p:sp>
    </p:spTree>
    <p:extLst>
      <p:ext uri="{BB962C8B-B14F-4D97-AF65-F5344CB8AC3E}">
        <p14:creationId xmlns:p14="http://schemas.microsoft.com/office/powerpoint/2010/main" val="1428961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446134D-3CE7-446B-AAF2-62470F4D5895}" type="slidenum">
              <a:rPr lang="en-US"/>
              <a:pPr/>
              <a:t>‹#›</a:t>
            </a:fld>
            <a:endParaRPr lang="en-US"/>
          </a:p>
        </p:txBody>
      </p:sp>
    </p:spTree>
    <p:extLst>
      <p:ext uri="{BB962C8B-B14F-4D97-AF65-F5344CB8AC3E}">
        <p14:creationId xmlns:p14="http://schemas.microsoft.com/office/powerpoint/2010/main" val="785468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AFFE8C3-8FCF-4AB9-B0B9-202D98349BC6}" type="slidenum">
              <a:rPr lang="en-US"/>
              <a:pPr/>
              <a:t>‹#›</a:t>
            </a:fld>
            <a:endParaRPr lang="en-US"/>
          </a:p>
        </p:txBody>
      </p:sp>
    </p:spTree>
    <p:extLst>
      <p:ext uri="{BB962C8B-B14F-4D97-AF65-F5344CB8AC3E}">
        <p14:creationId xmlns:p14="http://schemas.microsoft.com/office/powerpoint/2010/main" val="1240060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5516B12-9D70-4921-A21D-67461B997F2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image" Target="../media/image15.png"/><Relationship Id="rId5" Type="http://schemas.openxmlformats.org/officeDocument/2006/relationships/oleObject" Target="../embeddings/oleObject2.bin"/><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control" Target="../activeX/activeX5.xml"/><Relationship Id="rId2" Type="http://schemas.openxmlformats.org/officeDocument/2006/relationships/control" Target="../activeX/activeX4.xml"/><Relationship Id="rId1" Type="http://schemas.openxmlformats.org/officeDocument/2006/relationships/vmlDrawing" Target="../drawings/vmlDrawing5.vml"/><Relationship Id="rId5" Type="http://schemas.openxmlformats.org/officeDocument/2006/relationships/image" Target="../media/image18.png"/><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xml"/><Relationship Id="rId1" Type="http://schemas.openxmlformats.org/officeDocument/2006/relationships/vmlDrawing" Target="../drawings/vmlDrawing1.v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vmlDrawing" Target="../drawings/vmlDrawing7.vml"/><Relationship Id="rId6" Type="http://schemas.openxmlformats.org/officeDocument/2006/relationships/image" Target="../media/image30.png"/><Relationship Id="rId5" Type="http://schemas.openxmlformats.org/officeDocument/2006/relationships/oleObject" Target="../embeddings/oleObject6.bin"/><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2.xml"/><Relationship Id="rId1" Type="http://schemas.openxmlformats.org/officeDocument/2006/relationships/vmlDrawing" Target="../drawings/vmlDrawing2.v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6.xml"/><Relationship Id="rId1" Type="http://schemas.openxmlformats.org/officeDocument/2006/relationships/vmlDrawing" Target="../drawings/vmlDrawing8.v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7.xml"/><Relationship Id="rId1" Type="http://schemas.openxmlformats.org/officeDocument/2006/relationships/vmlDrawing" Target="../drawings/vmlDrawing9.v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41.png"/><Relationship Id="rId5" Type="http://schemas.openxmlformats.org/officeDocument/2006/relationships/oleObject" Target="../embeddings/oleObject10.bin"/><Relationship Id="rId10"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oleObject" Target="../embeddings/oleObject12.bin"/></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13.v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3.xml"/><Relationship Id="rId1" Type="http://schemas.openxmlformats.org/officeDocument/2006/relationships/vmlDrawing" Target="../drawings/vmlDrawing3.v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8.xml"/><Relationship Id="rId1" Type="http://schemas.openxmlformats.org/officeDocument/2006/relationships/vmlDrawing" Target="../drawings/vmlDrawing14.v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9.xml"/><Relationship Id="rId1" Type="http://schemas.openxmlformats.org/officeDocument/2006/relationships/vmlDrawing" Target="../drawings/vmlDrawing15.vml"/><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3.xml"/><Relationship Id="rId1" Type="http://schemas.openxmlformats.org/officeDocument/2006/relationships/vmlDrawing" Target="../drawings/vmlDrawing16.vm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jpeg"/></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descr="http://upload.wikimedia.org/wikipedia/en/thumb/4/45/Ryan_cisterna_home_run.jpg/1024px-Ryan_cisterna_home_ru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1542256"/>
            <a:ext cx="6400800" cy="48006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152400" y="304801"/>
            <a:ext cx="8915400" cy="685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smtClean="0"/>
              <a:t>Lecture </a:t>
            </a:r>
            <a:r>
              <a:rPr lang="en-US" kern="0" dirty="0" smtClean="0"/>
              <a:t>15 </a:t>
            </a:r>
            <a:r>
              <a:rPr lang="en-US" kern="0" dirty="0" smtClean="0"/>
              <a:t>–  Perception &amp; Action</a:t>
            </a:r>
            <a:endParaRPr lang="en-US" kern="0" dirty="0"/>
          </a:p>
        </p:txBody>
      </p:sp>
    </p:spTree>
    <p:extLst>
      <p:ext uri="{BB962C8B-B14F-4D97-AF65-F5344CB8AC3E}">
        <p14:creationId xmlns:p14="http://schemas.microsoft.com/office/powerpoint/2010/main" val="30625394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gib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2057400"/>
            <a:ext cx="5943600" cy="3033713"/>
          </a:xfrm>
          <a:prstGeom prst="rect">
            <a:avLst/>
          </a:prstGeom>
          <a:noFill/>
          <a:extLst>
            <a:ext uri="{909E8E84-426E-40DD-AFC4-6F175D3DCCD1}">
              <a14:hiddenFill xmlns:a14="http://schemas.microsoft.com/office/drawing/2010/main">
                <a:solidFill>
                  <a:srgbClr val="FFFFFF"/>
                </a:solidFill>
              </a14:hiddenFill>
            </a:ext>
          </a:extLst>
        </p:spPr>
      </p:pic>
      <p:sp>
        <p:nvSpPr>
          <p:cNvPr id="218115" name="Text Box 3"/>
          <p:cNvSpPr txBox="1">
            <a:spLocks noChangeArrowheads="1"/>
          </p:cNvSpPr>
          <p:nvPr/>
        </p:nvSpPr>
        <p:spPr bwMode="auto">
          <a:xfrm>
            <a:off x="1676400" y="838200"/>
            <a:ext cx="571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t>Flow pattern during airplane landing</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descr="gib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2362200"/>
            <a:ext cx="4852988" cy="2925763"/>
          </a:xfrm>
          <a:prstGeom prst="rect">
            <a:avLst/>
          </a:prstGeom>
          <a:noFill/>
          <a:extLst>
            <a:ext uri="{909E8E84-426E-40DD-AFC4-6F175D3DCCD1}">
              <a14:hiddenFill xmlns:a14="http://schemas.microsoft.com/office/drawing/2010/main">
                <a:solidFill>
                  <a:srgbClr val="FFFFFF"/>
                </a:solidFill>
              </a14:hiddenFill>
            </a:ext>
          </a:extLst>
        </p:spPr>
      </p:pic>
      <p:sp>
        <p:nvSpPr>
          <p:cNvPr id="219139" name="Text Box 3"/>
          <p:cNvSpPr txBox="1">
            <a:spLocks noChangeArrowheads="1"/>
          </p:cNvSpPr>
          <p:nvPr/>
        </p:nvSpPr>
        <p:spPr bwMode="auto">
          <a:xfrm>
            <a:off x="914400" y="533400"/>
            <a:ext cx="7391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t>Flow pattern for level flight over the ground in a lateral direction while the eye stays focused on a stationary object on the ground</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ext Box 2"/>
          <p:cNvSpPr txBox="1">
            <a:spLocks noChangeArrowheads="1"/>
          </p:cNvSpPr>
          <p:nvPr/>
        </p:nvSpPr>
        <p:spPr bwMode="auto">
          <a:xfrm>
            <a:off x="228600" y="381000"/>
            <a:ext cx="8763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3200">
                <a:solidFill>
                  <a:srgbClr val="000000"/>
                </a:solidFill>
              </a:rPr>
              <a:t>The optic flow pattern can be used to negotiate curves while steering an automobile.</a:t>
            </a:r>
            <a:endParaRPr lang="en-US" sz="3200"/>
          </a:p>
        </p:txBody>
      </p:sp>
      <p:graphicFrame>
        <p:nvGraphicFramePr>
          <p:cNvPr id="220163" name="Object 3"/>
          <p:cNvGraphicFramePr>
            <a:graphicFrameLocks noGrp="1" noChangeAspect="1"/>
          </p:cNvGraphicFramePr>
          <p:nvPr>
            <p:ph sz="half" idx="1"/>
          </p:nvPr>
        </p:nvGraphicFramePr>
        <p:xfrm>
          <a:off x="228600" y="1828800"/>
          <a:ext cx="2816225" cy="1830388"/>
        </p:xfrm>
        <a:graphic>
          <a:graphicData uri="http://schemas.openxmlformats.org/presentationml/2006/ole">
            <mc:AlternateContent xmlns:mc="http://schemas.openxmlformats.org/markup-compatibility/2006">
              <mc:Choice xmlns:v="urn:schemas-microsoft-com:vml" Requires="v">
                <p:oleObj spid="_x0000_s220178" name="Image" r:id="rId3" imgW="5765079" imgH="3746032" progId="Photoshop.Image.8">
                  <p:embed/>
                </p:oleObj>
              </mc:Choice>
              <mc:Fallback>
                <p:oleObj name="Image" r:id="rId3" imgW="5765079" imgH="3746032" progId="Photoshop.Image.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828800"/>
                        <a:ext cx="2816225" cy="183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0164" name="Object 4"/>
          <p:cNvGraphicFramePr>
            <a:graphicFrameLocks noGrp="1" noChangeAspect="1"/>
          </p:cNvGraphicFramePr>
          <p:nvPr>
            <p:ph sz="quarter" idx="2"/>
          </p:nvPr>
        </p:nvGraphicFramePr>
        <p:xfrm>
          <a:off x="3162300" y="1828800"/>
          <a:ext cx="2816225" cy="1830388"/>
        </p:xfrm>
        <a:graphic>
          <a:graphicData uri="http://schemas.openxmlformats.org/presentationml/2006/ole">
            <mc:AlternateContent xmlns:mc="http://schemas.openxmlformats.org/markup-compatibility/2006">
              <mc:Choice xmlns:v="urn:schemas-microsoft-com:vml" Requires="v">
                <p:oleObj spid="_x0000_s220179" name="Image" r:id="rId5" imgW="5765079" imgH="3746032" progId="Photoshop.Image.8">
                  <p:embed/>
                </p:oleObj>
              </mc:Choice>
              <mc:Fallback>
                <p:oleObj name="Image" r:id="rId5" imgW="5765079" imgH="3746032" progId="Photoshop.Image.8">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2300" y="1828800"/>
                        <a:ext cx="2816225" cy="183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0165" name="Object 5"/>
          <p:cNvGraphicFramePr>
            <a:graphicFrameLocks noGrp="1" noChangeAspect="1"/>
          </p:cNvGraphicFramePr>
          <p:nvPr>
            <p:ph sz="quarter" idx="3"/>
          </p:nvPr>
        </p:nvGraphicFramePr>
        <p:xfrm>
          <a:off x="6097588" y="1828800"/>
          <a:ext cx="2816225" cy="1830388"/>
        </p:xfrm>
        <a:graphic>
          <a:graphicData uri="http://schemas.openxmlformats.org/presentationml/2006/ole">
            <mc:AlternateContent xmlns:mc="http://schemas.openxmlformats.org/markup-compatibility/2006">
              <mc:Choice xmlns:v="urn:schemas-microsoft-com:vml" Requires="v">
                <p:oleObj spid="_x0000_s220180" name="Image" r:id="rId7" imgW="5765079" imgH="3746032" progId="Photoshop.Image.8">
                  <p:embed/>
                </p:oleObj>
              </mc:Choice>
              <mc:Fallback>
                <p:oleObj name="Image" r:id="rId7" imgW="5765079" imgH="3746032" progId="Photoshop.Image.8">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7588" y="1828800"/>
                        <a:ext cx="2816225" cy="183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0166" name="Text Box 6"/>
          <p:cNvSpPr txBox="1">
            <a:spLocks noChangeArrowheads="1"/>
          </p:cNvSpPr>
          <p:nvPr/>
        </p:nvSpPr>
        <p:spPr bwMode="auto">
          <a:xfrm>
            <a:off x="379413" y="3886200"/>
            <a:ext cx="2514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Movement along a straight stretch of road.</a:t>
            </a:r>
          </a:p>
        </p:txBody>
      </p:sp>
      <p:sp>
        <p:nvSpPr>
          <p:cNvPr id="220167" name="Text Box 7"/>
          <p:cNvSpPr txBox="1">
            <a:spLocks noChangeArrowheads="1"/>
          </p:cNvSpPr>
          <p:nvPr/>
        </p:nvSpPr>
        <p:spPr bwMode="auto">
          <a:xfrm>
            <a:off x="3276600" y="3886200"/>
            <a:ext cx="2514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Correct negotiation of a curved stretch of road.</a:t>
            </a:r>
          </a:p>
        </p:txBody>
      </p:sp>
      <p:sp>
        <p:nvSpPr>
          <p:cNvPr id="220168" name="Text Box 8"/>
          <p:cNvSpPr txBox="1">
            <a:spLocks noChangeArrowheads="1"/>
          </p:cNvSpPr>
          <p:nvPr/>
        </p:nvSpPr>
        <p:spPr bwMode="auto">
          <a:xfrm>
            <a:off x="6019800" y="3886200"/>
            <a:ext cx="29718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Incorrect negotiation of a curved stretch of road. The car will go off the road unless a steering correction is made.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1" name="Text Box 3"/>
          <p:cNvSpPr txBox="1">
            <a:spLocks noChangeArrowheads="1"/>
          </p:cNvSpPr>
          <p:nvPr/>
        </p:nvSpPr>
        <p:spPr bwMode="auto">
          <a:xfrm>
            <a:off x="914400" y="228600"/>
            <a:ext cx="7391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schemeClr val="tx2"/>
                </a:solidFill>
              </a:rPr>
              <a:t>Measuring sensitivity to visual direction -- Warren &amp; Hannon, 1988</a:t>
            </a:r>
          </a:p>
        </p:txBody>
      </p:sp>
      <p:sp>
        <p:nvSpPr>
          <p:cNvPr id="247813" name="Text Box 5"/>
          <p:cNvSpPr txBox="1">
            <a:spLocks noChangeArrowheads="1"/>
          </p:cNvSpPr>
          <p:nvPr/>
        </p:nvSpPr>
        <p:spPr bwMode="auto">
          <a:xfrm>
            <a:off x="304800" y="4724400"/>
            <a:ext cx="86106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Observers viewed a pattern of optic flow like the ones shown above. When the motion stopped, a small bar appeared and observers were required to judge whether the depicted trajectory was to the right or the left of the bar. The results revealed that observers can reliably </a:t>
            </a:r>
            <a:r>
              <a:rPr lang="en-US" sz="2000">
                <a:solidFill>
                  <a:schemeClr val="tx2"/>
                </a:solidFill>
              </a:rPr>
              <a:t>determine their direction of motion to within 1 or 2 degrees.</a:t>
            </a:r>
          </a:p>
        </p:txBody>
      </p:sp>
    </p:spTree>
    <p:controls>
      <mc:AlternateContent xmlns:mc="http://schemas.openxmlformats.org/markup-compatibility/2006">
        <mc:Choice xmlns:v="urn:schemas-microsoft-com:vml" Requires="v">
          <p:control spid="247818" name="ShockwaveFlash1" r:id="rId2" imgW="4113415" imgH="3354511"/>
        </mc:Choice>
        <mc:Fallback>
          <p:control name="ShockwaveFlash1" r:id="rId2" imgW="4113415" imgH="3354511">
            <p:pic>
              <p:nvPicPr>
                <p:cNvPr id="0" name="ShockwaveFlash1"/>
                <p:cNvPicPr preferRelativeResize="0">
                  <a:picLocks noChangeAspect="1"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295400"/>
                  <a:ext cx="4113213" cy="3354388"/>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247819" name="ShockwaveFlash2" r:id="rId3" imgW="4113415" imgH="3354511"/>
        </mc:Choice>
        <mc:Fallback>
          <p:control name="ShockwaveFlash2" r:id="rId3" imgW="4113415" imgH="3354511">
            <p:pic>
              <p:nvPicPr>
                <p:cNvPr id="0" name="ShockwaveFlash2"/>
                <p:cNvPicPr preferRelativeResize="0">
                  <a:picLocks noChangeAspect="1"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295400"/>
                  <a:ext cx="4113213" cy="3354388"/>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33400"/>
            <a:ext cx="8116888" cy="548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76400"/>
            <a:ext cx="8116888" cy="288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796925"/>
            <a:ext cx="5524500" cy="526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sz="4000"/>
              <a:t>Models of Optical Flow Decomposition</a:t>
            </a:r>
          </a:p>
        </p:txBody>
      </p:sp>
      <p:sp>
        <p:nvSpPr>
          <p:cNvPr id="253955" name="Rectangle 3"/>
          <p:cNvSpPr>
            <a:spLocks noGrp="1" noChangeArrowheads="1"/>
          </p:cNvSpPr>
          <p:nvPr>
            <p:ph type="body" idx="1"/>
          </p:nvPr>
        </p:nvSpPr>
        <p:spPr/>
        <p:txBody>
          <a:bodyPr/>
          <a:lstStyle/>
          <a:p>
            <a:r>
              <a:rPr lang="en-US">
                <a:solidFill>
                  <a:srgbClr val="CC0066"/>
                </a:solidFill>
              </a:rPr>
              <a:t>Extra-retinal signals</a:t>
            </a:r>
            <a:r>
              <a:rPr lang="en-US"/>
              <a:t> – requires knowledge about movements of the eyes</a:t>
            </a:r>
          </a:p>
          <a:p>
            <a:r>
              <a:rPr lang="en-US">
                <a:solidFill>
                  <a:srgbClr val="CC0066"/>
                </a:solidFill>
              </a:rPr>
              <a:t>Differential Invariants</a:t>
            </a:r>
            <a:r>
              <a:rPr lang="en-US"/>
              <a:t> – requires motion of a smoothly curved surface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9" name="Text Box 3"/>
          <p:cNvSpPr txBox="1">
            <a:spLocks noChangeArrowheads="1"/>
          </p:cNvSpPr>
          <p:nvPr/>
        </p:nvSpPr>
        <p:spPr bwMode="auto">
          <a:xfrm>
            <a:off x="2133600" y="5715000"/>
            <a:ext cx="541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a:t>Divergence       Curl                 Shear</a:t>
            </a:r>
          </a:p>
        </p:txBody>
      </p:sp>
      <p:graphicFrame>
        <p:nvGraphicFramePr>
          <p:cNvPr id="254982" name="Object 6"/>
          <p:cNvGraphicFramePr>
            <a:graphicFrameLocks noChangeAspect="1"/>
          </p:cNvGraphicFramePr>
          <p:nvPr/>
        </p:nvGraphicFramePr>
        <p:xfrm>
          <a:off x="2192338" y="576263"/>
          <a:ext cx="4805362" cy="4957762"/>
        </p:xfrm>
        <a:graphic>
          <a:graphicData uri="http://schemas.openxmlformats.org/presentationml/2006/ole">
            <mc:AlternateContent xmlns:mc="http://schemas.openxmlformats.org/markup-compatibility/2006">
              <mc:Choice xmlns:v="urn:schemas-microsoft-com:vml" Requires="v">
                <p:oleObj spid="_x0000_s254986" name="Image" r:id="rId3" imgW="11580952" imgH="11949206" progId="Photoshop.Image.9">
                  <p:embed/>
                </p:oleObj>
              </mc:Choice>
              <mc:Fallback>
                <p:oleObj name="Image" r:id="rId3" imgW="11580952" imgH="11949206" progId="Photoshop.Image.9">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2338" y="576263"/>
                        <a:ext cx="4805362" cy="495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r>
              <a:rPr lang="en-US" sz="4000"/>
              <a:t>Models of Optical Flow Decomposition</a:t>
            </a:r>
          </a:p>
        </p:txBody>
      </p:sp>
      <p:sp>
        <p:nvSpPr>
          <p:cNvPr id="256003" name="Rectangle 3"/>
          <p:cNvSpPr>
            <a:spLocks noGrp="1" noChangeArrowheads="1"/>
          </p:cNvSpPr>
          <p:nvPr>
            <p:ph type="body" idx="1"/>
          </p:nvPr>
        </p:nvSpPr>
        <p:spPr/>
        <p:txBody>
          <a:bodyPr/>
          <a:lstStyle/>
          <a:p>
            <a:r>
              <a:rPr lang="en-US">
                <a:solidFill>
                  <a:srgbClr val="CC0066"/>
                </a:solidFill>
              </a:rPr>
              <a:t>Extra-retinal signals</a:t>
            </a:r>
            <a:r>
              <a:rPr lang="en-US"/>
              <a:t> – requires knowledge about movements of the eyes</a:t>
            </a:r>
          </a:p>
          <a:p>
            <a:r>
              <a:rPr lang="en-US">
                <a:solidFill>
                  <a:srgbClr val="CC0066"/>
                </a:solidFill>
              </a:rPr>
              <a:t>Differential Invariants</a:t>
            </a:r>
            <a:r>
              <a:rPr lang="en-US"/>
              <a:t> – requires motion of a smoothly curved surface</a:t>
            </a:r>
          </a:p>
          <a:p>
            <a:r>
              <a:rPr lang="en-US">
                <a:solidFill>
                  <a:srgbClr val="CC0066"/>
                </a:solidFill>
              </a:rPr>
              <a:t>Motion Parallax</a:t>
            </a:r>
            <a:r>
              <a:rPr lang="en-US"/>
              <a:t> – requires significant depth differences among neighboring points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5" name="Text Box 3"/>
          <p:cNvSpPr txBox="1">
            <a:spLocks noChangeArrowheads="1"/>
          </p:cNvSpPr>
          <p:nvPr/>
        </p:nvSpPr>
        <p:spPr bwMode="auto">
          <a:xfrm>
            <a:off x="457200" y="5105400"/>
            <a:ext cx="8305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t>Similar patterns of stimulation are obtained when the eye moves relative to a stationary object  and when an object moves relative to a stationary eye.</a:t>
            </a:r>
          </a:p>
        </p:txBody>
      </p:sp>
    </p:spTree>
    <p:controls>
      <mc:AlternateContent xmlns:mc="http://schemas.openxmlformats.org/markup-compatibility/2006">
        <mc:Choice xmlns:v="urn:schemas-microsoft-com:vml" Requires="v">
          <p:control spid="256003" name="ShockwaveFlash1" r:id="rId2" imgW="5850190" imgH="4387643"/>
        </mc:Choice>
        <mc:Fallback>
          <p:control name="ShockwaveFlash1" r:id="rId2" imgW="5850190" imgH="4387643">
            <p:pic>
              <p:nvPicPr>
                <p:cNvPr id="0" name="ShockwaveFlash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533400"/>
                  <a:ext cx="5849938" cy="43878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35943316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0863" y="808038"/>
            <a:ext cx="5502275" cy="524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8116888" cy="485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19200"/>
            <a:ext cx="8116888" cy="436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700" y="758825"/>
            <a:ext cx="5562600" cy="534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8116888" cy="433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4675" y="804863"/>
            <a:ext cx="5456238" cy="5249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Line 2"/>
          <p:cNvSpPr>
            <a:spLocks noChangeShapeType="1"/>
          </p:cNvSpPr>
          <p:nvPr/>
        </p:nvSpPr>
        <p:spPr bwMode="auto">
          <a:xfrm flipH="1">
            <a:off x="3429000" y="5829300"/>
            <a:ext cx="1828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2211" name="Line 3"/>
          <p:cNvSpPr>
            <a:spLocks noChangeShapeType="1"/>
          </p:cNvSpPr>
          <p:nvPr/>
        </p:nvSpPr>
        <p:spPr bwMode="auto">
          <a:xfrm>
            <a:off x="2819400" y="4457700"/>
            <a:ext cx="2286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2212" name="Rectangle 4"/>
          <p:cNvSpPr>
            <a:spLocks noGrp="1" noChangeArrowheads="1"/>
          </p:cNvSpPr>
          <p:nvPr>
            <p:ph type="title"/>
          </p:nvPr>
        </p:nvSpPr>
        <p:spPr/>
        <p:txBody>
          <a:bodyPr/>
          <a:lstStyle/>
          <a:p>
            <a:r>
              <a:rPr lang="en-US"/>
              <a:t>Perception-Action Cycle</a:t>
            </a:r>
          </a:p>
        </p:txBody>
      </p:sp>
      <p:sp>
        <p:nvSpPr>
          <p:cNvPr id="222213" name="Rectangle 5"/>
          <p:cNvSpPr>
            <a:spLocks noGrp="1" noChangeArrowheads="1"/>
          </p:cNvSpPr>
          <p:nvPr>
            <p:ph type="body" idx="1"/>
          </p:nvPr>
        </p:nvSpPr>
        <p:spPr>
          <a:xfrm>
            <a:off x="457200" y="1600200"/>
            <a:ext cx="8229600" cy="2133600"/>
          </a:xfrm>
        </p:spPr>
        <p:txBody>
          <a:bodyPr/>
          <a:lstStyle/>
          <a:p>
            <a:pPr>
              <a:lnSpc>
                <a:spcPct val="90000"/>
              </a:lnSpc>
            </a:pPr>
            <a:r>
              <a:rPr lang="en-US"/>
              <a:t>Our actions are determined by the patterns of motion we perceive</a:t>
            </a:r>
          </a:p>
          <a:p>
            <a:pPr>
              <a:lnSpc>
                <a:spcPct val="90000"/>
              </a:lnSpc>
            </a:pPr>
            <a:r>
              <a:rPr lang="en-US"/>
              <a:t>The patterns of motion we perceive are determined by our actions</a:t>
            </a:r>
          </a:p>
        </p:txBody>
      </p:sp>
      <p:sp>
        <p:nvSpPr>
          <p:cNvPr id="222214" name="Rectangle 6"/>
          <p:cNvSpPr>
            <a:spLocks noChangeArrowheads="1"/>
          </p:cNvSpPr>
          <p:nvPr/>
        </p:nvSpPr>
        <p:spPr bwMode="auto">
          <a:xfrm>
            <a:off x="914400" y="4191000"/>
            <a:ext cx="2514600" cy="1981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215" name="Rectangle 7"/>
          <p:cNvSpPr>
            <a:spLocks noChangeArrowheads="1"/>
          </p:cNvSpPr>
          <p:nvPr/>
        </p:nvSpPr>
        <p:spPr bwMode="auto">
          <a:xfrm>
            <a:off x="5105400" y="4191000"/>
            <a:ext cx="2514600" cy="1981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216" name="Text Box 8"/>
          <p:cNvSpPr txBox="1">
            <a:spLocks noChangeArrowheads="1"/>
          </p:cNvSpPr>
          <p:nvPr/>
        </p:nvSpPr>
        <p:spPr bwMode="auto">
          <a:xfrm>
            <a:off x="1219200" y="4838700"/>
            <a:ext cx="1905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t>The pattern of optic flow</a:t>
            </a:r>
          </a:p>
        </p:txBody>
      </p:sp>
      <p:sp>
        <p:nvSpPr>
          <p:cNvPr id="222217" name="Text Box 9"/>
          <p:cNvSpPr txBox="1">
            <a:spLocks noChangeArrowheads="1"/>
          </p:cNvSpPr>
          <p:nvPr/>
        </p:nvSpPr>
        <p:spPr bwMode="auto">
          <a:xfrm>
            <a:off x="5257800" y="4838700"/>
            <a:ext cx="2133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t>Causes a motor response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2211"/>
                                        </p:tgtEl>
                                        <p:attrNameLst>
                                          <p:attrName>style.visibility</p:attrName>
                                        </p:attrNameLst>
                                      </p:cBhvr>
                                      <p:to>
                                        <p:strVal val="visible"/>
                                      </p:to>
                                    </p:set>
                                    <p:animEffect transition="in" filter="dissolve">
                                      <p:cBhvr>
                                        <p:cTn id="7" dur="500"/>
                                        <p:tgtEl>
                                          <p:spTgt spid="2222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22217"/>
                                        </p:tgtEl>
                                        <p:attrNameLst>
                                          <p:attrName>style.visibility</p:attrName>
                                        </p:attrNameLst>
                                      </p:cBhvr>
                                      <p:to>
                                        <p:strVal val="visible"/>
                                      </p:to>
                                    </p:set>
                                    <p:animEffect transition="in" filter="dissolve">
                                      <p:cBhvr>
                                        <p:cTn id="10" dur="500"/>
                                        <p:tgtEl>
                                          <p:spTgt spid="22221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22210"/>
                                        </p:tgtEl>
                                        <p:attrNameLst>
                                          <p:attrName>style.visibility</p:attrName>
                                        </p:attrNameLst>
                                      </p:cBhvr>
                                      <p:to>
                                        <p:strVal val="visible"/>
                                      </p:to>
                                    </p:set>
                                    <p:animEffect transition="in" filter="dissolve">
                                      <p:cBhvr>
                                        <p:cTn id="15" dur="500"/>
                                        <p:tgtEl>
                                          <p:spTgt spid="222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0" grpId="0" animBg="1"/>
      <p:bldP spid="222211" grpId="0" animBg="1"/>
      <p:bldP spid="2222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ext Box 2"/>
          <p:cNvSpPr txBox="1">
            <a:spLocks noChangeArrowheads="1"/>
          </p:cNvSpPr>
          <p:nvPr/>
        </p:nvSpPr>
        <p:spPr bwMode="auto">
          <a:xfrm>
            <a:off x="457200" y="838200"/>
            <a:ext cx="7848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400">
                <a:solidFill>
                  <a:srgbClr val="000000"/>
                </a:solidFill>
              </a:rPr>
              <a:t>The optic flow pattern is used to maintain balance while standing upright. By constructing a swinging room, Lee and Aronson were able to bowl over toddlers.</a:t>
            </a:r>
            <a:endParaRPr lang="en-US" sz="2400"/>
          </a:p>
        </p:txBody>
      </p:sp>
      <p:graphicFrame>
        <p:nvGraphicFramePr>
          <p:cNvPr id="223235" name="Object 3"/>
          <p:cNvGraphicFramePr>
            <a:graphicFrameLocks noGrp="1" noChangeAspect="1"/>
          </p:cNvGraphicFramePr>
          <p:nvPr>
            <p:ph sz="half" idx="1"/>
          </p:nvPr>
        </p:nvGraphicFramePr>
        <p:xfrm>
          <a:off x="1295400" y="2667000"/>
          <a:ext cx="2989263" cy="2738438"/>
        </p:xfrm>
        <a:graphic>
          <a:graphicData uri="http://schemas.openxmlformats.org/presentationml/2006/ole">
            <mc:AlternateContent xmlns:mc="http://schemas.openxmlformats.org/markup-compatibility/2006">
              <mc:Choice xmlns:v="urn:schemas-microsoft-com:vml" Requires="v">
                <p:oleObj spid="_x0000_s223243" name="Image" r:id="rId3" imgW="4863492" imgH="4457143" progId="Photoshop.Image.8">
                  <p:embed/>
                </p:oleObj>
              </mc:Choice>
              <mc:Fallback>
                <p:oleObj name="Image" r:id="rId3" imgW="4863492" imgH="4457143" progId="Photoshop.Image.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2667000"/>
                        <a:ext cx="2989263" cy="273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3236" name="Object 4"/>
          <p:cNvGraphicFramePr>
            <a:graphicFrameLocks noGrp="1" noChangeAspect="1"/>
          </p:cNvGraphicFramePr>
          <p:nvPr>
            <p:ph sz="half" idx="2"/>
          </p:nvPr>
        </p:nvGraphicFramePr>
        <p:xfrm>
          <a:off x="4724400" y="2667000"/>
          <a:ext cx="2989263" cy="2738438"/>
        </p:xfrm>
        <a:graphic>
          <a:graphicData uri="http://schemas.openxmlformats.org/presentationml/2006/ole">
            <mc:AlternateContent xmlns:mc="http://schemas.openxmlformats.org/markup-compatibility/2006">
              <mc:Choice xmlns:v="urn:schemas-microsoft-com:vml" Requires="v">
                <p:oleObj spid="_x0000_s223244" name="Image" r:id="rId5" imgW="4863492" imgH="4457143" progId="Photoshop.Image.8">
                  <p:embed/>
                </p:oleObj>
              </mc:Choice>
              <mc:Fallback>
                <p:oleObj name="Image" r:id="rId5" imgW="4863492" imgH="4457143" progId="Photoshop.Image.8">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2667000"/>
                        <a:ext cx="2989263" cy="273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14400"/>
            <a:ext cx="7086600" cy="532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914400"/>
            <a:ext cx="7085013" cy="516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Rectangle 3"/>
          <p:cNvSpPr>
            <a:spLocks noChangeArrowheads="1"/>
          </p:cNvSpPr>
          <p:nvPr/>
        </p:nvSpPr>
        <p:spPr bwMode="auto">
          <a:xfrm>
            <a:off x="304800" y="4876800"/>
            <a:ext cx="84582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t>One way of addressing this problem is to exploit information from neural signals to the eye muscles.  These signals produce a corollary discharge that is compared with the outputs of motion detectors. If the two signals are opposite, then no motion is perceived.  </a:t>
            </a:r>
          </a:p>
        </p:txBody>
      </p:sp>
    </p:spTree>
    <p:controls>
      <mc:AlternateContent xmlns:mc="http://schemas.openxmlformats.org/markup-compatibility/2006">
        <mc:Choice xmlns:v="urn:schemas-microsoft-com:vml" Requires="v">
          <p:control spid="257027" name="ShockwaveFlash1" r:id="rId2" imgW="5850190" imgH="4387643"/>
        </mc:Choice>
        <mc:Fallback>
          <p:control name="ShockwaveFlash1" r:id="rId2" imgW="5850190" imgH="4387643">
            <p:pic>
              <p:nvPicPr>
                <p:cNvPr id="0" name="ShockwaveFlash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28600"/>
                  <a:ext cx="5849938" cy="43878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7712679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1275" y="855663"/>
            <a:ext cx="6581775" cy="5199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41" name="Text Box 5"/>
          <p:cNvSpPr txBox="1">
            <a:spLocks noChangeArrowheads="1"/>
          </p:cNvSpPr>
          <p:nvPr/>
        </p:nvSpPr>
        <p:spPr bwMode="auto">
          <a:xfrm>
            <a:off x="304800" y="5029200"/>
            <a:ext cx="86106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A video of a real moving room. The first scene shows a young toddler who falls down several times as the room is moved either forward or backward. The next scene shows the effects of room motion on an adult. Although he is able to maintain his posture while standing on the floor, the room motion causes him to fall while balancing on a narrow board.</a:t>
            </a:r>
            <a:endParaRPr lang="en-US" sz="2000">
              <a:solidFill>
                <a:schemeClr val="tx2"/>
              </a:solidFill>
            </a:endParaRPr>
          </a:p>
        </p:txBody>
      </p:sp>
    </p:spTree>
    <p:controls>
      <mc:AlternateContent xmlns:mc="http://schemas.openxmlformats.org/markup-compatibility/2006">
        <mc:Choice xmlns:v="urn:schemas-microsoft-com:vml" Requires="v">
          <p:control spid="244742" name="ShockwaveFlash1" r:id="rId2" imgW="5484554" imgH="4225888"/>
        </mc:Choice>
        <mc:Fallback>
          <p:control name="ShockwaveFlash1" r:id="rId2" imgW="5484554" imgH="4225888">
            <p:pic>
              <p:nvPicPr>
                <p:cNvPr id="0" name="ShockwaveFlash1"/>
                <p:cNvPicPr preferRelativeResize="0">
                  <a:picLocks noChangeAspect="1"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533400"/>
                  <a:ext cx="5484813" cy="42259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5" name="Text Box 3"/>
          <p:cNvSpPr txBox="1">
            <a:spLocks noChangeArrowheads="1"/>
          </p:cNvSpPr>
          <p:nvPr/>
        </p:nvSpPr>
        <p:spPr bwMode="auto">
          <a:xfrm>
            <a:off x="304800" y="4495800"/>
            <a:ext cx="86106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Warren (1997) presented observers with a simulated optical flow pattern while they were walking on a treadmill.  In addition to forward translation, the flow simulation contained a swaying motion in a lateral direction (90</a:t>
            </a:r>
            <a:r>
              <a:rPr lang="en-US" sz="2000">
                <a:cs typeface="Arial" charset="0"/>
              </a:rPr>
              <a:t>º), a diagonal direction </a:t>
            </a:r>
            <a:r>
              <a:rPr lang="en-US" sz="2000"/>
              <a:t>(30º), or in depth (0º).  These swaying motions produced postural sway in the appropriate directions in the observers’ walking movements.  </a:t>
            </a:r>
          </a:p>
        </p:txBody>
      </p:sp>
    </p:spTree>
    <p:controls>
      <mc:AlternateContent xmlns:mc="http://schemas.openxmlformats.org/markup-compatibility/2006">
        <mc:Choice xmlns:v="urn:schemas-microsoft-com:vml" Requires="v">
          <p:control spid="228358" name="ShockwaveFlash1" r:id="rId2" imgW="5027507" imgH="4113415"/>
        </mc:Choice>
        <mc:Fallback>
          <p:control name="ShockwaveFlash1" r:id="rId2" imgW="5027507" imgH="4113415">
            <p:pic>
              <p:nvPicPr>
                <p:cNvPr id="0" name="ShockwaveFlash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04800"/>
                  <a:ext cx="5027613" cy="411321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ext Box 2"/>
          <p:cNvSpPr txBox="1">
            <a:spLocks noChangeArrowheads="1"/>
          </p:cNvSpPr>
          <p:nvPr/>
        </p:nvSpPr>
        <p:spPr bwMode="auto">
          <a:xfrm>
            <a:off x="4876800" y="1828800"/>
            <a:ext cx="3810000"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t>Similar behavior is exhibited by other animals</a:t>
            </a:r>
          </a:p>
          <a:p>
            <a:pPr>
              <a:spcBef>
                <a:spcPct val="50000"/>
              </a:spcBef>
            </a:pPr>
            <a:r>
              <a:rPr lang="en-US" sz="2000" b="1"/>
              <a:t>For example, if a tethered fly is placed in a rotating drum, it will rotate in the same direction to minimize the resulting optical flow.  This behavior is called the optomotor response.</a:t>
            </a:r>
          </a:p>
        </p:txBody>
      </p:sp>
      <p:graphicFrame>
        <p:nvGraphicFramePr>
          <p:cNvPr id="229379" name="Object 3"/>
          <p:cNvGraphicFramePr>
            <a:graphicFrameLocks noChangeAspect="1"/>
          </p:cNvGraphicFramePr>
          <p:nvPr/>
        </p:nvGraphicFramePr>
        <p:xfrm>
          <a:off x="1143000" y="990600"/>
          <a:ext cx="3200400" cy="4292600"/>
        </p:xfrm>
        <a:graphic>
          <a:graphicData uri="http://schemas.openxmlformats.org/presentationml/2006/ole">
            <mc:AlternateContent xmlns:mc="http://schemas.openxmlformats.org/markup-compatibility/2006">
              <mc:Choice xmlns:v="urn:schemas-microsoft-com:vml" Requires="v">
                <p:oleObj spid="_x0000_s229383" name="Image" r:id="rId3" imgW="6400000" imgH="8584127" progId="Photoshop.Image.8">
                  <p:embed/>
                </p:oleObj>
              </mc:Choice>
              <mc:Fallback>
                <p:oleObj name="Image" r:id="rId3" imgW="6400000" imgH="8584127" progId="Photoshop.Image.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990600"/>
                        <a:ext cx="3200400" cy="429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0402" name="Object 2"/>
          <p:cNvGraphicFramePr>
            <a:graphicFrameLocks noChangeAspect="1"/>
          </p:cNvGraphicFramePr>
          <p:nvPr/>
        </p:nvGraphicFramePr>
        <p:xfrm>
          <a:off x="1905000" y="228600"/>
          <a:ext cx="5327650" cy="4913313"/>
        </p:xfrm>
        <a:graphic>
          <a:graphicData uri="http://schemas.openxmlformats.org/presentationml/2006/ole">
            <mc:AlternateContent xmlns:mc="http://schemas.openxmlformats.org/markup-compatibility/2006">
              <mc:Choice xmlns:v="urn:schemas-microsoft-com:vml" Requires="v">
                <p:oleObj spid="_x0000_s230407" name="Image" r:id="rId3" imgW="5327464" imgH="4912970" progId="Photoshop.Image.8">
                  <p:embed/>
                </p:oleObj>
              </mc:Choice>
              <mc:Fallback>
                <p:oleObj name="Image" r:id="rId3" imgW="5327464" imgH="4912970" progId="Photoshop.Imag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28600"/>
                        <a:ext cx="5327650" cy="491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0403" name="Text Box 3"/>
          <p:cNvSpPr txBox="1">
            <a:spLocks noChangeArrowheads="1"/>
          </p:cNvSpPr>
          <p:nvPr/>
        </p:nvSpPr>
        <p:spPr bwMode="auto">
          <a:xfrm>
            <a:off x="609600" y="5334000"/>
            <a:ext cx="7924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t>The optomotor response of a tethered fly to rotation of a drum in all three planes.  In each case, the fly turns to minimize the velocity of optical flow (Blondeau &amp; Heisenberg, 1982).</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ext Box 2"/>
          <p:cNvSpPr txBox="1">
            <a:spLocks noChangeArrowheads="1"/>
          </p:cNvSpPr>
          <p:nvPr/>
        </p:nvSpPr>
        <p:spPr bwMode="auto">
          <a:xfrm>
            <a:off x="533400" y="152400"/>
            <a:ext cx="7924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t>Schematic view from above of a bee flying along a tunnel with striped walls.  The bee flies centrally between the walls in (</a:t>
            </a:r>
            <a:r>
              <a:rPr lang="en-US" sz="2000" b="1">
                <a:solidFill>
                  <a:srgbClr val="CC0066"/>
                </a:solidFill>
              </a:rPr>
              <a:t>A</a:t>
            </a:r>
            <a:r>
              <a:rPr lang="en-US" sz="2000" b="1"/>
              <a:t>) and (</a:t>
            </a:r>
            <a:r>
              <a:rPr lang="en-US" sz="2000" b="1">
                <a:solidFill>
                  <a:srgbClr val="CC0066"/>
                </a:solidFill>
              </a:rPr>
              <a:t>D</a:t>
            </a:r>
            <a:r>
              <a:rPr lang="en-US" sz="2000" b="1"/>
              <a:t>), but moves to equalize the optical speed of the walls in (</a:t>
            </a:r>
            <a:r>
              <a:rPr lang="en-US" sz="2000" b="1">
                <a:solidFill>
                  <a:srgbClr val="CC0066"/>
                </a:solidFill>
              </a:rPr>
              <a:t>B</a:t>
            </a:r>
            <a:r>
              <a:rPr lang="en-US" sz="2000" b="1"/>
              <a:t>) and (</a:t>
            </a:r>
            <a:r>
              <a:rPr lang="en-US" sz="2000" b="1">
                <a:solidFill>
                  <a:srgbClr val="CC0066"/>
                </a:solidFill>
              </a:rPr>
              <a:t>C</a:t>
            </a:r>
            <a:r>
              <a:rPr lang="en-US" sz="2000" b="1"/>
              <a:t>): Srinivasan et al, 1991</a:t>
            </a:r>
          </a:p>
        </p:txBody>
      </p:sp>
      <p:sp>
        <p:nvSpPr>
          <p:cNvPr id="231427" name="Text Box 3"/>
          <p:cNvSpPr txBox="1">
            <a:spLocks noChangeArrowheads="1"/>
          </p:cNvSpPr>
          <p:nvPr/>
        </p:nvSpPr>
        <p:spPr bwMode="auto">
          <a:xfrm>
            <a:off x="4267200" y="3124200"/>
            <a:ext cx="4724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800" b="1">
                <a:solidFill>
                  <a:srgbClr val="CC0066"/>
                </a:solidFill>
              </a:rPr>
              <a:t>B)</a:t>
            </a:r>
            <a:r>
              <a:rPr lang="en-US" sz="1800" b="1"/>
              <a:t> </a:t>
            </a:r>
            <a:r>
              <a:rPr lang="en-US" sz="2000" b="1"/>
              <a:t>The lower wall is moving in the</a:t>
            </a:r>
          </a:p>
          <a:p>
            <a:r>
              <a:rPr lang="en-US" sz="2000" b="1"/>
              <a:t>     same direction as the bee’s flight.</a:t>
            </a:r>
          </a:p>
        </p:txBody>
      </p:sp>
      <p:sp>
        <p:nvSpPr>
          <p:cNvPr id="231428" name="Text Box 4"/>
          <p:cNvSpPr txBox="1">
            <a:spLocks noChangeArrowheads="1"/>
          </p:cNvSpPr>
          <p:nvPr/>
        </p:nvSpPr>
        <p:spPr bwMode="auto">
          <a:xfrm>
            <a:off x="152400" y="3124200"/>
            <a:ext cx="3810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b="1">
                <a:solidFill>
                  <a:srgbClr val="CC0066"/>
                </a:solidFill>
              </a:rPr>
              <a:t>A)</a:t>
            </a:r>
            <a:r>
              <a:rPr lang="en-US" sz="1800" b="1"/>
              <a:t> </a:t>
            </a:r>
            <a:r>
              <a:rPr lang="en-US" sz="2000" b="1"/>
              <a:t>Both walls are  stationary</a:t>
            </a:r>
          </a:p>
        </p:txBody>
      </p:sp>
      <p:sp>
        <p:nvSpPr>
          <p:cNvPr id="231429" name="Text Box 5"/>
          <p:cNvSpPr txBox="1">
            <a:spLocks noChangeArrowheads="1"/>
          </p:cNvSpPr>
          <p:nvPr/>
        </p:nvSpPr>
        <p:spPr bwMode="auto">
          <a:xfrm>
            <a:off x="152400" y="5334000"/>
            <a:ext cx="4038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800" b="1">
                <a:solidFill>
                  <a:srgbClr val="CC0066"/>
                </a:solidFill>
              </a:rPr>
              <a:t>C)</a:t>
            </a:r>
            <a:r>
              <a:rPr lang="en-US" sz="1800" b="1"/>
              <a:t> </a:t>
            </a:r>
            <a:r>
              <a:rPr lang="en-US" sz="2000" b="1"/>
              <a:t>The lower wall is moving in </a:t>
            </a:r>
          </a:p>
          <a:p>
            <a:r>
              <a:rPr lang="en-US" sz="2000" b="1"/>
              <a:t>     the opposite direction to the </a:t>
            </a:r>
          </a:p>
          <a:p>
            <a:r>
              <a:rPr lang="en-US" sz="2000" b="1"/>
              <a:t>     bee’s flight.</a:t>
            </a:r>
          </a:p>
        </p:txBody>
      </p:sp>
      <p:sp>
        <p:nvSpPr>
          <p:cNvPr id="231430" name="Text Box 6"/>
          <p:cNvSpPr txBox="1">
            <a:spLocks noChangeArrowheads="1"/>
          </p:cNvSpPr>
          <p:nvPr/>
        </p:nvSpPr>
        <p:spPr bwMode="auto">
          <a:xfrm>
            <a:off x="4267200" y="5334000"/>
            <a:ext cx="4038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800" b="1">
                <a:solidFill>
                  <a:srgbClr val="CC0066"/>
                </a:solidFill>
              </a:rPr>
              <a:t>D)</a:t>
            </a:r>
            <a:r>
              <a:rPr lang="en-US" sz="1800" b="1"/>
              <a:t> The walls are stationary, but the</a:t>
            </a:r>
          </a:p>
          <a:p>
            <a:r>
              <a:rPr lang="en-US" sz="1800" b="1"/>
              <a:t>     stripes are of different widths.</a:t>
            </a:r>
          </a:p>
        </p:txBody>
      </p:sp>
      <p:graphicFrame>
        <p:nvGraphicFramePr>
          <p:cNvPr id="231431" name="Object 7"/>
          <p:cNvGraphicFramePr>
            <a:graphicFrameLocks noChangeAspect="1"/>
          </p:cNvGraphicFramePr>
          <p:nvPr/>
        </p:nvGraphicFramePr>
        <p:xfrm>
          <a:off x="4876800" y="1943100"/>
          <a:ext cx="2741613" cy="1177925"/>
        </p:xfrm>
        <a:graphic>
          <a:graphicData uri="http://schemas.openxmlformats.org/presentationml/2006/ole">
            <mc:AlternateContent xmlns:mc="http://schemas.openxmlformats.org/markup-compatibility/2006">
              <mc:Choice xmlns:v="urn:schemas-microsoft-com:vml" Requires="v">
                <p:oleObj spid="_x0000_s231447" name="Image" r:id="rId3" imgW="5053968" imgH="2171429" progId="Photoshop.Image.8">
                  <p:embed/>
                </p:oleObj>
              </mc:Choice>
              <mc:Fallback>
                <p:oleObj name="Image" r:id="rId3" imgW="5053968" imgH="2171429" progId="Photoshop.Image.8">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943100"/>
                        <a:ext cx="2741613" cy="117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1432" name="Object 8"/>
          <p:cNvGraphicFramePr>
            <a:graphicFrameLocks noChangeAspect="1"/>
          </p:cNvGraphicFramePr>
          <p:nvPr/>
        </p:nvGraphicFramePr>
        <p:xfrm>
          <a:off x="457200" y="1905000"/>
          <a:ext cx="2741613" cy="1177925"/>
        </p:xfrm>
        <a:graphic>
          <a:graphicData uri="http://schemas.openxmlformats.org/presentationml/2006/ole">
            <mc:AlternateContent xmlns:mc="http://schemas.openxmlformats.org/markup-compatibility/2006">
              <mc:Choice xmlns:v="urn:schemas-microsoft-com:vml" Requires="v">
                <p:oleObj spid="_x0000_s231448" name="Image" r:id="rId5" imgW="5053968" imgH="2171429" progId="Photoshop.Image.8">
                  <p:embed/>
                </p:oleObj>
              </mc:Choice>
              <mc:Fallback>
                <p:oleObj name="Image" r:id="rId5" imgW="5053968" imgH="2171429" progId="Photoshop.Image.8">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905000"/>
                        <a:ext cx="2741613" cy="117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1433" name="Object 9"/>
          <p:cNvGraphicFramePr>
            <a:graphicFrameLocks noChangeAspect="1"/>
          </p:cNvGraphicFramePr>
          <p:nvPr/>
        </p:nvGraphicFramePr>
        <p:xfrm>
          <a:off x="4953000" y="4114800"/>
          <a:ext cx="2741613" cy="1177925"/>
        </p:xfrm>
        <a:graphic>
          <a:graphicData uri="http://schemas.openxmlformats.org/presentationml/2006/ole">
            <mc:AlternateContent xmlns:mc="http://schemas.openxmlformats.org/markup-compatibility/2006">
              <mc:Choice xmlns:v="urn:schemas-microsoft-com:vml" Requires="v">
                <p:oleObj spid="_x0000_s231449" name="Image" r:id="rId7" imgW="5053968" imgH="2171429" progId="Photoshop.Image.8">
                  <p:embed/>
                </p:oleObj>
              </mc:Choice>
              <mc:Fallback>
                <p:oleObj name="Image" r:id="rId7" imgW="5053968" imgH="2171429" progId="Photoshop.Image.8">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4114800"/>
                        <a:ext cx="2741613" cy="117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1434" name="Object 10"/>
          <p:cNvGraphicFramePr>
            <a:graphicFrameLocks noChangeAspect="1"/>
          </p:cNvGraphicFramePr>
          <p:nvPr/>
        </p:nvGraphicFramePr>
        <p:xfrm>
          <a:off x="609600" y="4152900"/>
          <a:ext cx="2741613" cy="1177925"/>
        </p:xfrm>
        <a:graphic>
          <a:graphicData uri="http://schemas.openxmlformats.org/presentationml/2006/ole">
            <mc:AlternateContent xmlns:mc="http://schemas.openxmlformats.org/markup-compatibility/2006">
              <mc:Choice xmlns:v="urn:schemas-microsoft-com:vml" Requires="v">
                <p:oleObj spid="_x0000_s231450" name="Image" r:id="rId9" imgW="5053968" imgH="2171429" progId="Photoshop.Image.8">
                  <p:embed/>
                </p:oleObj>
              </mc:Choice>
              <mc:Fallback>
                <p:oleObj name="Image" r:id="rId9" imgW="5053968" imgH="2171429" progId="Photoshop.Image.8">
                  <p:embed/>
                  <p:pic>
                    <p:nvPicPr>
                      <p:cNvPr id="0"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 y="4152900"/>
                        <a:ext cx="2741613" cy="117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ChangeArrowheads="1"/>
          </p:cNvSpPr>
          <p:nvPr/>
        </p:nvSpPr>
        <p:spPr bwMode="auto">
          <a:xfrm>
            <a:off x="1633538" y="533400"/>
            <a:ext cx="587692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3600">
                <a:solidFill>
                  <a:schemeClr val="tx2"/>
                </a:solidFill>
                <a:latin typeface="Copperplate Gothic Light" pitchFamily="34" charset="0"/>
              </a:rPr>
              <a:t>Place-of-Contact</a:t>
            </a:r>
          </a:p>
        </p:txBody>
      </p:sp>
      <p:grpSp>
        <p:nvGrpSpPr>
          <p:cNvPr id="232451" name="Group 3"/>
          <p:cNvGrpSpPr>
            <a:grpSpLocks/>
          </p:cNvGrpSpPr>
          <p:nvPr/>
        </p:nvGrpSpPr>
        <p:grpSpPr bwMode="auto">
          <a:xfrm>
            <a:off x="2752725" y="1657350"/>
            <a:ext cx="3636963" cy="3543300"/>
            <a:chOff x="1560" y="1488"/>
            <a:chExt cx="1872" cy="1872"/>
          </a:xfrm>
        </p:grpSpPr>
        <p:sp>
          <p:nvSpPr>
            <p:cNvPr id="232452" name="Oval 4"/>
            <p:cNvSpPr>
              <a:spLocks noChangeArrowheads="1"/>
            </p:cNvSpPr>
            <p:nvPr/>
          </p:nvSpPr>
          <p:spPr bwMode="auto">
            <a:xfrm>
              <a:off x="1584" y="1488"/>
              <a:ext cx="1824" cy="1872"/>
            </a:xfrm>
            <a:prstGeom prst="ellipse">
              <a:avLst/>
            </a:prstGeom>
            <a:solidFill>
              <a:srgbClr val="F0EFE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453" name="Arc 5"/>
            <p:cNvSpPr>
              <a:spLocks/>
            </p:cNvSpPr>
            <p:nvPr/>
          </p:nvSpPr>
          <p:spPr bwMode="auto">
            <a:xfrm rot="876593">
              <a:off x="1560" y="1995"/>
              <a:ext cx="720" cy="1197"/>
            </a:xfrm>
            <a:custGeom>
              <a:avLst/>
              <a:gdLst>
                <a:gd name="G0" fmla="+- 0 0 0"/>
                <a:gd name="G1" fmla="+- 21600 0 0"/>
                <a:gd name="G2" fmla="+- 21600 0 0"/>
                <a:gd name="T0" fmla="*/ 0 w 21600"/>
                <a:gd name="T1" fmla="*/ 0 h 29911"/>
                <a:gd name="T2" fmla="*/ 19936 w 21600"/>
                <a:gd name="T3" fmla="*/ 29911 h 29911"/>
                <a:gd name="T4" fmla="*/ 0 w 21600"/>
                <a:gd name="T5" fmla="*/ 21600 h 29911"/>
              </a:gdLst>
              <a:ahLst/>
              <a:cxnLst>
                <a:cxn ang="0">
                  <a:pos x="T0" y="T1"/>
                </a:cxn>
                <a:cxn ang="0">
                  <a:pos x="T2" y="T3"/>
                </a:cxn>
                <a:cxn ang="0">
                  <a:pos x="T4" y="T5"/>
                </a:cxn>
              </a:cxnLst>
              <a:rect l="0" t="0" r="r" b="b"/>
              <a:pathLst>
                <a:path w="21600" h="29911" fill="none" extrusionOk="0">
                  <a:moveTo>
                    <a:pt x="-1" y="0"/>
                  </a:moveTo>
                  <a:cubicBezTo>
                    <a:pt x="11929" y="0"/>
                    <a:pt x="21600" y="9670"/>
                    <a:pt x="21600" y="21600"/>
                  </a:cubicBezTo>
                  <a:cubicBezTo>
                    <a:pt x="21600" y="24453"/>
                    <a:pt x="21034" y="27277"/>
                    <a:pt x="19936" y="29911"/>
                  </a:cubicBezTo>
                </a:path>
                <a:path w="21600" h="29911" stroke="0" extrusionOk="0">
                  <a:moveTo>
                    <a:pt x="-1" y="0"/>
                  </a:moveTo>
                  <a:cubicBezTo>
                    <a:pt x="11929" y="0"/>
                    <a:pt x="21600" y="9670"/>
                    <a:pt x="21600" y="21600"/>
                  </a:cubicBezTo>
                  <a:cubicBezTo>
                    <a:pt x="21600" y="24453"/>
                    <a:pt x="21034" y="27277"/>
                    <a:pt x="19936" y="29911"/>
                  </a:cubicBezTo>
                  <a:lnTo>
                    <a:pt x="0" y="21600"/>
                  </a:lnTo>
                  <a:close/>
                </a:path>
              </a:pathLst>
            </a:custGeom>
            <a:noFill/>
            <a:ln w="9525">
              <a:solidFill>
                <a:srgbClr val="ED181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454" name="Arc 6"/>
            <p:cNvSpPr>
              <a:spLocks/>
            </p:cNvSpPr>
            <p:nvPr/>
          </p:nvSpPr>
          <p:spPr bwMode="auto">
            <a:xfrm rot="876593" flipH="1" flipV="1">
              <a:off x="2712" y="1656"/>
              <a:ext cx="720" cy="1197"/>
            </a:xfrm>
            <a:custGeom>
              <a:avLst/>
              <a:gdLst>
                <a:gd name="G0" fmla="+- 0 0 0"/>
                <a:gd name="G1" fmla="+- 21600 0 0"/>
                <a:gd name="G2" fmla="+- 21600 0 0"/>
                <a:gd name="T0" fmla="*/ 0 w 21600"/>
                <a:gd name="T1" fmla="*/ 0 h 29911"/>
                <a:gd name="T2" fmla="*/ 19936 w 21600"/>
                <a:gd name="T3" fmla="*/ 29911 h 29911"/>
                <a:gd name="T4" fmla="*/ 0 w 21600"/>
                <a:gd name="T5" fmla="*/ 21600 h 29911"/>
              </a:gdLst>
              <a:ahLst/>
              <a:cxnLst>
                <a:cxn ang="0">
                  <a:pos x="T0" y="T1"/>
                </a:cxn>
                <a:cxn ang="0">
                  <a:pos x="T2" y="T3"/>
                </a:cxn>
                <a:cxn ang="0">
                  <a:pos x="T4" y="T5"/>
                </a:cxn>
              </a:cxnLst>
              <a:rect l="0" t="0" r="r" b="b"/>
              <a:pathLst>
                <a:path w="21600" h="29911" fill="none" extrusionOk="0">
                  <a:moveTo>
                    <a:pt x="-1" y="0"/>
                  </a:moveTo>
                  <a:cubicBezTo>
                    <a:pt x="11929" y="0"/>
                    <a:pt x="21600" y="9670"/>
                    <a:pt x="21600" y="21600"/>
                  </a:cubicBezTo>
                  <a:cubicBezTo>
                    <a:pt x="21600" y="24453"/>
                    <a:pt x="21034" y="27277"/>
                    <a:pt x="19936" y="29911"/>
                  </a:cubicBezTo>
                </a:path>
                <a:path w="21600" h="29911" stroke="0" extrusionOk="0">
                  <a:moveTo>
                    <a:pt x="-1" y="0"/>
                  </a:moveTo>
                  <a:cubicBezTo>
                    <a:pt x="11929" y="0"/>
                    <a:pt x="21600" y="9670"/>
                    <a:pt x="21600" y="21600"/>
                  </a:cubicBezTo>
                  <a:cubicBezTo>
                    <a:pt x="21600" y="24453"/>
                    <a:pt x="21034" y="27277"/>
                    <a:pt x="19936" y="29911"/>
                  </a:cubicBezTo>
                  <a:lnTo>
                    <a:pt x="0" y="21600"/>
                  </a:lnTo>
                  <a:close/>
                </a:path>
              </a:pathLst>
            </a:custGeom>
            <a:noFill/>
            <a:ln w="9525">
              <a:solidFill>
                <a:srgbClr val="ED181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32455" name="Rectangle 7"/>
          <p:cNvSpPr>
            <a:spLocks noGrp="1" noChangeArrowheads="1"/>
          </p:cNvSpPr>
          <p:nvPr>
            <p:ph type="body" idx="1"/>
          </p:nvPr>
        </p:nvSpPr>
        <p:spPr>
          <a:xfrm>
            <a:off x="533400" y="5638800"/>
            <a:ext cx="7924800" cy="647700"/>
          </a:xfrm>
          <a:noFill/>
          <a:ln/>
        </p:spPr>
        <p:txBody>
          <a:bodyPr/>
          <a:lstStyle/>
          <a:p>
            <a:r>
              <a:rPr lang="en-US" sz="2400"/>
              <a:t>Direct approach:  symmetrical expansion, indicates ball will collide with point of observation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32451"/>
                                        </p:tgtEl>
                                        <p:attrNameLst>
                                          <p:attrName>style.visibility</p:attrName>
                                        </p:attrNameLst>
                                      </p:cBhvr>
                                      <p:to>
                                        <p:strVal val="visible"/>
                                      </p:to>
                                    </p:set>
                                    <p:anim calcmode="lin" valueType="num">
                                      <p:cBhvr>
                                        <p:cTn id="7" dur="500" fill="hold"/>
                                        <p:tgtEl>
                                          <p:spTgt spid="232451"/>
                                        </p:tgtEl>
                                        <p:attrNameLst>
                                          <p:attrName>ppt_w</p:attrName>
                                        </p:attrNameLst>
                                      </p:cBhvr>
                                      <p:tavLst>
                                        <p:tav tm="0">
                                          <p:val>
                                            <p:fltVal val="0"/>
                                          </p:val>
                                        </p:tav>
                                        <p:tav tm="100000">
                                          <p:val>
                                            <p:strVal val="#ppt_w"/>
                                          </p:val>
                                        </p:tav>
                                      </p:tavLst>
                                    </p:anim>
                                    <p:anim calcmode="lin" valueType="num">
                                      <p:cBhvr>
                                        <p:cTn id="8" dur="500" fill="hold"/>
                                        <p:tgtEl>
                                          <p:spTgt spid="232451"/>
                                        </p:tgtEl>
                                        <p:attrNameLst>
                                          <p:attrName>ppt_h</p:attrName>
                                        </p:attrNameLst>
                                      </p:cBhvr>
                                      <p:tavLst>
                                        <p:tav tm="0">
                                          <p:val>
                                            <p:fltVal val="0"/>
                                          </p:val>
                                        </p:tav>
                                        <p:tav tm="100000">
                                          <p:val>
                                            <p:strVal val="#ppt_h"/>
                                          </p:val>
                                        </p:tav>
                                      </p:tavLst>
                                    </p:anim>
                                    <p:anim calcmode="lin" valueType="num">
                                      <p:cBhvr>
                                        <p:cTn id="9" dur="500" fill="hold"/>
                                        <p:tgtEl>
                                          <p:spTgt spid="232451"/>
                                        </p:tgtEl>
                                        <p:attrNameLst>
                                          <p:attrName>ppt_x</p:attrName>
                                        </p:attrNameLst>
                                      </p:cBhvr>
                                      <p:tavLst>
                                        <p:tav tm="0">
                                          <p:val>
                                            <p:fltVal val="0.5"/>
                                          </p:val>
                                        </p:tav>
                                        <p:tav tm="100000">
                                          <p:val>
                                            <p:strVal val="#ppt_x"/>
                                          </p:val>
                                        </p:tav>
                                      </p:tavLst>
                                    </p:anim>
                                    <p:anim calcmode="lin" valueType="num">
                                      <p:cBhvr>
                                        <p:cTn id="10" dur="500" fill="hold"/>
                                        <p:tgtEl>
                                          <p:spTgt spid="23245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ChangeArrowheads="1"/>
          </p:cNvSpPr>
          <p:nvPr/>
        </p:nvSpPr>
        <p:spPr bwMode="auto">
          <a:xfrm>
            <a:off x="1633538" y="533400"/>
            <a:ext cx="587692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3600">
                <a:solidFill>
                  <a:schemeClr val="tx2"/>
                </a:solidFill>
                <a:latin typeface="Copperplate Gothic Light" pitchFamily="34" charset="0"/>
              </a:rPr>
              <a:t>Place-of-Contact</a:t>
            </a:r>
          </a:p>
        </p:txBody>
      </p:sp>
      <p:sp>
        <p:nvSpPr>
          <p:cNvPr id="233475" name="Rectangle 3"/>
          <p:cNvSpPr>
            <a:spLocks noGrp="1" noChangeArrowheads="1"/>
          </p:cNvSpPr>
          <p:nvPr>
            <p:ph type="body" idx="1"/>
          </p:nvPr>
        </p:nvSpPr>
        <p:spPr>
          <a:xfrm>
            <a:off x="609600" y="5562600"/>
            <a:ext cx="8153400" cy="647700"/>
          </a:xfrm>
          <a:noFill/>
          <a:ln/>
        </p:spPr>
        <p:txBody>
          <a:bodyPr/>
          <a:lstStyle/>
          <a:p>
            <a:pPr>
              <a:lnSpc>
                <a:spcPct val="80000"/>
              </a:lnSpc>
            </a:pPr>
            <a:r>
              <a:rPr lang="en-US" sz="2400"/>
              <a:t>Off-axis approach:  asymmetrical expansion, indicates ball will pass to the side of the point of observation</a:t>
            </a:r>
          </a:p>
        </p:txBody>
      </p:sp>
      <p:grpSp>
        <p:nvGrpSpPr>
          <p:cNvPr id="233476" name="Group 4"/>
          <p:cNvGrpSpPr>
            <a:grpSpLocks/>
          </p:cNvGrpSpPr>
          <p:nvPr/>
        </p:nvGrpSpPr>
        <p:grpSpPr bwMode="auto">
          <a:xfrm>
            <a:off x="5181600" y="1657350"/>
            <a:ext cx="3636963" cy="3543300"/>
            <a:chOff x="1560" y="1488"/>
            <a:chExt cx="1872" cy="1872"/>
          </a:xfrm>
        </p:grpSpPr>
        <p:sp>
          <p:nvSpPr>
            <p:cNvPr id="233477" name="Oval 5"/>
            <p:cNvSpPr>
              <a:spLocks noChangeArrowheads="1"/>
            </p:cNvSpPr>
            <p:nvPr/>
          </p:nvSpPr>
          <p:spPr bwMode="auto">
            <a:xfrm>
              <a:off x="1584" y="1488"/>
              <a:ext cx="1824" cy="1872"/>
            </a:xfrm>
            <a:prstGeom prst="ellipse">
              <a:avLst/>
            </a:prstGeom>
            <a:solidFill>
              <a:srgbClr val="F0EFE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478" name="Arc 6"/>
            <p:cNvSpPr>
              <a:spLocks/>
            </p:cNvSpPr>
            <p:nvPr/>
          </p:nvSpPr>
          <p:spPr bwMode="auto">
            <a:xfrm rot="876593">
              <a:off x="1560" y="1995"/>
              <a:ext cx="720" cy="1197"/>
            </a:xfrm>
            <a:custGeom>
              <a:avLst/>
              <a:gdLst>
                <a:gd name="G0" fmla="+- 0 0 0"/>
                <a:gd name="G1" fmla="+- 21600 0 0"/>
                <a:gd name="G2" fmla="+- 21600 0 0"/>
                <a:gd name="T0" fmla="*/ 0 w 21600"/>
                <a:gd name="T1" fmla="*/ 0 h 29911"/>
                <a:gd name="T2" fmla="*/ 19936 w 21600"/>
                <a:gd name="T3" fmla="*/ 29911 h 29911"/>
                <a:gd name="T4" fmla="*/ 0 w 21600"/>
                <a:gd name="T5" fmla="*/ 21600 h 29911"/>
              </a:gdLst>
              <a:ahLst/>
              <a:cxnLst>
                <a:cxn ang="0">
                  <a:pos x="T0" y="T1"/>
                </a:cxn>
                <a:cxn ang="0">
                  <a:pos x="T2" y="T3"/>
                </a:cxn>
                <a:cxn ang="0">
                  <a:pos x="T4" y="T5"/>
                </a:cxn>
              </a:cxnLst>
              <a:rect l="0" t="0" r="r" b="b"/>
              <a:pathLst>
                <a:path w="21600" h="29911" fill="none" extrusionOk="0">
                  <a:moveTo>
                    <a:pt x="-1" y="0"/>
                  </a:moveTo>
                  <a:cubicBezTo>
                    <a:pt x="11929" y="0"/>
                    <a:pt x="21600" y="9670"/>
                    <a:pt x="21600" y="21600"/>
                  </a:cubicBezTo>
                  <a:cubicBezTo>
                    <a:pt x="21600" y="24453"/>
                    <a:pt x="21034" y="27277"/>
                    <a:pt x="19936" y="29911"/>
                  </a:cubicBezTo>
                </a:path>
                <a:path w="21600" h="29911" stroke="0" extrusionOk="0">
                  <a:moveTo>
                    <a:pt x="-1" y="0"/>
                  </a:moveTo>
                  <a:cubicBezTo>
                    <a:pt x="11929" y="0"/>
                    <a:pt x="21600" y="9670"/>
                    <a:pt x="21600" y="21600"/>
                  </a:cubicBezTo>
                  <a:cubicBezTo>
                    <a:pt x="21600" y="24453"/>
                    <a:pt x="21034" y="27277"/>
                    <a:pt x="19936" y="29911"/>
                  </a:cubicBezTo>
                  <a:lnTo>
                    <a:pt x="0" y="21600"/>
                  </a:lnTo>
                  <a:close/>
                </a:path>
              </a:pathLst>
            </a:custGeom>
            <a:noFill/>
            <a:ln w="9525">
              <a:solidFill>
                <a:srgbClr val="ED181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479" name="Arc 7"/>
            <p:cNvSpPr>
              <a:spLocks/>
            </p:cNvSpPr>
            <p:nvPr/>
          </p:nvSpPr>
          <p:spPr bwMode="auto">
            <a:xfrm rot="876593" flipH="1" flipV="1">
              <a:off x="2712" y="1656"/>
              <a:ext cx="720" cy="1197"/>
            </a:xfrm>
            <a:custGeom>
              <a:avLst/>
              <a:gdLst>
                <a:gd name="G0" fmla="+- 0 0 0"/>
                <a:gd name="G1" fmla="+- 21600 0 0"/>
                <a:gd name="G2" fmla="+- 21600 0 0"/>
                <a:gd name="T0" fmla="*/ 0 w 21600"/>
                <a:gd name="T1" fmla="*/ 0 h 29911"/>
                <a:gd name="T2" fmla="*/ 19936 w 21600"/>
                <a:gd name="T3" fmla="*/ 29911 h 29911"/>
                <a:gd name="T4" fmla="*/ 0 w 21600"/>
                <a:gd name="T5" fmla="*/ 21600 h 29911"/>
              </a:gdLst>
              <a:ahLst/>
              <a:cxnLst>
                <a:cxn ang="0">
                  <a:pos x="T0" y="T1"/>
                </a:cxn>
                <a:cxn ang="0">
                  <a:pos x="T2" y="T3"/>
                </a:cxn>
                <a:cxn ang="0">
                  <a:pos x="T4" y="T5"/>
                </a:cxn>
              </a:cxnLst>
              <a:rect l="0" t="0" r="r" b="b"/>
              <a:pathLst>
                <a:path w="21600" h="29911" fill="none" extrusionOk="0">
                  <a:moveTo>
                    <a:pt x="-1" y="0"/>
                  </a:moveTo>
                  <a:cubicBezTo>
                    <a:pt x="11929" y="0"/>
                    <a:pt x="21600" y="9670"/>
                    <a:pt x="21600" y="21600"/>
                  </a:cubicBezTo>
                  <a:cubicBezTo>
                    <a:pt x="21600" y="24453"/>
                    <a:pt x="21034" y="27277"/>
                    <a:pt x="19936" y="29911"/>
                  </a:cubicBezTo>
                </a:path>
                <a:path w="21600" h="29911" stroke="0" extrusionOk="0">
                  <a:moveTo>
                    <a:pt x="-1" y="0"/>
                  </a:moveTo>
                  <a:cubicBezTo>
                    <a:pt x="11929" y="0"/>
                    <a:pt x="21600" y="9670"/>
                    <a:pt x="21600" y="21600"/>
                  </a:cubicBezTo>
                  <a:cubicBezTo>
                    <a:pt x="21600" y="24453"/>
                    <a:pt x="21034" y="27277"/>
                    <a:pt x="19936" y="29911"/>
                  </a:cubicBezTo>
                  <a:lnTo>
                    <a:pt x="0" y="21600"/>
                  </a:lnTo>
                  <a:close/>
                </a:path>
              </a:pathLst>
            </a:custGeom>
            <a:noFill/>
            <a:ln w="9525">
              <a:solidFill>
                <a:srgbClr val="ED181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33476"/>
                                        </p:tgtEl>
                                        <p:attrNameLst>
                                          <p:attrName>style.visibility</p:attrName>
                                        </p:attrNameLst>
                                      </p:cBhvr>
                                      <p:to>
                                        <p:strVal val="visible"/>
                                      </p:to>
                                    </p:set>
                                    <p:anim calcmode="lin" valueType="num">
                                      <p:cBhvr>
                                        <p:cTn id="7" dur="500" fill="hold"/>
                                        <p:tgtEl>
                                          <p:spTgt spid="233476"/>
                                        </p:tgtEl>
                                        <p:attrNameLst>
                                          <p:attrName>ppt_w</p:attrName>
                                        </p:attrNameLst>
                                      </p:cBhvr>
                                      <p:tavLst>
                                        <p:tav tm="0">
                                          <p:val>
                                            <p:fltVal val="0"/>
                                          </p:val>
                                        </p:tav>
                                        <p:tav tm="100000">
                                          <p:val>
                                            <p:strVal val="#ppt_w"/>
                                          </p:val>
                                        </p:tav>
                                      </p:tavLst>
                                    </p:anim>
                                    <p:anim calcmode="lin" valueType="num">
                                      <p:cBhvr>
                                        <p:cTn id="8" dur="500" fill="hold"/>
                                        <p:tgtEl>
                                          <p:spTgt spid="233476"/>
                                        </p:tgtEl>
                                        <p:attrNameLst>
                                          <p:attrName>ppt_h</p:attrName>
                                        </p:attrNameLst>
                                      </p:cBhvr>
                                      <p:tavLst>
                                        <p:tav tm="0">
                                          <p:val>
                                            <p:fltVal val="0"/>
                                          </p:val>
                                        </p:tav>
                                        <p:tav tm="100000">
                                          <p:val>
                                            <p:strVal val="#ppt_h"/>
                                          </p:val>
                                        </p:tav>
                                      </p:tavLst>
                                    </p:anim>
                                    <p:anim calcmode="lin" valueType="num">
                                      <p:cBhvr>
                                        <p:cTn id="9" dur="500" fill="hold"/>
                                        <p:tgtEl>
                                          <p:spTgt spid="233476"/>
                                        </p:tgtEl>
                                        <p:attrNameLst>
                                          <p:attrName>ppt_x</p:attrName>
                                        </p:attrNameLst>
                                      </p:cBhvr>
                                      <p:tavLst>
                                        <p:tav tm="0">
                                          <p:val>
                                            <p:fltVal val="0.5"/>
                                          </p:val>
                                        </p:tav>
                                        <p:tav tm="100000">
                                          <p:val>
                                            <p:strVal val="#ppt_x"/>
                                          </p:val>
                                        </p:tav>
                                      </p:tavLst>
                                    </p:anim>
                                    <p:anim calcmode="lin" valueType="num">
                                      <p:cBhvr>
                                        <p:cTn id="10" dur="500" fill="hold"/>
                                        <p:tgtEl>
                                          <p:spTgt spid="23347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4498" name="Object 2"/>
          <p:cNvGraphicFramePr>
            <a:graphicFrameLocks noChangeAspect="1"/>
          </p:cNvGraphicFramePr>
          <p:nvPr/>
        </p:nvGraphicFramePr>
        <p:xfrm>
          <a:off x="990600" y="2057400"/>
          <a:ext cx="1828800" cy="2006600"/>
        </p:xfrm>
        <a:graphic>
          <a:graphicData uri="http://schemas.openxmlformats.org/presentationml/2006/ole">
            <mc:AlternateContent xmlns:mc="http://schemas.openxmlformats.org/markup-compatibility/2006">
              <mc:Choice xmlns:v="urn:schemas-microsoft-com:vml" Requires="v">
                <p:oleObj spid="_x0000_s234510" name="Image" r:id="rId3" imgW="1828571" imgH="2006349" progId="Photoshop.Image.8">
                  <p:embed/>
                </p:oleObj>
              </mc:Choice>
              <mc:Fallback>
                <p:oleObj name="Image" r:id="rId3" imgW="1828571" imgH="2006349" progId="Photoshop.Imag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057400"/>
                        <a:ext cx="1828800" cy="200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4499" name="Rectangle 3"/>
          <p:cNvSpPr>
            <a:spLocks noChangeArrowheads="1"/>
          </p:cNvSpPr>
          <p:nvPr/>
        </p:nvSpPr>
        <p:spPr bwMode="auto">
          <a:xfrm>
            <a:off x="7239000" y="2133600"/>
            <a:ext cx="304800" cy="1676400"/>
          </a:xfrm>
          <a:prstGeom prst="rect">
            <a:avLst/>
          </a:prstGeom>
          <a:solidFill>
            <a:srgbClr val="CC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500" name="Line 4"/>
          <p:cNvSpPr>
            <a:spLocks noChangeShapeType="1"/>
          </p:cNvSpPr>
          <p:nvPr/>
        </p:nvSpPr>
        <p:spPr bwMode="auto">
          <a:xfrm>
            <a:off x="762000" y="3810000"/>
            <a:ext cx="77724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4501" name="Line 5"/>
          <p:cNvSpPr>
            <a:spLocks noChangeShapeType="1"/>
          </p:cNvSpPr>
          <p:nvPr/>
        </p:nvSpPr>
        <p:spPr bwMode="auto">
          <a:xfrm>
            <a:off x="2209800" y="4114800"/>
            <a:ext cx="5105400" cy="0"/>
          </a:xfrm>
          <a:prstGeom prst="line">
            <a:avLst/>
          </a:prstGeom>
          <a:noFill/>
          <a:ln w="38100">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4502" name="Line 6"/>
          <p:cNvSpPr>
            <a:spLocks noChangeShapeType="1"/>
          </p:cNvSpPr>
          <p:nvPr/>
        </p:nvSpPr>
        <p:spPr bwMode="auto">
          <a:xfrm>
            <a:off x="2895600" y="2514600"/>
            <a:ext cx="1447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4503" name="Text Box 7"/>
          <p:cNvSpPr txBox="1">
            <a:spLocks noChangeArrowheads="1"/>
          </p:cNvSpPr>
          <p:nvPr/>
        </p:nvSpPr>
        <p:spPr bwMode="auto">
          <a:xfrm>
            <a:off x="3962400" y="4191000"/>
            <a:ext cx="1905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t>Distance (D)</a:t>
            </a:r>
          </a:p>
        </p:txBody>
      </p:sp>
      <p:sp>
        <p:nvSpPr>
          <p:cNvPr id="234504" name="Text Box 8"/>
          <p:cNvSpPr txBox="1">
            <a:spLocks noChangeArrowheads="1"/>
          </p:cNvSpPr>
          <p:nvPr/>
        </p:nvSpPr>
        <p:spPr bwMode="auto">
          <a:xfrm>
            <a:off x="2895600" y="2057400"/>
            <a:ext cx="1447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t>Speed (S)</a:t>
            </a:r>
          </a:p>
        </p:txBody>
      </p:sp>
      <p:sp>
        <p:nvSpPr>
          <p:cNvPr id="234505" name="Text Box 9"/>
          <p:cNvSpPr txBox="1">
            <a:spLocks noChangeArrowheads="1"/>
          </p:cNvSpPr>
          <p:nvPr/>
        </p:nvSpPr>
        <p:spPr bwMode="auto">
          <a:xfrm>
            <a:off x="2590800" y="4876800"/>
            <a:ext cx="4114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t>Time to Contact  =  D/S</a:t>
            </a:r>
          </a:p>
        </p:txBody>
      </p:sp>
      <p:sp>
        <p:nvSpPr>
          <p:cNvPr id="234506" name="Text Box 10"/>
          <p:cNvSpPr txBox="1">
            <a:spLocks noChangeArrowheads="1"/>
          </p:cNvSpPr>
          <p:nvPr/>
        </p:nvSpPr>
        <p:spPr bwMode="auto">
          <a:xfrm>
            <a:off x="1905000" y="609600"/>
            <a:ext cx="5562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t>Traditional 3D Representation</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Text Box 2"/>
          <p:cNvSpPr txBox="1">
            <a:spLocks noChangeArrowheads="1"/>
          </p:cNvSpPr>
          <p:nvPr/>
        </p:nvSpPr>
        <p:spPr bwMode="auto">
          <a:xfrm>
            <a:off x="533400" y="762000"/>
            <a:ext cx="7696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t>Optic flow specifies time to contact without the need for distance perception.</a:t>
            </a:r>
          </a:p>
        </p:txBody>
      </p:sp>
      <p:grpSp>
        <p:nvGrpSpPr>
          <p:cNvPr id="235523" name="Group 3"/>
          <p:cNvGrpSpPr>
            <a:grpSpLocks/>
          </p:cNvGrpSpPr>
          <p:nvPr/>
        </p:nvGrpSpPr>
        <p:grpSpPr bwMode="auto">
          <a:xfrm>
            <a:off x="1447800" y="2209800"/>
            <a:ext cx="5562600" cy="777875"/>
            <a:chOff x="816" y="1584"/>
            <a:chExt cx="3504" cy="490"/>
          </a:xfrm>
        </p:grpSpPr>
        <p:sp>
          <p:nvSpPr>
            <p:cNvPr id="235524" name="Text Box 4"/>
            <p:cNvSpPr txBox="1">
              <a:spLocks noChangeArrowheads="1"/>
            </p:cNvSpPr>
            <p:nvPr/>
          </p:nvSpPr>
          <p:spPr bwMode="auto">
            <a:xfrm>
              <a:off x="816" y="1728"/>
              <a:ext cx="187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Time to contact (TTC) =</a:t>
              </a:r>
            </a:p>
          </p:txBody>
        </p:sp>
        <p:sp>
          <p:nvSpPr>
            <p:cNvPr id="235525" name="Text Box 5"/>
            <p:cNvSpPr txBox="1">
              <a:spLocks noChangeArrowheads="1"/>
            </p:cNvSpPr>
            <p:nvPr/>
          </p:nvSpPr>
          <p:spPr bwMode="auto">
            <a:xfrm>
              <a:off x="2880" y="1584"/>
              <a:ext cx="134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Angular size </a:t>
              </a:r>
              <a:r>
                <a:rPr lang="en-US" sz="2000" b="1">
                  <a:latin typeface="Symbol" pitchFamily="18" charset="2"/>
                </a:rPr>
                <a:t>q</a:t>
              </a:r>
              <a:r>
                <a:rPr lang="en-US" sz="2000"/>
                <a:t>(t)</a:t>
              </a:r>
            </a:p>
          </p:txBody>
        </p:sp>
        <p:sp>
          <p:nvSpPr>
            <p:cNvPr id="235526" name="Text Box 6"/>
            <p:cNvSpPr txBox="1">
              <a:spLocks noChangeArrowheads="1"/>
            </p:cNvSpPr>
            <p:nvPr/>
          </p:nvSpPr>
          <p:spPr bwMode="auto">
            <a:xfrm>
              <a:off x="2832" y="1824"/>
              <a:ext cx="148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Rate of Expansion</a:t>
              </a:r>
            </a:p>
          </p:txBody>
        </p:sp>
        <p:sp>
          <p:nvSpPr>
            <p:cNvPr id="235527" name="Line 7"/>
            <p:cNvSpPr>
              <a:spLocks noChangeShapeType="1"/>
            </p:cNvSpPr>
            <p:nvPr/>
          </p:nvSpPr>
          <p:spPr bwMode="auto">
            <a:xfrm>
              <a:off x="2784" y="1824"/>
              <a:ext cx="148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35528" name="Group 8"/>
          <p:cNvGrpSpPr>
            <a:grpSpLocks/>
          </p:cNvGrpSpPr>
          <p:nvPr/>
        </p:nvGrpSpPr>
        <p:grpSpPr bwMode="auto">
          <a:xfrm>
            <a:off x="914400" y="3657600"/>
            <a:ext cx="7086600" cy="2139950"/>
            <a:chOff x="720" y="2400"/>
            <a:chExt cx="4464" cy="1348"/>
          </a:xfrm>
        </p:grpSpPr>
        <p:pic>
          <p:nvPicPr>
            <p:cNvPr id="23552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 y="2400"/>
              <a:ext cx="4286" cy="1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30" name="Rectangle 10"/>
            <p:cNvSpPr>
              <a:spLocks noChangeArrowheads="1"/>
            </p:cNvSpPr>
            <p:nvPr/>
          </p:nvSpPr>
          <p:spPr bwMode="auto">
            <a:xfrm>
              <a:off x="2880" y="2400"/>
              <a:ext cx="192" cy="1344"/>
            </a:xfrm>
            <a:prstGeom prst="rect">
              <a:avLst/>
            </a:prstGeom>
            <a:solidFill>
              <a:srgbClr val="CC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531" name="Rectangle 11"/>
            <p:cNvSpPr>
              <a:spLocks noChangeArrowheads="1"/>
            </p:cNvSpPr>
            <p:nvPr/>
          </p:nvSpPr>
          <p:spPr bwMode="auto">
            <a:xfrm>
              <a:off x="4992" y="2400"/>
              <a:ext cx="192" cy="1344"/>
            </a:xfrm>
            <a:prstGeom prst="rect">
              <a:avLst/>
            </a:prstGeom>
            <a:solidFill>
              <a:srgbClr val="CC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532" name="Text Box 12"/>
            <p:cNvSpPr txBox="1">
              <a:spLocks noChangeArrowheads="1"/>
            </p:cNvSpPr>
            <p:nvPr/>
          </p:nvSpPr>
          <p:spPr bwMode="auto">
            <a:xfrm>
              <a:off x="1968" y="2928"/>
              <a:ext cx="38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latin typeface="Symbol" pitchFamily="18" charset="2"/>
                </a:rPr>
                <a:t>q</a:t>
              </a:r>
              <a:r>
                <a:rPr lang="en-US" sz="2000"/>
                <a:t>(t)</a:t>
              </a:r>
            </a:p>
          </p:txBody>
        </p:sp>
        <p:sp>
          <p:nvSpPr>
            <p:cNvPr id="235533" name="Line 13"/>
            <p:cNvSpPr>
              <a:spLocks noChangeShapeType="1"/>
            </p:cNvSpPr>
            <p:nvPr/>
          </p:nvSpPr>
          <p:spPr bwMode="auto">
            <a:xfrm flipH="1">
              <a:off x="4368" y="3072"/>
              <a:ext cx="576" cy="0"/>
            </a:xfrm>
            <a:prstGeom prst="line">
              <a:avLst/>
            </a:prstGeom>
            <a:noFill/>
            <a:ln w="38100">
              <a:solidFill>
                <a:srgbClr val="CC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3" name="Rectangle 3"/>
          <p:cNvSpPr>
            <a:spLocks noChangeArrowheads="1"/>
          </p:cNvSpPr>
          <p:nvPr/>
        </p:nvSpPr>
        <p:spPr bwMode="auto">
          <a:xfrm>
            <a:off x="304800" y="4876800"/>
            <a:ext cx="8458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t>If the output of motion detectors is not opposite to the corollary discharge then motion will be perceived. This system can be fooled if the eyes are moved manually with a finger or if the eye muscles are paralyzed so that intended motor commands have no effect.</a:t>
            </a:r>
          </a:p>
        </p:txBody>
      </p:sp>
    </p:spTree>
    <p:controls>
      <mc:AlternateContent xmlns:mc="http://schemas.openxmlformats.org/markup-compatibility/2006">
        <mc:Choice xmlns:v="urn:schemas-microsoft-com:vml" Requires="v">
          <p:control spid="258051" name="ShockwaveFlash1" r:id="rId2" imgW="5850190" imgH="4387643"/>
        </mc:Choice>
        <mc:Fallback>
          <p:control name="ShockwaveFlash1" r:id="rId2" imgW="5850190" imgH="4387643">
            <p:pic>
              <p:nvPicPr>
                <p:cNvPr id="0" name="ShockwaveFlash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457200"/>
                  <a:ext cx="5849938" cy="43878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8160702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7" name="Text Box 3"/>
          <p:cNvSpPr txBox="1">
            <a:spLocks noChangeArrowheads="1"/>
          </p:cNvSpPr>
          <p:nvPr/>
        </p:nvSpPr>
        <p:spPr bwMode="auto">
          <a:xfrm>
            <a:off x="457200" y="381000"/>
            <a:ext cx="822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solidFill>
                  <a:schemeClr val="tx2"/>
                </a:solidFill>
              </a:rPr>
              <a:t>Difference in Time to Contact (Todd, 1981)</a:t>
            </a:r>
          </a:p>
        </p:txBody>
      </p:sp>
      <p:sp>
        <p:nvSpPr>
          <p:cNvPr id="236550" name="Text Box 6"/>
          <p:cNvSpPr txBox="1">
            <a:spLocks noChangeArrowheads="1"/>
          </p:cNvSpPr>
          <p:nvPr/>
        </p:nvSpPr>
        <p:spPr bwMode="auto">
          <a:xfrm>
            <a:off x="2514600" y="6096000"/>
            <a:ext cx="3962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t>Which object will hit you first?</a:t>
            </a:r>
          </a:p>
        </p:txBody>
      </p:sp>
    </p:spTree>
    <p:controls>
      <mc:AlternateContent xmlns:mc="http://schemas.openxmlformats.org/markup-compatibility/2006">
        <mc:Choice xmlns:v="urn:schemas-microsoft-com:vml" Requires="v">
          <p:control spid="236551" name="ShockwaveFlash1" r:id="rId2" imgW="5850190" imgH="4844689"/>
        </mc:Choice>
        <mc:Fallback>
          <p:control name="ShockwaveFlash1" r:id="rId2" imgW="5850190" imgH="4844689">
            <p:pic>
              <p:nvPicPr>
                <p:cNvPr id="0" name="ShockwaveFlash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066800"/>
                  <a:ext cx="5849938" cy="48450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143000"/>
            <a:ext cx="4662488" cy="5481638"/>
          </a:xfrm>
          <a:prstGeom prst="rect">
            <a:avLst/>
          </a:prstGeom>
          <a:noFill/>
          <a:extLst>
            <a:ext uri="{909E8E84-426E-40DD-AFC4-6F175D3DCCD1}">
              <a14:hiddenFill xmlns:a14="http://schemas.microsoft.com/office/drawing/2010/main">
                <a:solidFill>
                  <a:srgbClr val="FFFFFF"/>
                </a:solidFill>
              </a14:hiddenFill>
            </a:ext>
          </a:extLst>
        </p:spPr>
      </p:pic>
      <p:sp>
        <p:nvSpPr>
          <p:cNvPr id="237571" name="Text Box 3"/>
          <p:cNvSpPr txBox="1">
            <a:spLocks noChangeArrowheads="1"/>
          </p:cNvSpPr>
          <p:nvPr/>
        </p:nvSpPr>
        <p:spPr bwMode="auto">
          <a:xfrm>
            <a:off x="381000" y="228600"/>
            <a:ext cx="822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solidFill>
                  <a:schemeClr val="tx2"/>
                </a:solidFill>
              </a:rPr>
              <a:t>Difference in Time to Contact (Todd, 1981)</a:t>
            </a:r>
          </a:p>
        </p:txBody>
      </p:sp>
      <p:sp>
        <p:nvSpPr>
          <p:cNvPr id="237572" name="Text Box 4"/>
          <p:cNvSpPr txBox="1">
            <a:spLocks noChangeArrowheads="1"/>
          </p:cNvSpPr>
          <p:nvPr/>
        </p:nvSpPr>
        <p:spPr bwMode="auto">
          <a:xfrm>
            <a:off x="304800" y="2133600"/>
            <a:ext cx="28956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Observers were required to judge which of two approaching objects would be the first to hit them. The results showed that observers can reliably perform this task with time to contact differences as small as 50 msec or 1/20 sec.</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p:txBody>
          <a:bodyPr/>
          <a:lstStyle/>
          <a:p>
            <a:r>
              <a:rPr lang="en-US" sz="4000"/>
              <a:t>The Outfielder Problem</a:t>
            </a:r>
          </a:p>
        </p:txBody>
      </p:sp>
      <p:sp>
        <p:nvSpPr>
          <p:cNvPr id="238595" name="Rectangle 3"/>
          <p:cNvSpPr>
            <a:spLocks noChangeArrowheads="1"/>
          </p:cNvSpPr>
          <p:nvPr/>
        </p:nvSpPr>
        <p:spPr bwMode="auto">
          <a:xfrm>
            <a:off x="1543050" y="4038600"/>
            <a:ext cx="60579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228600" indent="-228600">
              <a:spcBef>
                <a:spcPct val="20000"/>
              </a:spcBef>
              <a:buFontTx/>
              <a:buChar char="•"/>
            </a:pPr>
            <a:r>
              <a:rPr lang="en-US" sz="3200">
                <a:solidFill>
                  <a:schemeClr val="tx2"/>
                </a:solidFill>
              </a:rPr>
              <a:t>How does an outfielder run to the right place at the right time to catch a fly ball?</a:t>
            </a:r>
          </a:p>
        </p:txBody>
      </p:sp>
      <p:grpSp>
        <p:nvGrpSpPr>
          <p:cNvPr id="238596" name="Group 4"/>
          <p:cNvGrpSpPr>
            <a:grpSpLocks/>
          </p:cNvGrpSpPr>
          <p:nvPr/>
        </p:nvGrpSpPr>
        <p:grpSpPr bwMode="auto">
          <a:xfrm>
            <a:off x="3657600" y="1828800"/>
            <a:ext cx="4495800" cy="1752600"/>
            <a:chOff x="2304" y="1152"/>
            <a:chExt cx="2832" cy="1104"/>
          </a:xfrm>
        </p:grpSpPr>
        <p:pic>
          <p:nvPicPr>
            <p:cNvPr id="238597" name="Picture 5" descr="PE01686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4" y="1488"/>
              <a:ext cx="617" cy="672"/>
            </a:xfrm>
            <a:prstGeom prst="rect">
              <a:avLst/>
            </a:prstGeom>
            <a:noFill/>
            <a:extLst>
              <a:ext uri="{909E8E84-426E-40DD-AFC4-6F175D3DCCD1}">
                <a14:hiddenFill xmlns:a14="http://schemas.microsoft.com/office/drawing/2010/main">
                  <a:solidFill>
                    <a:srgbClr val="FFFFFF"/>
                  </a:solidFill>
                </a14:hiddenFill>
              </a:ext>
            </a:extLst>
          </p:spPr>
        </p:pic>
        <p:grpSp>
          <p:nvGrpSpPr>
            <p:cNvPr id="238598" name="Group 6"/>
            <p:cNvGrpSpPr>
              <a:grpSpLocks/>
            </p:cNvGrpSpPr>
            <p:nvPr/>
          </p:nvGrpSpPr>
          <p:grpSpPr bwMode="auto">
            <a:xfrm>
              <a:off x="4128" y="1152"/>
              <a:ext cx="1008" cy="1104"/>
              <a:chOff x="3456" y="912"/>
              <a:chExt cx="1008" cy="1104"/>
            </a:xfrm>
          </p:grpSpPr>
          <p:sp>
            <p:nvSpPr>
              <p:cNvPr id="238599" name="Arc 7"/>
              <p:cNvSpPr>
                <a:spLocks/>
              </p:cNvSpPr>
              <p:nvPr/>
            </p:nvSpPr>
            <p:spPr bwMode="auto">
              <a:xfrm>
                <a:off x="3456" y="960"/>
                <a:ext cx="1008" cy="1056"/>
              </a:xfrm>
              <a:custGeom>
                <a:avLst/>
                <a:gdLst>
                  <a:gd name="G0" fmla="+- 0 0 0"/>
                  <a:gd name="G1" fmla="+- 21600 0 0"/>
                  <a:gd name="G2" fmla="+- 21600 0 0"/>
                  <a:gd name="T0" fmla="*/ 0 w 21318"/>
                  <a:gd name="T1" fmla="*/ 0 h 21600"/>
                  <a:gd name="T2" fmla="*/ 21318 w 21318"/>
                  <a:gd name="T3" fmla="*/ 18125 h 21600"/>
                  <a:gd name="T4" fmla="*/ 0 w 21318"/>
                  <a:gd name="T5" fmla="*/ 21600 h 21600"/>
                </a:gdLst>
                <a:ahLst/>
                <a:cxnLst>
                  <a:cxn ang="0">
                    <a:pos x="T0" y="T1"/>
                  </a:cxn>
                  <a:cxn ang="0">
                    <a:pos x="T2" y="T3"/>
                  </a:cxn>
                  <a:cxn ang="0">
                    <a:pos x="T4" y="T5"/>
                  </a:cxn>
                </a:cxnLst>
                <a:rect l="0" t="0" r="r" b="b"/>
                <a:pathLst>
                  <a:path w="21318" h="21600" fill="none" extrusionOk="0">
                    <a:moveTo>
                      <a:pt x="-1" y="0"/>
                    </a:moveTo>
                    <a:cubicBezTo>
                      <a:pt x="10588" y="0"/>
                      <a:pt x="19615" y="7674"/>
                      <a:pt x="21318" y="18124"/>
                    </a:cubicBezTo>
                  </a:path>
                  <a:path w="21318" h="21600" stroke="0" extrusionOk="0">
                    <a:moveTo>
                      <a:pt x="-1" y="0"/>
                    </a:moveTo>
                    <a:cubicBezTo>
                      <a:pt x="10588" y="0"/>
                      <a:pt x="19615" y="7674"/>
                      <a:pt x="21318" y="18124"/>
                    </a:cubicBezTo>
                    <a:lnTo>
                      <a:pt x="0" y="21600"/>
                    </a:lnTo>
                    <a:close/>
                  </a:path>
                </a:pathLst>
              </a:custGeom>
              <a:noFill/>
              <a:ln w="12700">
                <a:solidFill>
                  <a:schemeClr val="tx1"/>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38600" name="Group 8"/>
              <p:cNvGrpSpPr>
                <a:grpSpLocks/>
              </p:cNvGrpSpPr>
              <p:nvPr/>
            </p:nvGrpSpPr>
            <p:grpSpPr bwMode="auto">
              <a:xfrm>
                <a:off x="3456" y="912"/>
                <a:ext cx="96" cy="96"/>
                <a:chOff x="3216" y="1680"/>
                <a:chExt cx="96" cy="96"/>
              </a:xfrm>
            </p:grpSpPr>
            <p:sp>
              <p:nvSpPr>
                <p:cNvPr id="238601" name="Oval 9"/>
                <p:cNvSpPr>
                  <a:spLocks noChangeArrowheads="1"/>
                </p:cNvSpPr>
                <p:nvPr/>
              </p:nvSpPr>
              <p:spPr bwMode="auto">
                <a:xfrm>
                  <a:off x="3216" y="1680"/>
                  <a:ext cx="96" cy="96"/>
                </a:xfrm>
                <a:prstGeom prst="ellipse">
                  <a:avLst/>
                </a:prstGeom>
                <a:solidFill>
                  <a:srgbClr val="FFFFFF"/>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8602" name="Arc 10"/>
                <p:cNvSpPr>
                  <a:spLocks/>
                </p:cNvSpPr>
                <p:nvPr/>
              </p:nvSpPr>
              <p:spPr bwMode="auto">
                <a:xfrm flipH="1">
                  <a:off x="3264" y="1728"/>
                  <a:ext cx="48" cy="4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rgbClr val="FF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8603" name="Arc 11"/>
                <p:cNvSpPr>
                  <a:spLocks/>
                </p:cNvSpPr>
                <p:nvPr/>
              </p:nvSpPr>
              <p:spPr bwMode="auto">
                <a:xfrm flipV="1">
                  <a:off x="3216" y="1680"/>
                  <a:ext cx="48" cy="4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rgbClr val="FF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38604" name="Text Box 12"/>
            <p:cNvSpPr txBox="1">
              <a:spLocks noChangeArrowheads="1"/>
            </p:cNvSpPr>
            <p:nvPr/>
          </p:nvSpPr>
          <p:spPr bwMode="auto">
            <a:xfrm>
              <a:off x="2784" y="1296"/>
              <a:ext cx="258"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3200">
                  <a:solidFill>
                    <a:schemeClr val="accent1"/>
                  </a:solidFill>
                  <a:latin typeface="Helvetica" pitchFamily="34" charset="0"/>
                </a:rPr>
                <a:t>?</a:t>
              </a:r>
            </a:p>
          </p:txBody>
        </p:sp>
        <p:sp>
          <p:nvSpPr>
            <p:cNvPr id="238605" name="AutoShape 13"/>
            <p:cNvSpPr>
              <a:spLocks noChangeArrowheads="1"/>
            </p:cNvSpPr>
            <p:nvPr/>
          </p:nvSpPr>
          <p:spPr bwMode="auto">
            <a:xfrm>
              <a:off x="2928" y="1968"/>
              <a:ext cx="288" cy="288"/>
            </a:xfrm>
            <a:custGeom>
              <a:avLst/>
              <a:gdLst>
                <a:gd name="G0" fmla="+- 7425 0 0"/>
                <a:gd name="G1" fmla="+- 9600 0 0"/>
                <a:gd name="G2" fmla="+- 3150 0 0"/>
                <a:gd name="G3" fmla="+- 21600 0 7425"/>
                <a:gd name="G4" fmla="+- 21600 0 9600"/>
                <a:gd name="G5" fmla="+- 21600 0 3150"/>
                <a:gd name="G6" fmla="+- 7425 0 10800"/>
                <a:gd name="G7" fmla="+- 9600 0 10800"/>
                <a:gd name="G8" fmla="*/ G7 315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7425" y="3150"/>
                  </a:lnTo>
                  <a:lnTo>
                    <a:pt x="9600" y="3150"/>
                  </a:lnTo>
                  <a:lnTo>
                    <a:pt x="9600" y="9600"/>
                  </a:lnTo>
                  <a:lnTo>
                    <a:pt x="3150" y="9600"/>
                  </a:lnTo>
                  <a:lnTo>
                    <a:pt x="3150" y="7425"/>
                  </a:lnTo>
                  <a:lnTo>
                    <a:pt x="0" y="10800"/>
                  </a:lnTo>
                  <a:lnTo>
                    <a:pt x="3150" y="14175"/>
                  </a:lnTo>
                  <a:lnTo>
                    <a:pt x="3150" y="12000"/>
                  </a:lnTo>
                  <a:lnTo>
                    <a:pt x="9600" y="12000"/>
                  </a:lnTo>
                  <a:lnTo>
                    <a:pt x="9600" y="18450"/>
                  </a:lnTo>
                  <a:lnTo>
                    <a:pt x="7425" y="18450"/>
                  </a:lnTo>
                  <a:lnTo>
                    <a:pt x="10800" y="21600"/>
                  </a:lnTo>
                  <a:lnTo>
                    <a:pt x="14175" y="18450"/>
                  </a:lnTo>
                  <a:lnTo>
                    <a:pt x="12000" y="18450"/>
                  </a:lnTo>
                  <a:lnTo>
                    <a:pt x="12000" y="12000"/>
                  </a:lnTo>
                  <a:lnTo>
                    <a:pt x="18450" y="12000"/>
                  </a:lnTo>
                  <a:lnTo>
                    <a:pt x="18450" y="14175"/>
                  </a:lnTo>
                  <a:lnTo>
                    <a:pt x="21600" y="10800"/>
                  </a:lnTo>
                  <a:lnTo>
                    <a:pt x="18450" y="7425"/>
                  </a:lnTo>
                  <a:lnTo>
                    <a:pt x="18450" y="9600"/>
                  </a:lnTo>
                  <a:lnTo>
                    <a:pt x="12000" y="9600"/>
                  </a:lnTo>
                  <a:lnTo>
                    <a:pt x="12000" y="3150"/>
                  </a:lnTo>
                  <a:lnTo>
                    <a:pt x="14175" y="3150"/>
                  </a:lnTo>
                  <a:close/>
                </a:path>
              </a:pathLst>
            </a:cu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Text Box 2"/>
          <p:cNvSpPr txBox="1">
            <a:spLocks noChangeArrowheads="1"/>
          </p:cNvSpPr>
          <p:nvPr/>
        </p:nvSpPr>
        <p:spPr bwMode="auto">
          <a:xfrm>
            <a:off x="609600" y="5638800"/>
            <a:ext cx="7924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t>The catch by Willie Mays in the 1954 world series is generally recognized as one of the greatest fielding plays of all time.</a:t>
            </a:r>
          </a:p>
        </p:txBody>
      </p:sp>
    </p:spTree>
    <p:controls>
      <mc:AlternateContent xmlns:mc="http://schemas.openxmlformats.org/markup-compatibility/2006">
        <mc:Choice xmlns:v="urn:schemas-microsoft-com:vml" Requires="v">
          <p:control spid="249861" name="ShockwaveFlash1" r:id="rId2" imgW="5658123" imgH="5301735"/>
        </mc:Choice>
        <mc:Fallback>
          <p:control name="ShockwaveFlash1" r:id="rId2" imgW="5658123" imgH="5301735">
            <p:pic>
              <p:nvPicPr>
                <p:cNvPr id="0" name="ShockwaveFlash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04800"/>
                  <a:ext cx="5657850" cy="53022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1064" y="372484"/>
            <a:ext cx="41148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87235" y="5493074"/>
            <a:ext cx="8289670" cy="907941"/>
          </a:xfrm>
          <a:prstGeom prst="rect">
            <a:avLst/>
          </a:prstGeom>
          <a:noFill/>
        </p:spPr>
        <p:txBody>
          <a:bodyPr wrap="square" rtlCol="0">
            <a:spAutoFit/>
          </a:bodyPr>
          <a:lstStyle/>
          <a:p>
            <a:r>
              <a:rPr lang="en-US" sz="2400" dirty="0" smtClean="0">
                <a:latin typeface="Symbol" pitchFamily="18" charset="2"/>
              </a:rPr>
              <a:t>a</a:t>
            </a:r>
            <a:r>
              <a:rPr lang="en-US" sz="2400" dirty="0" smtClean="0"/>
              <a:t> is angle between the ball and the ground.</a:t>
            </a:r>
          </a:p>
          <a:p>
            <a:pPr>
              <a:spcBef>
                <a:spcPts val="600"/>
              </a:spcBef>
            </a:pPr>
            <a:r>
              <a:rPr lang="en-US" sz="2400" dirty="0" smtClean="0">
                <a:latin typeface="Symbol" pitchFamily="18" charset="2"/>
              </a:rPr>
              <a:t>b</a:t>
            </a:r>
            <a:r>
              <a:rPr lang="en-US" sz="2400" dirty="0" smtClean="0"/>
              <a:t> is angle between horizontal ball position and home plate </a:t>
            </a:r>
            <a:endParaRPr lang="en-US" sz="2400" dirty="0"/>
          </a:p>
        </p:txBody>
      </p:sp>
    </p:spTree>
    <p:extLst>
      <p:ext uri="{BB962C8B-B14F-4D97-AF65-F5344CB8AC3E}">
        <p14:creationId xmlns:p14="http://schemas.microsoft.com/office/powerpoint/2010/main" val="24261526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9618" name="Group 2"/>
          <p:cNvGrpSpPr>
            <a:grpSpLocks noChangeAspect="1"/>
          </p:cNvGrpSpPr>
          <p:nvPr/>
        </p:nvGrpSpPr>
        <p:grpSpPr bwMode="auto">
          <a:xfrm>
            <a:off x="347152" y="3967172"/>
            <a:ext cx="8226425" cy="2692400"/>
            <a:chOff x="864" y="1112"/>
            <a:chExt cx="3936" cy="1288"/>
          </a:xfrm>
        </p:grpSpPr>
        <p:pic>
          <p:nvPicPr>
            <p:cNvPr id="2396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4" y="1112"/>
              <a:ext cx="3936" cy="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1"/>
                  </a:solidFill>
                  <a:miter lim="800000"/>
                  <a:headEnd/>
                  <a:tailEnd/>
                </a14:hiddenLine>
              </a:ext>
            </a:extLst>
          </p:spPr>
        </p:pic>
        <p:sp>
          <p:nvSpPr>
            <p:cNvPr id="239620" name="Text Box 4"/>
            <p:cNvSpPr txBox="1">
              <a:spLocks noChangeAspect="1" noChangeArrowheads="1"/>
            </p:cNvSpPr>
            <p:nvPr/>
          </p:nvSpPr>
          <p:spPr bwMode="auto">
            <a:xfrm>
              <a:off x="1596" y="1216"/>
              <a:ext cx="366"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400" b="1">
                  <a:solidFill>
                    <a:srgbClr val="1207B5"/>
                  </a:solidFill>
                  <a:latin typeface="Helvetica" pitchFamily="34" charset="0"/>
                </a:rPr>
                <a:t>land</a:t>
              </a:r>
            </a:p>
            <a:p>
              <a:pPr eaLnBrk="0" hangingPunct="0"/>
              <a:r>
                <a:rPr lang="en-US" sz="1400" b="1">
                  <a:solidFill>
                    <a:srgbClr val="1207B5"/>
                  </a:solidFill>
                  <a:latin typeface="Helvetica" pitchFamily="34" charset="0"/>
                </a:rPr>
                <a:t>behind</a:t>
              </a:r>
            </a:p>
          </p:txBody>
        </p:sp>
        <p:sp>
          <p:nvSpPr>
            <p:cNvPr id="239621" name="Text Box 5"/>
            <p:cNvSpPr txBox="1">
              <a:spLocks noChangeAspect="1" noChangeArrowheads="1"/>
            </p:cNvSpPr>
            <p:nvPr/>
          </p:nvSpPr>
          <p:spPr bwMode="auto">
            <a:xfrm>
              <a:off x="4205" y="1216"/>
              <a:ext cx="380"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400" b="1">
                  <a:solidFill>
                    <a:srgbClr val="1207B5"/>
                  </a:solidFill>
                  <a:latin typeface="Helvetica" pitchFamily="34" charset="0"/>
                </a:rPr>
                <a:t>land</a:t>
              </a:r>
            </a:p>
            <a:p>
              <a:pPr eaLnBrk="0" hangingPunct="0"/>
              <a:r>
                <a:rPr lang="en-US" sz="1400" b="1">
                  <a:solidFill>
                    <a:srgbClr val="1207B5"/>
                  </a:solidFill>
                  <a:latin typeface="Helvetica" pitchFamily="34" charset="0"/>
                </a:rPr>
                <a:t>in front</a:t>
              </a:r>
            </a:p>
          </p:txBody>
        </p:sp>
        <p:sp>
          <p:nvSpPr>
            <p:cNvPr id="239622" name="Arc 6"/>
            <p:cNvSpPr>
              <a:spLocks noChangeAspect="1"/>
            </p:cNvSpPr>
            <p:nvPr/>
          </p:nvSpPr>
          <p:spPr bwMode="auto">
            <a:xfrm rot="20477230" flipH="1">
              <a:off x="1606" y="2070"/>
              <a:ext cx="44" cy="87"/>
            </a:xfrm>
            <a:custGeom>
              <a:avLst/>
              <a:gdLst>
                <a:gd name="G0" fmla="+- 0 0 0"/>
                <a:gd name="G1" fmla="+- 21600 0 0"/>
                <a:gd name="G2" fmla="+- 21600 0 0"/>
                <a:gd name="T0" fmla="*/ 0 w 20875"/>
                <a:gd name="T1" fmla="*/ 0 h 21600"/>
                <a:gd name="T2" fmla="*/ 20875 w 20875"/>
                <a:gd name="T3" fmla="*/ 16054 h 21600"/>
                <a:gd name="T4" fmla="*/ 0 w 20875"/>
                <a:gd name="T5" fmla="*/ 21600 h 21600"/>
              </a:gdLst>
              <a:ahLst/>
              <a:cxnLst>
                <a:cxn ang="0">
                  <a:pos x="T0" y="T1"/>
                </a:cxn>
                <a:cxn ang="0">
                  <a:pos x="T2" y="T3"/>
                </a:cxn>
                <a:cxn ang="0">
                  <a:pos x="T4" y="T5"/>
                </a:cxn>
              </a:cxnLst>
              <a:rect l="0" t="0" r="r" b="b"/>
              <a:pathLst>
                <a:path w="20875" h="21600" fill="none" extrusionOk="0">
                  <a:moveTo>
                    <a:pt x="-1" y="0"/>
                  </a:moveTo>
                  <a:cubicBezTo>
                    <a:pt x="9793" y="0"/>
                    <a:pt x="18361" y="6588"/>
                    <a:pt x="20875" y="16053"/>
                  </a:cubicBezTo>
                </a:path>
                <a:path w="20875" h="21600" stroke="0" extrusionOk="0">
                  <a:moveTo>
                    <a:pt x="-1" y="0"/>
                  </a:moveTo>
                  <a:cubicBezTo>
                    <a:pt x="9793" y="0"/>
                    <a:pt x="18361" y="6588"/>
                    <a:pt x="20875" y="16053"/>
                  </a:cubicBezTo>
                  <a:lnTo>
                    <a:pt x="0" y="21600"/>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1207B5"/>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9623" name="Text Box 7"/>
            <p:cNvSpPr txBox="1">
              <a:spLocks noChangeAspect="1" noChangeArrowheads="1"/>
            </p:cNvSpPr>
            <p:nvPr/>
          </p:nvSpPr>
          <p:spPr bwMode="auto">
            <a:xfrm>
              <a:off x="1392" y="1977"/>
              <a:ext cx="157"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800">
                  <a:solidFill>
                    <a:srgbClr val="1207B5"/>
                  </a:solidFill>
                  <a:latin typeface="Symbol" pitchFamily="18" charset="2"/>
                </a:rPr>
                <a:t>a</a:t>
              </a:r>
            </a:p>
          </p:txBody>
        </p:sp>
        <p:sp>
          <p:nvSpPr>
            <p:cNvPr id="239624" name="Text Box 8"/>
            <p:cNvSpPr txBox="1">
              <a:spLocks noChangeAspect="1" noChangeArrowheads="1"/>
            </p:cNvSpPr>
            <p:nvPr/>
          </p:nvSpPr>
          <p:spPr bwMode="auto">
            <a:xfrm>
              <a:off x="2970" y="1216"/>
              <a:ext cx="328"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400" b="1">
                  <a:solidFill>
                    <a:srgbClr val="1207B5"/>
                  </a:solidFill>
                  <a:latin typeface="Helvetica" pitchFamily="34" charset="0"/>
                </a:rPr>
                <a:t>land</a:t>
              </a:r>
            </a:p>
            <a:p>
              <a:pPr eaLnBrk="0" hangingPunct="0"/>
              <a:r>
                <a:rPr lang="en-US" sz="1400" b="1">
                  <a:solidFill>
                    <a:srgbClr val="1207B5"/>
                  </a:solidFill>
                  <a:latin typeface="Helvetica" pitchFamily="34" charset="0"/>
                </a:rPr>
                <a:t>at eye</a:t>
              </a:r>
            </a:p>
          </p:txBody>
        </p:sp>
        <p:sp>
          <p:nvSpPr>
            <p:cNvPr id="239625" name="Arc 9"/>
            <p:cNvSpPr>
              <a:spLocks noChangeAspect="1"/>
            </p:cNvSpPr>
            <p:nvPr/>
          </p:nvSpPr>
          <p:spPr bwMode="auto">
            <a:xfrm rot="20477230" flipH="1">
              <a:off x="2916" y="2059"/>
              <a:ext cx="44" cy="88"/>
            </a:xfrm>
            <a:custGeom>
              <a:avLst/>
              <a:gdLst>
                <a:gd name="G0" fmla="+- 0 0 0"/>
                <a:gd name="G1" fmla="+- 21600 0 0"/>
                <a:gd name="G2" fmla="+- 21600 0 0"/>
                <a:gd name="T0" fmla="*/ 0 w 20875"/>
                <a:gd name="T1" fmla="*/ 0 h 21600"/>
                <a:gd name="T2" fmla="*/ 20875 w 20875"/>
                <a:gd name="T3" fmla="*/ 16054 h 21600"/>
                <a:gd name="T4" fmla="*/ 0 w 20875"/>
                <a:gd name="T5" fmla="*/ 21600 h 21600"/>
              </a:gdLst>
              <a:ahLst/>
              <a:cxnLst>
                <a:cxn ang="0">
                  <a:pos x="T0" y="T1"/>
                </a:cxn>
                <a:cxn ang="0">
                  <a:pos x="T2" y="T3"/>
                </a:cxn>
                <a:cxn ang="0">
                  <a:pos x="T4" y="T5"/>
                </a:cxn>
              </a:cxnLst>
              <a:rect l="0" t="0" r="r" b="b"/>
              <a:pathLst>
                <a:path w="20875" h="21600" fill="none" extrusionOk="0">
                  <a:moveTo>
                    <a:pt x="-1" y="0"/>
                  </a:moveTo>
                  <a:cubicBezTo>
                    <a:pt x="9793" y="0"/>
                    <a:pt x="18361" y="6588"/>
                    <a:pt x="20875" y="16053"/>
                  </a:cubicBezTo>
                </a:path>
                <a:path w="20875" h="21600" stroke="0" extrusionOk="0">
                  <a:moveTo>
                    <a:pt x="-1" y="0"/>
                  </a:moveTo>
                  <a:cubicBezTo>
                    <a:pt x="9793" y="0"/>
                    <a:pt x="18361" y="6588"/>
                    <a:pt x="20875" y="16053"/>
                  </a:cubicBezTo>
                  <a:lnTo>
                    <a:pt x="0" y="21600"/>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1207B5"/>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9626" name="Text Box 10"/>
            <p:cNvSpPr txBox="1">
              <a:spLocks noChangeAspect="1" noChangeArrowheads="1"/>
            </p:cNvSpPr>
            <p:nvPr/>
          </p:nvSpPr>
          <p:spPr bwMode="auto">
            <a:xfrm>
              <a:off x="2702" y="1966"/>
              <a:ext cx="157"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800">
                  <a:solidFill>
                    <a:srgbClr val="1207B5"/>
                  </a:solidFill>
                  <a:latin typeface="Symbol" pitchFamily="18" charset="2"/>
                </a:rPr>
                <a:t>a</a:t>
              </a:r>
            </a:p>
          </p:txBody>
        </p:sp>
        <p:sp>
          <p:nvSpPr>
            <p:cNvPr id="239627" name="Arc 11"/>
            <p:cNvSpPr>
              <a:spLocks noChangeAspect="1"/>
            </p:cNvSpPr>
            <p:nvPr/>
          </p:nvSpPr>
          <p:spPr bwMode="auto">
            <a:xfrm rot="20477230" flipH="1">
              <a:off x="4197" y="2056"/>
              <a:ext cx="44" cy="87"/>
            </a:xfrm>
            <a:custGeom>
              <a:avLst/>
              <a:gdLst>
                <a:gd name="G0" fmla="+- 0 0 0"/>
                <a:gd name="G1" fmla="+- 21600 0 0"/>
                <a:gd name="G2" fmla="+- 21600 0 0"/>
                <a:gd name="T0" fmla="*/ 0 w 20875"/>
                <a:gd name="T1" fmla="*/ 0 h 21600"/>
                <a:gd name="T2" fmla="*/ 20875 w 20875"/>
                <a:gd name="T3" fmla="*/ 16054 h 21600"/>
                <a:gd name="T4" fmla="*/ 0 w 20875"/>
                <a:gd name="T5" fmla="*/ 21600 h 21600"/>
              </a:gdLst>
              <a:ahLst/>
              <a:cxnLst>
                <a:cxn ang="0">
                  <a:pos x="T0" y="T1"/>
                </a:cxn>
                <a:cxn ang="0">
                  <a:pos x="T2" y="T3"/>
                </a:cxn>
                <a:cxn ang="0">
                  <a:pos x="T4" y="T5"/>
                </a:cxn>
              </a:cxnLst>
              <a:rect l="0" t="0" r="r" b="b"/>
              <a:pathLst>
                <a:path w="20875" h="21600" fill="none" extrusionOk="0">
                  <a:moveTo>
                    <a:pt x="-1" y="0"/>
                  </a:moveTo>
                  <a:cubicBezTo>
                    <a:pt x="9793" y="0"/>
                    <a:pt x="18361" y="6588"/>
                    <a:pt x="20875" y="16053"/>
                  </a:cubicBezTo>
                </a:path>
                <a:path w="20875" h="21600" stroke="0" extrusionOk="0">
                  <a:moveTo>
                    <a:pt x="-1" y="0"/>
                  </a:moveTo>
                  <a:cubicBezTo>
                    <a:pt x="9793" y="0"/>
                    <a:pt x="18361" y="6588"/>
                    <a:pt x="20875" y="16053"/>
                  </a:cubicBezTo>
                  <a:lnTo>
                    <a:pt x="0" y="21600"/>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1207B5"/>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9628" name="Text Box 12"/>
            <p:cNvSpPr txBox="1">
              <a:spLocks noChangeAspect="1" noChangeArrowheads="1"/>
            </p:cNvSpPr>
            <p:nvPr/>
          </p:nvSpPr>
          <p:spPr bwMode="auto">
            <a:xfrm>
              <a:off x="3984" y="1962"/>
              <a:ext cx="157"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800">
                  <a:solidFill>
                    <a:srgbClr val="1207B5"/>
                  </a:solidFill>
                  <a:latin typeface="Symbol" pitchFamily="18" charset="2"/>
                </a:rPr>
                <a:t>a</a:t>
              </a:r>
            </a:p>
          </p:txBody>
        </p:sp>
      </p:grpSp>
      <p:sp>
        <p:nvSpPr>
          <p:cNvPr id="239629" name="Text Box 13"/>
          <p:cNvSpPr txBox="1">
            <a:spLocks noChangeArrowheads="1"/>
          </p:cNvSpPr>
          <p:nvPr/>
        </p:nvSpPr>
        <p:spPr bwMode="auto">
          <a:xfrm>
            <a:off x="304800" y="896045"/>
            <a:ext cx="85344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dirty="0"/>
              <a:t>Determining whether to charge or move back on a fly ball can be determined in principle by optical acceleration on the retina.  </a:t>
            </a:r>
          </a:p>
          <a:p>
            <a:pPr>
              <a:spcBef>
                <a:spcPct val="50000"/>
              </a:spcBef>
            </a:pPr>
            <a:r>
              <a:rPr lang="en-US" sz="2000" b="1" dirty="0">
                <a:solidFill>
                  <a:srgbClr val="CC0066"/>
                </a:solidFill>
              </a:rPr>
              <a:t>Negative acceleration – ball lands in front of outfielder</a:t>
            </a:r>
          </a:p>
          <a:p>
            <a:pPr>
              <a:spcBef>
                <a:spcPct val="50000"/>
              </a:spcBef>
            </a:pPr>
            <a:r>
              <a:rPr lang="en-US" sz="2000" b="1" dirty="0">
                <a:solidFill>
                  <a:srgbClr val="CC0066"/>
                </a:solidFill>
              </a:rPr>
              <a:t>Zero acceleration – ball hits outfielder</a:t>
            </a:r>
          </a:p>
          <a:p>
            <a:pPr>
              <a:spcBef>
                <a:spcPct val="50000"/>
              </a:spcBef>
            </a:pPr>
            <a:r>
              <a:rPr lang="en-US" sz="2000" b="1" dirty="0">
                <a:solidFill>
                  <a:srgbClr val="CC0066"/>
                </a:solidFill>
              </a:rPr>
              <a:t>Positive acceleration – ball goes over outfielder’s head </a:t>
            </a:r>
          </a:p>
          <a:p>
            <a:pPr>
              <a:spcBef>
                <a:spcPct val="50000"/>
              </a:spcBef>
            </a:pPr>
            <a:r>
              <a:rPr lang="en-US" sz="2000" b="1" dirty="0"/>
              <a:t>There is some question, however, about whether observers are sufficiently sensitive to acceleration to make use of this information.</a:t>
            </a:r>
          </a:p>
        </p:txBody>
      </p:sp>
      <p:sp>
        <p:nvSpPr>
          <p:cNvPr id="2" name="TextBox 1"/>
          <p:cNvSpPr txBox="1"/>
          <p:nvPr/>
        </p:nvSpPr>
        <p:spPr>
          <a:xfrm>
            <a:off x="1092252" y="295951"/>
            <a:ext cx="6520948" cy="492443"/>
          </a:xfrm>
          <a:prstGeom prst="rect">
            <a:avLst/>
          </a:prstGeom>
          <a:noFill/>
        </p:spPr>
        <p:txBody>
          <a:bodyPr wrap="square" rtlCol="0">
            <a:spAutoFit/>
          </a:bodyPr>
          <a:lstStyle/>
          <a:p>
            <a:r>
              <a:rPr lang="en-US" b="1" dirty="0"/>
              <a:t>Optical acceleration cancellation (</a:t>
            </a:r>
            <a:r>
              <a:rPr lang="en-US" b="1" dirty="0" smtClean="0"/>
              <a:t>OAC)</a:t>
            </a:r>
            <a:endParaRPr lang="en-US" b="1" dirty="0"/>
          </a:p>
        </p:txBody>
      </p:sp>
    </p:spTree>
    <p:extLst>
      <p:ext uri="{BB962C8B-B14F-4D97-AF65-F5344CB8AC3E}">
        <p14:creationId xmlns:p14="http://schemas.microsoft.com/office/powerpoint/2010/main" val="17566482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54" name="Text Box 14"/>
          <p:cNvSpPr txBox="1">
            <a:spLocks noChangeArrowheads="1"/>
          </p:cNvSpPr>
          <p:nvPr/>
        </p:nvSpPr>
        <p:spPr bwMode="auto">
          <a:xfrm>
            <a:off x="4345624" y="1205851"/>
            <a:ext cx="4437955" cy="3385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400" b="1" dirty="0"/>
              <a:t>linear optical trajectory (LOT)</a:t>
            </a:r>
            <a:endParaRPr lang="en-US" sz="2400" b="1" dirty="0" smtClean="0"/>
          </a:p>
          <a:p>
            <a:pPr>
              <a:spcBef>
                <a:spcPct val="50000"/>
              </a:spcBef>
            </a:pPr>
            <a:r>
              <a:rPr lang="en-US" sz="2000" b="1" dirty="0" smtClean="0"/>
              <a:t>The </a:t>
            </a:r>
            <a:r>
              <a:rPr lang="en-US" sz="2000" b="1" dirty="0"/>
              <a:t>correct lateral movement to catch a fly ball can be achieved by making the ball’s optical projection maintain a linear trajectory on the retina</a:t>
            </a:r>
            <a:r>
              <a:rPr lang="en-US" sz="2000" b="1" dirty="0" smtClean="0"/>
              <a:t>.</a:t>
            </a:r>
          </a:p>
          <a:p>
            <a:pPr>
              <a:spcBef>
                <a:spcPct val="50000"/>
              </a:spcBef>
            </a:pPr>
            <a:r>
              <a:rPr lang="en-US" sz="2000" b="1" dirty="0" smtClean="0"/>
              <a:t>The </a:t>
            </a:r>
            <a:r>
              <a:rPr lang="en-US" sz="2000" b="1" dirty="0"/>
              <a:t>ball’s trajectory will be linear if </a:t>
            </a:r>
            <a:r>
              <a:rPr lang="en-US" sz="2000" b="1" dirty="0">
                <a:latin typeface="Symbol" pitchFamily="18" charset="2"/>
              </a:rPr>
              <a:t>a/b</a:t>
            </a:r>
            <a:r>
              <a:rPr lang="en-US" sz="2000" b="1" dirty="0"/>
              <a:t> = k</a:t>
            </a:r>
          </a:p>
          <a:p>
            <a:pPr>
              <a:spcBef>
                <a:spcPct val="50000"/>
              </a:spcBef>
            </a:pPr>
            <a:endParaRPr lang="en-US" sz="2000" b="1" dirty="0"/>
          </a:p>
        </p:txBody>
      </p:sp>
      <p:graphicFrame>
        <p:nvGraphicFramePr>
          <p:cNvPr id="240655" name="Object 15"/>
          <p:cNvGraphicFramePr>
            <a:graphicFrameLocks noGrp="1" noChangeAspect="1"/>
          </p:cNvGraphicFramePr>
          <p:nvPr>
            <p:ph/>
            <p:extLst>
              <p:ext uri="{D42A27DB-BD31-4B8C-83A1-F6EECF244321}">
                <p14:modId xmlns:p14="http://schemas.microsoft.com/office/powerpoint/2010/main" val="1964048072"/>
              </p:ext>
            </p:extLst>
          </p:nvPr>
        </p:nvGraphicFramePr>
        <p:xfrm>
          <a:off x="447745" y="785639"/>
          <a:ext cx="3484563" cy="5410200"/>
        </p:xfrm>
        <a:graphic>
          <a:graphicData uri="http://schemas.openxmlformats.org/presentationml/2006/ole">
            <mc:AlternateContent xmlns:mc="http://schemas.openxmlformats.org/markup-compatibility/2006">
              <mc:Choice xmlns:v="urn:schemas-microsoft-com:vml" Requires="v">
                <p:oleObj spid="_x0000_s259075" name="Image" r:id="rId3" imgW="6044444" imgH="9384127" progId="Photoshop.Image.9">
                  <p:embed/>
                </p:oleObj>
              </mc:Choice>
              <mc:Fallback>
                <p:oleObj name="Image" r:id="rId3" imgW="6044444" imgH="9384127" progId="Photoshop.Image.9">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745" y="785639"/>
                        <a:ext cx="3484563"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p:cNvSpPr txBox="1"/>
          <p:nvPr/>
        </p:nvSpPr>
        <p:spPr>
          <a:xfrm>
            <a:off x="4585349" y="3744369"/>
            <a:ext cx="3717670" cy="492443"/>
          </a:xfrm>
          <a:prstGeom prst="rect">
            <a:avLst/>
          </a:prstGeom>
          <a:noFill/>
        </p:spPr>
        <p:txBody>
          <a:bodyPr wrap="square" rtlCol="0">
            <a:spAutoFit/>
          </a:bodyPr>
          <a:lstStyle/>
          <a:p>
            <a:r>
              <a:rPr lang="en-US" dirty="0" smtClean="0"/>
              <a:t> </a:t>
            </a:r>
            <a:endParaRPr lang="en-US" dirty="0"/>
          </a:p>
        </p:txBody>
      </p:sp>
    </p:spTree>
    <p:extLst>
      <p:ext uri="{BB962C8B-B14F-4D97-AF65-F5344CB8AC3E}">
        <p14:creationId xmlns:p14="http://schemas.microsoft.com/office/powerpoint/2010/main" val="28168085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533400"/>
            <a:ext cx="3436938" cy="548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3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533400"/>
            <a:ext cx="2551113" cy="548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ChangeArrowheads="1"/>
          </p:cNvSpPr>
          <p:nvPr/>
        </p:nvSpPr>
        <p:spPr bwMode="auto">
          <a:xfrm>
            <a:off x="457200" y="381000"/>
            <a:ext cx="8229600" cy="685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p>
            <a:pPr>
              <a:tabLst>
                <a:tab pos="7837488" algn="r"/>
              </a:tabLst>
            </a:pPr>
            <a:r>
              <a:rPr kumimoji="1" lang="en-US" sz="3200">
                <a:solidFill>
                  <a:srgbClr val="FFFFFF"/>
                </a:solidFill>
                <a:latin typeface="ITC Officina Sans Book" charset="0"/>
              </a:rPr>
              <a:t>The VENLab 	</a:t>
            </a:r>
          </a:p>
        </p:txBody>
      </p:sp>
      <p:sp>
        <p:nvSpPr>
          <p:cNvPr id="33795" name="Rectangle 8"/>
          <p:cNvSpPr>
            <a:spLocks noGrp="1" noChangeArrowheads="1"/>
          </p:cNvSpPr>
          <p:nvPr>
            <p:ph type="title"/>
          </p:nvPr>
        </p:nvSpPr>
        <p:spPr/>
        <p:txBody>
          <a:bodyPr/>
          <a:lstStyle/>
          <a:p>
            <a:r>
              <a:rPr lang="en-US" smtClean="0">
                <a:ea typeface="ＭＳ Ｐゴシック" charset="-128"/>
              </a:rPr>
              <a:t>The VENLab</a:t>
            </a:r>
          </a:p>
        </p:txBody>
      </p:sp>
      <p:sp>
        <p:nvSpPr>
          <p:cNvPr id="33796" name="Line 52"/>
          <p:cNvSpPr>
            <a:spLocks noChangeShapeType="1"/>
          </p:cNvSpPr>
          <p:nvPr/>
        </p:nvSpPr>
        <p:spPr bwMode="auto">
          <a:xfrm flipH="1">
            <a:off x="4660900" y="3962400"/>
            <a:ext cx="1587500" cy="812800"/>
          </a:xfrm>
          <a:prstGeom prst="line">
            <a:avLst/>
          </a:prstGeom>
          <a:noFill/>
          <a:ln w="1905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33797" name="Group 56"/>
          <p:cNvGrpSpPr>
            <a:grpSpLocks/>
          </p:cNvGrpSpPr>
          <p:nvPr/>
        </p:nvGrpSpPr>
        <p:grpSpPr bwMode="auto">
          <a:xfrm>
            <a:off x="1066800" y="1447800"/>
            <a:ext cx="7543800" cy="4860925"/>
            <a:chOff x="672" y="864"/>
            <a:chExt cx="4752" cy="3062"/>
          </a:xfrm>
        </p:grpSpPr>
        <p:pic>
          <p:nvPicPr>
            <p:cNvPr id="3380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 y="1968"/>
              <a:ext cx="2496" cy="195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grpSp>
          <p:nvGrpSpPr>
            <p:cNvPr id="33801" name="Group 42"/>
            <p:cNvGrpSpPr>
              <a:grpSpLocks/>
            </p:cNvGrpSpPr>
            <p:nvPr/>
          </p:nvGrpSpPr>
          <p:grpSpPr bwMode="auto">
            <a:xfrm>
              <a:off x="2400" y="1392"/>
              <a:ext cx="864" cy="1576"/>
              <a:chOff x="2544" y="768"/>
              <a:chExt cx="864" cy="1576"/>
            </a:xfrm>
          </p:grpSpPr>
          <p:sp>
            <p:nvSpPr>
              <p:cNvPr id="33809" name="Text Box 43"/>
              <p:cNvSpPr txBox="1">
                <a:spLocks noChangeArrowheads="1"/>
              </p:cNvSpPr>
              <p:nvPr/>
            </p:nvSpPr>
            <p:spPr bwMode="auto">
              <a:xfrm>
                <a:off x="2544" y="768"/>
                <a:ext cx="864"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800" b="1">
                    <a:solidFill>
                      <a:srgbClr val="000000"/>
                    </a:solidFill>
                    <a:latin typeface="Avant Garde" charset="0"/>
                    <a:ea typeface="ＭＳ Ｐゴシック" charset="-128"/>
                  </a:defRPr>
                </a:lvl1pPr>
                <a:lvl2pPr marL="37931725" indent="-37474525">
                  <a:defRPr sz="2800" b="1">
                    <a:solidFill>
                      <a:srgbClr val="000000"/>
                    </a:solidFill>
                    <a:latin typeface="Avant Garde" charset="0"/>
                    <a:ea typeface="ＭＳ Ｐゴシック" charset="-128"/>
                  </a:defRPr>
                </a:lvl2pPr>
                <a:lvl3pPr>
                  <a:defRPr sz="2800" b="1">
                    <a:solidFill>
                      <a:srgbClr val="000000"/>
                    </a:solidFill>
                    <a:latin typeface="Avant Garde" charset="0"/>
                    <a:ea typeface="ＭＳ Ｐゴシック" charset="-128"/>
                  </a:defRPr>
                </a:lvl3pPr>
                <a:lvl4pPr>
                  <a:defRPr sz="2800" b="1">
                    <a:solidFill>
                      <a:srgbClr val="000000"/>
                    </a:solidFill>
                    <a:latin typeface="Avant Garde" charset="0"/>
                    <a:ea typeface="ＭＳ Ｐゴシック" charset="-128"/>
                  </a:defRPr>
                </a:lvl4pPr>
                <a:lvl5pPr>
                  <a:defRPr sz="2800" b="1">
                    <a:solidFill>
                      <a:srgbClr val="000000"/>
                    </a:solidFill>
                    <a:latin typeface="Avant Garde" charset="0"/>
                    <a:ea typeface="ＭＳ Ｐゴシック" charset="-128"/>
                  </a:defRPr>
                </a:lvl5pPr>
                <a:lvl6pPr marL="457200" eaLnBrk="0" fontAlgn="base" hangingPunct="0">
                  <a:spcBef>
                    <a:spcPct val="0"/>
                  </a:spcBef>
                  <a:spcAft>
                    <a:spcPct val="0"/>
                  </a:spcAft>
                  <a:defRPr sz="2800" b="1">
                    <a:solidFill>
                      <a:srgbClr val="000000"/>
                    </a:solidFill>
                    <a:latin typeface="Avant Garde" charset="0"/>
                    <a:ea typeface="ＭＳ Ｐゴシック" charset="-128"/>
                  </a:defRPr>
                </a:lvl6pPr>
                <a:lvl7pPr marL="914400" eaLnBrk="0" fontAlgn="base" hangingPunct="0">
                  <a:spcBef>
                    <a:spcPct val="0"/>
                  </a:spcBef>
                  <a:spcAft>
                    <a:spcPct val="0"/>
                  </a:spcAft>
                  <a:defRPr sz="2800" b="1">
                    <a:solidFill>
                      <a:srgbClr val="000000"/>
                    </a:solidFill>
                    <a:latin typeface="Avant Garde" charset="0"/>
                    <a:ea typeface="ＭＳ Ｐゴシック" charset="-128"/>
                  </a:defRPr>
                </a:lvl7pPr>
                <a:lvl8pPr marL="1371600" eaLnBrk="0" fontAlgn="base" hangingPunct="0">
                  <a:spcBef>
                    <a:spcPct val="0"/>
                  </a:spcBef>
                  <a:spcAft>
                    <a:spcPct val="0"/>
                  </a:spcAft>
                  <a:defRPr sz="2800" b="1">
                    <a:solidFill>
                      <a:srgbClr val="000000"/>
                    </a:solidFill>
                    <a:latin typeface="Avant Garde" charset="0"/>
                    <a:ea typeface="ＭＳ Ｐゴシック" charset="-128"/>
                  </a:defRPr>
                </a:lvl8pPr>
                <a:lvl9pPr marL="1828800" eaLnBrk="0" fontAlgn="base" hangingPunct="0">
                  <a:spcBef>
                    <a:spcPct val="0"/>
                  </a:spcBef>
                  <a:spcAft>
                    <a:spcPct val="0"/>
                  </a:spcAft>
                  <a:defRPr sz="2800" b="1">
                    <a:solidFill>
                      <a:srgbClr val="000000"/>
                    </a:solidFill>
                    <a:latin typeface="Avant Garde" charset="0"/>
                    <a:ea typeface="ＭＳ Ｐゴシック" charset="-128"/>
                  </a:defRPr>
                </a:lvl9pPr>
              </a:lstStyle>
              <a:p>
                <a:r>
                  <a:rPr lang="en-US" sz="1400" b="0">
                    <a:solidFill>
                      <a:schemeClr val="bg2"/>
                    </a:solidFill>
                    <a:latin typeface="Skia" charset="0"/>
                  </a:rPr>
                  <a:t>microphones</a:t>
                </a:r>
              </a:p>
              <a:p>
                <a:r>
                  <a:rPr lang="en-US" sz="1400" b="0">
                    <a:solidFill>
                      <a:schemeClr val="bg2"/>
                    </a:solidFill>
                    <a:latin typeface="Skia" charset="0"/>
                  </a:rPr>
                  <a:t>inertia cube</a:t>
                </a:r>
              </a:p>
            </p:txBody>
          </p:sp>
          <p:sp>
            <p:nvSpPr>
              <p:cNvPr id="33810" name="Line 44"/>
              <p:cNvSpPr>
                <a:spLocks noChangeShapeType="1"/>
              </p:cNvSpPr>
              <p:nvPr/>
            </p:nvSpPr>
            <p:spPr bwMode="auto">
              <a:xfrm>
                <a:off x="2920" y="1144"/>
                <a:ext cx="96" cy="1200"/>
              </a:xfrm>
              <a:prstGeom prst="line">
                <a:avLst/>
              </a:prstGeom>
              <a:noFill/>
              <a:ln w="1905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3802" name="Group 45"/>
            <p:cNvGrpSpPr>
              <a:grpSpLocks/>
            </p:cNvGrpSpPr>
            <p:nvPr/>
          </p:nvGrpSpPr>
          <p:grpSpPr bwMode="auto">
            <a:xfrm>
              <a:off x="864" y="1474"/>
              <a:ext cx="1392" cy="926"/>
              <a:chOff x="1008" y="850"/>
              <a:chExt cx="1392" cy="926"/>
            </a:xfrm>
          </p:grpSpPr>
          <p:sp>
            <p:nvSpPr>
              <p:cNvPr id="33805" name="Text Box 46"/>
              <p:cNvSpPr txBox="1">
                <a:spLocks noChangeArrowheads="1"/>
              </p:cNvSpPr>
              <p:nvPr/>
            </p:nvSpPr>
            <p:spPr bwMode="auto">
              <a:xfrm>
                <a:off x="1008" y="850"/>
                <a:ext cx="1392"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800" b="1">
                    <a:solidFill>
                      <a:srgbClr val="000000"/>
                    </a:solidFill>
                    <a:latin typeface="Avant Garde" charset="0"/>
                    <a:ea typeface="ＭＳ Ｐゴシック" charset="-128"/>
                  </a:defRPr>
                </a:lvl1pPr>
                <a:lvl2pPr marL="37931725" indent="-37474525">
                  <a:defRPr sz="2800" b="1">
                    <a:solidFill>
                      <a:srgbClr val="000000"/>
                    </a:solidFill>
                    <a:latin typeface="Avant Garde" charset="0"/>
                    <a:ea typeface="ＭＳ Ｐゴシック" charset="-128"/>
                  </a:defRPr>
                </a:lvl2pPr>
                <a:lvl3pPr>
                  <a:defRPr sz="2800" b="1">
                    <a:solidFill>
                      <a:srgbClr val="000000"/>
                    </a:solidFill>
                    <a:latin typeface="Avant Garde" charset="0"/>
                    <a:ea typeface="ＭＳ Ｐゴシック" charset="-128"/>
                  </a:defRPr>
                </a:lvl3pPr>
                <a:lvl4pPr>
                  <a:defRPr sz="2800" b="1">
                    <a:solidFill>
                      <a:srgbClr val="000000"/>
                    </a:solidFill>
                    <a:latin typeface="Avant Garde" charset="0"/>
                    <a:ea typeface="ＭＳ Ｐゴシック" charset="-128"/>
                  </a:defRPr>
                </a:lvl4pPr>
                <a:lvl5pPr>
                  <a:defRPr sz="2800" b="1">
                    <a:solidFill>
                      <a:srgbClr val="000000"/>
                    </a:solidFill>
                    <a:latin typeface="Avant Garde" charset="0"/>
                    <a:ea typeface="ＭＳ Ｐゴシック" charset="-128"/>
                  </a:defRPr>
                </a:lvl5pPr>
                <a:lvl6pPr marL="457200" eaLnBrk="0" fontAlgn="base" hangingPunct="0">
                  <a:spcBef>
                    <a:spcPct val="0"/>
                  </a:spcBef>
                  <a:spcAft>
                    <a:spcPct val="0"/>
                  </a:spcAft>
                  <a:defRPr sz="2800" b="1">
                    <a:solidFill>
                      <a:srgbClr val="000000"/>
                    </a:solidFill>
                    <a:latin typeface="Avant Garde" charset="0"/>
                    <a:ea typeface="ＭＳ Ｐゴシック" charset="-128"/>
                  </a:defRPr>
                </a:lvl6pPr>
                <a:lvl7pPr marL="914400" eaLnBrk="0" fontAlgn="base" hangingPunct="0">
                  <a:spcBef>
                    <a:spcPct val="0"/>
                  </a:spcBef>
                  <a:spcAft>
                    <a:spcPct val="0"/>
                  </a:spcAft>
                  <a:defRPr sz="2800" b="1">
                    <a:solidFill>
                      <a:srgbClr val="000000"/>
                    </a:solidFill>
                    <a:latin typeface="Avant Garde" charset="0"/>
                    <a:ea typeface="ＭＳ Ｐゴシック" charset="-128"/>
                  </a:defRPr>
                </a:lvl7pPr>
                <a:lvl8pPr marL="1371600" eaLnBrk="0" fontAlgn="base" hangingPunct="0">
                  <a:spcBef>
                    <a:spcPct val="0"/>
                  </a:spcBef>
                  <a:spcAft>
                    <a:spcPct val="0"/>
                  </a:spcAft>
                  <a:defRPr sz="2800" b="1">
                    <a:solidFill>
                      <a:srgbClr val="000000"/>
                    </a:solidFill>
                    <a:latin typeface="Avant Garde" charset="0"/>
                    <a:ea typeface="ＭＳ Ｐゴシック" charset="-128"/>
                  </a:defRPr>
                </a:lvl8pPr>
                <a:lvl9pPr marL="1828800" eaLnBrk="0" fontAlgn="base" hangingPunct="0">
                  <a:spcBef>
                    <a:spcPct val="0"/>
                  </a:spcBef>
                  <a:spcAft>
                    <a:spcPct val="0"/>
                  </a:spcAft>
                  <a:defRPr sz="2800" b="1">
                    <a:solidFill>
                      <a:srgbClr val="000000"/>
                    </a:solidFill>
                    <a:latin typeface="Avant Garde" charset="0"/>
                    <a:ea typeface="ＭＳ Ｐゴシック" charset="-128"/>
                  </a:defRPr>
                </a:lvl9pPr>
              </a:lstStyle>
              <a:p>
                <a:r>
                  <a:rPr lang="en-US" sz="1400" b="0">
                    <a:solidFill>
                      <a:schemeClr val="bg2"/>
                    </a:solidFill>
                    <a:latin typeface="Skia" charset="0"/>
                  </a:rPr>
                  <a:t>InterSense 900 Tracker: </a:t>
                </a:r>
              </a:p>
              <a:p>
                <a:r>
                  <a:rPr lang="en-US" sz="1400" b="0">
                    <a:solidFill>
                      <a:schemeClr val="bg2"/>
                    </a:solidFill>
                    <a:latin typeface="Skia" charset="0"/>
                  </a:rPr>
                  <a:t>sonic beacons</a:t>
                </a:r>
              </a:p>
            </p:txBody>
          </p:sp>
          <p:sp>
            <p:nvSpPr>
              <p:cNvPr id="33806" name="Line 47"/>
              <p:cNvSpPr>
                <a:spLocks noChangeShapeType="1"/>
              </p:cNvSpPr>
              <p:nvPr/>
            </p:nvSpPr>
            <p:spPr bwMode="auto">
              <a:xfrm>
                <a:off x="1440" y="1224"/>
                <a:ext cx="160" cy="496"/>
              </a:xfrm>
              <a:prstGeom prst="line">
                <a:avLst/>
              </a:prstGeom>
              <a:noFill/>
              <a:ln w="1905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3807" name="Line 48"/>
              <p:cNvSpPr>
                <a:spLocks noChangeShapeType="1"/>
              </p:cNvSpPr>
              <p:nvPr/>
            </p:nvSpPr>
            <p:spPr bwMode="auto">
              <a:xfrm>
                <a:off x="1536" y="1224"/>
                <a:ext cx="288" cy="312"/>
              </a:xfrm>
              <a:prstGeom prst="line">
                <a:avLst/>
              </a:prstGeom>
              <a:noFill/>
              <a:ln w="1905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3808" name="Line 49"/>
              <p:cNvSpPr>
                <a:spLocks noChangeShapeType="1"/>
              </p:cNvSpPr>
              <p:nvPr/>
            </p:nvSpPr>
            <p:spPr bwMode="auto">
              <a:xfrm flipH="1">
                <a:off x="1200" y="1216"/>
                <a:ext cx="160" cy="560"/>
              </a:xfrm>
              <a:prstGeom prst="line">
                <a:avLst/>
              </a:prstGeom>
              <a:noFill/>
              <a:ln w="1905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33803" name="Text Box 51"/>
            <p:cNvSpPr txBox="1">
              <a:spLocks noChangeArrowheads="1"/>
            </p:cNvSpPr>
            <p:nvPr/>
          </p:nvSpPr>
          <p:spPr bwMode="auto">
            <a:xfrm>
              <a:off x="3936" y="2324"/>
              <a:ext cx="148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800" b="1">
                  <a:solidFill>
                    <a:srgbClr val="000000"/>
                  </a:solidFill>
                  <a:latin typeface="Avant Garde" charset="0"/>
                  <a:ea typeface="ＭＳ Ｐゴシック" charset="-128"/>
                </a:defRPr>
              </a:lvl1pPr>
              <a:lvl2pPr marL="37931725" indent="-37474525">
                <a:defRPr sz="2800" b="1">
                  <a:solidFill>
                    <a:srgbClr val="000000"/>
                  </a:solidFill>
                  <a:latin typeface="Avant Garde" charset="0"/>
                  <a:ea typeface="ＭＳ Ｐゴシック" charset="-128"/>
                </a:defRPr>
              </a:lvl2pPr>
              <a:lvl3pPr>
                <a:defRPr sz="2800" b="1">
                  <a:solidFill>
                    <a:srgbClr val="000000"/>
                  </a:solidFill>
                  <a:latin typeface="Avant Garde" charset="0"/>
                  <a:ea typeface="ＭＳ Ｐゴシック" charset="-128"/>
                </a:defRPr>
              </a:lvl3pPr>
              <a:lvl4pPr>
                <a:defRPr sz="2800" b="1">
                  <a:solidFill>
                    <a:srgbClr val="000000"/>
                  </a:solidFill>
                  <a:latin typeface="Avant Garde" charset="0"/>
                  <a:ea typeface="ＭＳ Ｐゴシック" charset="-128"/>
                </a:defRPr>
              </a:lvl4pPr>
              <a:lvl5pPr>
                <a:defRPr sz="2800" b="1">
                  <a:solidFill>
                    <a:srgbClr val="000000"/>
                  </a:solidFill>
                  <a:latin typeface="Avant Garde" charset="0"/>
                  <a:ea typeface="ＭＳ Ｐゴシック" charset="-128"/>
                </a:defRPr>
              </a:lvl5pPr>
              <a:lvl6pPr marL="457200" eaLnBrk="0" fontAlgn="base" hangingPunct="0">
                <a:spcBef>
                  <a:spcPct val="0"/>
                </a:spcBef>
                <a:spcAft>
                  <a:spcPct val="0"/>
                </a:spcAft>
                <a:defRPr sz="2800" b="1">
                  <a:solidFill>
                    <a:srgbClr val="000000"/>
                  </a:solidFill>
                  <a:latin typeface="Avant Garde" charset="0"/>
                  <a:ea typeface="ＭＳ Ｐゴシック" charset="-128"/>
                </a:defRPr>
              </a:lvl6pPr>
              <a:lvl7pPr marL="914400" eaLnBrk="0" fontAlgn="base" hangingPunct="0">
                <a:spcBef>
                  <a:spcPct val="0"/>
                </a:spcBef>
                <a:spcAft>
                  <a:spcPct val="0"/>
                </a:spcAft>
                <a:defRPr sz="2800" b="1">
                  <a:solidFill>
                    <a:srgbClr val="000000"/>
                  </a:solidFill>
                  <a:latin typeface="Avant Garde" charset="0"/>
                  <a:ea typeface="ＭＳ Ｐゴシック" charset="-128"/>
                </a:defRPr>
              </a:lvl7pPr>
              <a:lvl8pPr marL="1371600" eaLnBrk="0" fontAlgn="base" hangingPunct="0">
                <a:spcBef>
                  <a:spcPct val="0"/>
                </a:spcBef>
                <a:spcAft>
                  <a:spcPct val="0"/>
                </a:spcAft>
                <a:defRPr sz="2800" b="1">
                  <a:solidFill>
                    <a:srgbClr val="000000"/>
                  </a:solidFill>
                  <a:latin typeface="Avant Garde" charset="0"/>
                  <a:ea typeface="ＭＳ Ｐゴシック" charset="-128"/>
                </a:defRPr>
              </a:lvl8pPr>
              <a:lvl9pPr marL="1828800" eaLnBrk="0" fontAlgn="base" hangingPunct="0">
                <a:spcBef>
                  <a:spcPct val="0"/>
                </a:spcBef>
                <a:spcAft>
                  <a:spcPct val="0"/>
                </a:spcAft>
                <a:defRPr sz="2800" b="1">
                  <a:solidFill>
                    <a:srgbClr val="000000"/>
                  </a:solidFill>
                  <a:latin typeface="Avant Garde" charset="0"/>
                  <a:ea typeface="ＭＳ Ｐゴシック" charset="-128"/>
                </a:defRPr>
              </a:lvl9pPr>
            </a:lstStyle>
            <a:p>
              <a:r>
                <a:rPr lang="en-US" sz="1400" b="0">
                  <a:solidFill>
                    <a:schemeClr val="bg2"/>
                  </a:solidFill>
                  <a:latin typeface="Skia" charset="0"/>
                </a:rPr>
                <a:t>Rockwell Collins HMD</a:t>
              </a:r>
            </a:p>
            <a:p>
              <a:r>
                <a:rPr lang="en-US" sz="1400" b="0">
                  <a:solidFill>
                    <a:schemeClr val="bg2"/>
                  </a:solidFill>
                  <a:latin typeface="Skia" charset="0"/>
                </a:rPr>
                <a:t>(63˚ x 53˚, 60 Hz, ~70 ms)</a:t>
              </a:r>
            </a:p>
          </p:txBody>
        </p:sp>
        <p:pic>
          <p:nvPicPr>
            <p:cNvPr id="33804" name="Picture 53" descr="VRGIR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2" y="864"/>
              <a:ext cx="914" cy="1392"/>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grpSp>
      <p:pic>
        <p:nvPicPr>
          <p:cNvPr id="33798" name="Picture 54" descr="fuzz_ho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64820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Rectangle 55"/>
          <p:cNvSpPr>
            <a:spLocks noGrp="1" noChangeArrowheads="1"/>
          </p:cNvSpPr>
          <p:nvPr/>
        </p:nvSpPr>
        <p:spPr bwMode="auto">
          <a:xfrm>
            <a:off x="381000" y="1524000"/>
            <a:ext cx="5791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000">
                <a:solidFill>
                  <a:srgbClr val="000080"/>
                </a:solidFill>
                <a:latin typeface="ITC Officina Sans Book" charset="0"/>
              </a:rPr>
              <a:t>A large-scale ambulatory virtual environment</a:t>
            </a:r>
          </a:p>
          <a:p>
            <a:r>
              <a:rPr lang="en-US" sz="1800">
                <a:solidFill>
                  <a:srgbClr val="000080"/>
                </a:solidFill>
                <a:latin typeface="ITC Officina Sans Book" charset="0"/>
              </a:rPr>
              <a:t>(12 m x 12 m)</a:t>
            </a:r>
            <a:endParaRPr lang="en-US" sz="2000">
              <a:solidFill>
                <a:srgbClr val="000080"/>
              </a:solidFill>
              <a:latin typeface="ITC Officina Sans Book" charset="0"/>
            </a:endParaRPr>
          </a:p>
        </p:txBody>
      </p:sp>
    </p:spTree>
    <p:extLst>
      <p:ext uri="{BB962C8B-B14F-4D97-AF65-F5344CB8AC3E}">
        <p14:creationId xmlns:p14="http://schemas.microsoft.com/office/powerpoint/2010/main" val="28041778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750" y="1693954"/>
            <a:ext cx="5908631" cy="357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302686" y="420491"/>
            <a:ext cx="4545302" cy="492443"/>
          </a:xfrm>
          <a:prstGeom prst="rect">
            <a:avLst/>
          </a:prstGeom>
          <a:noFill/>
        </p:spPr>
        <p:txBody>
          <a:bodyPr wrap="square" rtlCol="0">
            <a:spAutoFit/>
          </a:bodyPr>
          <a:lstStyle/>
          <a:p>
            <a:r>
              <a:rPr lang="en-US" dirty="0"/>
              <a:t>Fink, </a:t>
            </a:r>
            <a:r>
              <a:rPr lang="en-US" dirty="0" smtClean="0"/>
              <a:t>Foo </a:t>
            </a:r>
            <a:r>
              <a:rPr lang="en-US" dirty="0"/>
              <a:t>&amp; Warren, </a:t>
            </a:r>
            <a:r>
              <a:rPr lang="en-US" dirty="0" smtClean="0"/>
              <a:t>(2009</a:t>
            </a:r>
            <a:r>
              <a:rPr lang="en-US" dirty="0"/>
              <a:t>).</a:t>
            </a:r>
          </a:p>
        </p:txBody>
      </p:sp>
    </p:spTree>
    <p:extLst>
      <p:ext uri="{BB962C8B-B14F-4D97-AF65-F5344CB8AC3E}">
        <p14:creationId xmlns:p14="http://schemas.microsoft.com/office/powerpoint/2010/main" val="825703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457200" y="274638"/>
            <a:ext cx="8229600" cy="868362"/>
          </a:xfrm>
        </p:spPr>
        <p:txBody>
          <a:bodyPr/>
          <a:lstStyle/>
          <a:p>
            <a:r>
              <a:rPr lang="en-US"/>
              <a:t>Optic flow </a:t>
            </a:r>
            <a:r>
              <a:rPr lang="en-US" sz="3200"/>
              <a:t>(James Gibson, 1950)</a:t>
            </a:r>
          </a:p>
        </p:txBody>
      </p:sp>
      <p:pic>
        <p:nvPicPr>
          <p:cNvPr id="2129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1676400"/>
            <a:ext cx="5484813"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1"/>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r ball catchin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5372" y="424543"/>
            <a:ext cx="7315200" cy="5486400"/>
          </a:xfrm>
          <a:prstGeom prst="rect">
            <a:avLst/>
          </a:prstGeom>
        </p:spPr>
      </p:pic>
    </p:spTree>
    <p:extLst>
      <p:ext uri="{BB962C8B-B14F-4D97-AF65-F5344CB8AC3E}">
        <p14:creationId xmlns:p14="http://schemas.microsoft.com/office/powerpoint/2010/main" val="11764878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 vr ball catchin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6971" y="482600"/>
            <a:ext cx="7315200" cy="5486400"/>
          </a:xfrm>
          <a:prstGeom prst="rect">
            <a:avLst/>
          </a:prstGeom>
        </p:spPr>
      </p:pic>
    </p:spTree>
    <p:extLst>
      <p:ext uri="{BB962C8B-B14F-4D97-AF65-F5344CB8AC3E}">
        <p14:creationId xmlns:p14="http://schemas.microsoft.com/office/powerpoint/2010/main" val="9214674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538" y="1100138"/>
            <a:ext cx="4574857" cy="4165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00126" y="5599177"/>
            <a:ext cx="7046594" cy="830997"/>
          </a:xfrm>
          <a:prstGeom prst="rect">
            <a:avLst/>
          </a:prstGeom>
        </p:spPr>
        <p:txBody>
          <a:bodyPr wrap="square">
            <a:spAutoFit/>
          </a:bodyPr>
          <a:lstStyle/>
          <a:p>
            <a:r>
              <a:rPr lang="en-US" sz="1600" dirty="0" smtClean="0"/>
              <a:t>Paths </a:t>
            </a:r>
            <a:r>
              <a:rPr lang="en-US" sz="1600" dirty="0"/>
              <a:t>for a representative </a:t>
            </a:r>
            <a:r>
              <a:rPr lang="en-US" sz="1600" dirty="0" smtClean="0"/>
              <a:t>participant</a:t>
            </a:r>
            <a:r>
              <a:rPr lang="en-US" sz="1600" dirty="0"/>
              <a:t>, for normal (blue</a:t>
            </a:r>
            <a:r>
              <a:rPr lang="en-US" sz="1600" dirty="0" smtClean="0"/>
              <a:t>) and </a:t>
            </a:r>
            <a:r>
              <a:rPr lang="en-US" sz="1600" dirty="0"/>
              <a:t>perturbed (red) trajectories. Each trial started at </a:t>
            </a:r>
            <a:r>
              <a:rPr lang="en-US" sz="1600" i="1" dirty="0"/>
              <a:t>X </a:t>
            </a:r>
            <a:r>
              <a:rPr lang="en-US" sz="1600" dirty="0"/>
              <a:t>= 0 and </a:t>
            </a:r>
            <a:r>
              <a:rPr lang="en-US" sz="1600" i="1" dirty="0"/>
              <a:t>Y </a:t>
            </a:r>
            <a:r>
              <a:rPr lang="en-US" sz="1600" dirty="0" smtClean="0"/>
              <a:t>= 0</a:t>
            </a:r>
            <a:r>
              <a:rPr lang="en-US" sz="1600" dirty="0"/>
              <a:t>, with the ﬁnal ball positions shown with green circles.</a:t>
            </a:r>
          </a:p>
        </p:txBody>
      </p:sp>
    </p:spTree>
    <p:extLst>
      <p:ext uri="{BB962C8B-B14F-4D97-AF65-F5344CB8AC3E}">
        <p14:creationId xmlns:p14="http://schemas.microsoft.com/office/powerpoint/2010/main" val="25159818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5013" y="1166813"/>
            <a:ext cx="5133975"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99075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5013" y="1171575"/>
            <a:ext cx="5133975" cy="451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6820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ext Box 2"/>
          <p:cNvSpPr txBox="1">
            <a:spLocks noChangeArrowheads="1"/>
          </p:cNvSpPr>
          <p:nvPr/>
        </p:nvSpPr>
        <p:spPr bwMode="auto">
          <a:xfrm>
            <a:off x="685800" y="228600"/>
            <a:ext cx="7848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000" b="1">
                <a:solidFill>
                  <a:srgbClr val="CC0066"/>
                </a:solidFill>
              </a:rPr>
              <a:t>Optic flow</a:t>
            </a:r>
            <a:r>
              <a:rPr lang="en-US" sz="2000">
                <a:solidFill>
                  <a:srgbClr val="000000"/>
                </a:solidFill>
              </a:rPr>
              <a:t> is the visual motion in the optic array caused by self-motion. Gibson identified an important property of the optic flow: the rate of flow is zero in the heading direction, this point of the optic array is called the </a:t>
            </a:r>
            <a:r>
              <a:rPr lang="en-US" sz="2000" b="1">
                <a:solidFill>
                  <a:srgbClr val="CC0066"/>
                </a:solidFill>
              </a:rPr>
              <a:t>focus of expansion</a:t>
            </a:r>
            <a:r>
              <a:rPr lang="en-US" sz="2000">
                <a:solidFill>
                  <a:srgbClr val="000000"/>
                </a:solidFill>
              </a:rPr>
              <a:t>.</a:t>
            </a:r>
            <a:endParaRPr lang="en-US" sz="2000"/>
          </a:p>
        </p:txBody>
      </p:sp>
      <p:pic>
        <p:nvPicPr>
          <p:cNvPr id="2140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828800"/>
            <a:ext cx="6137275" cy="461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ext Box 2"/>
          <p:cNvSpPr txBox="1">
            <a:spLocks noChangeArrowheads="1"/>
          </p:cNvSpPr>
          <p:nvPr/>
        </p:nvSpPr>
        <p:spPr bwMode="auto">
          <a:xfrm>
            <a:off x="5334000" y="1524000"/>
            <a:ext cx="2971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b="1"/>
              <a:t>Flow pattern for an eye movement</a:t>
            </a:r>
          </a:p>
        </p:txBody>
      </p:sp>
      <p:sp>
        <p:nvSpPr>
          <p:cNvPr id="215043" name="Text Box 3"/>
          <p:cNvSpPr txBox="1">
            <a:spLocks noChangeArrowheads="1"/>
          </p:cNvSpPr>
          <p:nvPr/>
        </p:nvSpPr>
        <p:spPr bwMode="auto">
          <a:xfrm>
            <a:off x="5334000" y="3505200"/>
            <a:ext cx="2971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b="1"/>
              <a:t>Flow pattern while tracking a moving object</a:t>
            </a:r>
          </a:p>
        </p:txBody>
      </p:sp>
      <p:sp>
        <p:nvSpPr>
          <p:cNvPr id="215044" name="Text Box 4"/>
          <p:cNvSpPr txBox="1">
            <a:spLocks noChangeArrowheads="1"/>
          </p:cNvSpPr>
          <p:nvPr/>
        </p:nvSpPr>
        <p:spPr bwMode="auto">
          <a:xfrm>
            <a:off x="5334000" y="2362200"/>
            <a:ext cx="33528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b="1"/>
              <a:t>Flow pattern while watching a moving object with a stationary eye</a:t>
            </a:r>
          </a:p>
        </p:txBody>
      </p:sp>
      <p:sp>
        <p:nvSpPr>
          <p:cNvPr id="215045" name="Line 5"/>
          <p:cNvSpPr>
            <a:spLocks noChangeShapeType="1"/>
          </p:cNvSpPr>
          <p:nvPr/>
        </p:nvSpPr>
        <p:spPr bwMode="auto">
          <a:xfrm flipH="1">
            <a:off x="3810000" y="1828800"/>
            <a:ext cx="1295400" cy="76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046" name="Text Box 6"/>
          <p:cNvSpPr txBox="1">
            <a:spLocks noChangeArrowheads="1"/>
          </p:cNvSpPr>
          <p:nvPr/>
        </p:nvSpPr>
        <p:spPr bwMode="auto">
          <a:xfrm>
            <a:off x="5334000" y="4343400"/>
            <a:ext cx="3200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b="1"/>
              <a:t>Flow pattern for lateral movement over the ground movement</a:t>
            </a:r>
          </a:p>
        </p:txBody>
      </p:sp>
      <p:sp>
        <p:nvSpPr>
          <p:cNvPr id="215047" name="Text Box 7"/>
          <p:cNvSpPr txBox="1">
            <a:spLocks noChangeArrowheads="1"/>
          </p:cNvSpPr>
          <p:nvPr/>
        </p:nvSpPr>
        <p:spPr bwMode="auto">
          <a:xfrm>
            <a:off x="5181600" y="5486400"/>
            <a:ext cx="33528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b="1"/>
              <a:t>Flow pattern while watching an approaching object with a stationary eye</a:t>
            </a:r>
          </a:p>
        </p:txBody>
      </p:sp>
      <p:sp>
        <p:nvSpPr>
          <p:cNvPr id="215048" name="Line 8"/>
          <p:cNvSpPr>
            <a:spLocks noChangeShapeType="1"/>
          </p:cNvSpPr>
          <p:nvPr/>
        </p:nvSpPr>
        <p:spPr bwMode="auto">
          <a:xfrm flipH="1">
            <a:off x="2895600" y="2743200"/>
            <a:ext cx="2133600" cy="76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049" name="Line 9"/>
          <p:cNvSpPr>
            <a:spLocks noChangeShapeType="1"/>
          </p:cNvSpPr>
          <p:nvPr/>
        </p:nvSpPr>
        <p:spPr bwMode="auto">
          <a:xfrm flipH="1">
            <a:off x="3962400" y="3810000"/>
            <a:ext cx="1295400" cy="76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050" name="Line 10"/>
          <p:cNvSpPr>
            <a:spLocks noChangeShapeType="1"/>
          </p:cNvSpPr>
          <p:nvPr/>
        </p:nvSpPr>
        <p:spPr bwMode="auto">
          <a:xfrm flipH="1">
            <a:off x="2971800" y="4648200"/>
            <a:ext cx="2133600" cy="152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051" name="Line 11"/>
          <p:cNvSpPr>
            <a:spLocks noChangeShapeType="1"/>
          </p:cNvSpPr>
          <p:nvPr/>
        </p:nvSpPr>
        <p:spPr bwMode="auto">
          <a:xfrm flipH="1">
            <a:off x="3733800" y="5867400"/>
            <a:ext cx="1295400" cy="76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052" name="Text Box 12"/>
          <p:cNvSpPr txBox="1">
            <a:spLocks noChangeArrowheads="1"/>
          </p:cNvSpPr>
          <p:nvPr/>
        </p:nvSpPr>
        <p:spPr bwMode="auto">
          <a:xfrm>
            <a:off x="914400" y="304800"/>
            <a:ext cx="7391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t>Patterns of optic flow can specify particular types of object or observer motion</a:t>
            </a:r>
          </a:p>
        </p:txBody>
      </p:sp>
      <p:grpSp>
        <p:nvGrpSpPr>
          <p:cNvPr id="215053" name="Group 13"/>
          <p:cNvGrpSpPr>
            <a:grpSpLocks/>
          </p:cNvGrpSpPr>
          <p:nvPr/>
        </p:nvGrpSpPr>
        <p:grpSpPr bwMode="auto">
          <a:xfrm>
            <a:off x="2362200" y="1295400"/>
            <a:ext cx="1219200" cy="1219200"/>
            <a:chOff x="4992" y="576"/>
            <a:chExt cx="768" cy="768"/>
          </a:xfrm>
        </p:grpSpPr>
        <p:sp>
          <p:nvSpPr>
            <p:cNvPr id="215054" name="Oval 14"/>
            <p:cNvSpPr>
              <a:spLocks noChangeArrowheads="1"/>
            </p:cNvSpPr>
            <p:nvPr/>
          </p:nvSpPr>
          <p:spPr bwMode="auto">
            <a:xfrm>
              <a:off x="4992" y="576"/>
              <a:ext cx="768" cy="768"/>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055" name="Line 15"/>
            <p:cNvSpPr>
              <a:spLocks noChangeShapeType="1"/>
            </p:cNvSpPr>
            <p:nvPr/>
          </p:nvSpPr>
          <p:spPr bwMode="auto">
            <a:xfrm>
              <a:off x="5136" y="912"/>
              <a:ext cx="48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5056" name="Group 16"/>
          <p:cNvGrpSpPr>
            <a:grpSpLocks/>
          </p:cNvGrpSpPr>
          <p:nvPr/>
        </p:nvGrpSpPr>
        <p:grpSpPr bwMode="auto">
          <a:xfrm>
            <a:off x="1295400" y="2209800"/>
            <a:ext cx="1219200" cy="1219200"/>
            <a:chOff x="720" y="2832"/>
            <a:chExt cx="768" cy="768"/>
          </a:xfrm>
        </p:grpSpPr>
        <p:sp>
          <p:nvSpPr>
            <p:cNvPr id="215057" name="Oval 17"/>
            <p:cNvSpPr>
              <a:spLocks noChangeArrowheads="1"/>
            </p:cNvSpPr>
            <p:nvPr/>
          </p:nvSpPr>
          <p:spPr bwMode="auto">
            <a:xfrm>
              <a:off x="720" y="2832"/>
              <a:ext cx="768" cy="768"/>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058" name="Oval 18"/>
            <p:cNvSpPr>
              <a:spLocks noChangeArrowheads="1"/>
            </p:cNvSpPr>
            <p:nvPr/>
          </p:nvSpPr>
          <p:spPr bwMode="auto">
            <a:xfrm>
              <a:off x="960" y="3168"/>
              <a:ext cx="288" cy="288"/>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059" name="Line 19"/>
            <p:cNvSpPr>
              <a:spLocks noChangeShapeType="1"/>
            </p:cNvSpPr>
            <p:nvPr/>
          </p:nvSpPr>
          <p:spPr bwMode="auto">
            <a:xfrm>
              <a:off x="1032" y="3312"/>
              <a:ext cx="144"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5060" name="Group 20"/>
          <p:cNvGrpSpPr>
            <a:grpSpLocks/>
          </p:cNvGrpSpPr>
          <p:nvPr/>
        </p:nvGrpSpPr>
        <p:grpSpPr bwMode="auto">
          <a:xfrm>
            <a:off x="2362200" y="3238500"/>
            <a:ext cx="1219200" cy="1219200"/>
            <a:chOff x="960" y="2688"/>
            <a:chExt cx="768" cy="768"/>
          </a:xfrm>
        </p:grpSpPr>
        <p:sp>
          <p:nvSpPr>
            <p:cNvPr id="215061" name="Oval 21"/>
            <p:cNvSpPr>
              <a:spLocks noChangeArrowheads="1"/>
            </p:cNvSpPr>
            <p:nvPr/>
          </p:nvSpPr>
          <p:spPr bwMode="auto">
            <a:xfrm>
              <a:off x="960" y="2688"/>
              <a:ext cx="768" cy="768"/>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062" name="Oval 22"/>
            <p:cNvSpPr>
              <a:spLocks noChangeArrowheads="1"/>
            </p:cNvSpPr>
            <p:nvPr/>
          </p:nvSpPr>
          <p:spPr bwMode="auto">
            <a:xfrm>
              <a:off x="1200" y="3024"/>
              <a:ext cx="288" cy="288"/>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063" name="Line 23"/>
            <p:cNvSpPr>
              <a:spLocks noChangeShapeType="1"/>
            </p:cNvSpPr>
            <p:nvPr/>
          </p:nvSpPr>
          <p:spPr bwMode="auto">
            <a:xfrm flipH="1">
              <a:off x="1248" y="2880"/>
              <a:ext cx="19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5064" name="Group 24"/>
          <p:cNvGrpSpPr>
            <a:grpSpLocks/>
          </p:cNvGrpSpPr>
          <p:nvPr/>
        </p:nvGrpSpPr>
        <p:grpSpPr bwMode="auto">
          <a:xfrm>
            <a:off x="2362200" y="5181600"/>
            <a:ext cx="1219200" cy="1219200"/>
            <a:chOff x="1152" y="2592"/>
            <a:chExt cx="768" cy="768"/>
          </a:xfrm>
        </p:grpSpPr>
        <p:sp>
          <p:nvSpPr>
            <p:cNvPr id="215065" name="Oval 25"/>
            <p:cNvSpPr>
              <a:spLocks noChangeArrowheads="1"/>
            </p:cNvSpPr>
            <p:nvPr/>
          </p:nvSpPr>
          <p:spPr bwMode="auto">
            <a:xfrm>
              <a:off x="1152" y="2592"/>
              <a:ext cx="768" cy="768"/>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066" name="Oval 26"/>
            <p:cNvSpPr>
              <a:spLocks noChangeArrowheads="1"/>
            </p:cNvSpPr>
            <p:nvPr/>
          </p:nvSpPr>
          <p:spPr bwMode="auto">
            <a:xfrm>
              <a:off x="1392" y="2915"/>
              <a:ext cx="288" cy="288"/>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15067" name="Group 27"/>
            <p:cNvGrpSpPr>
              <a:grpSpLocks noChangeAspect="1"/>
            </p:cNvGrpSpPr>
            <p:nvPr/>
          </p:nvGrpSpPr>
          <p:grpSpPr bwMode="auto">
            <a:xfrm>
              <a:off x="1412" y="2944"/>
              <a:ext cx="248" cy="230"/>
              <a:chOff x="1200" y="3495"/>
              <a:chExt cx="384" cy="357"/>
            </a:xfrm>
          </p:grpSpPr>
          <p:sp>
            <p:nvSpPr>
              <p:cNvPr id="215068" name="Line 28"/>
              <p:cNvSpPr>
                <a:spLocks noChangeAspect="1" noChangeShapeType="1"/>
              </p:cNvSpPr>
              <p:nvPr/>
            </p:nvSpPr>
            <p:spPr bwMode="auto">
              <a:xfrm flipV="1">
                <a:off x="1392" y="3495"/>
                <a:ext cx="0" cy="14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069" name="Line 29"/>
              <p:cNvSpPr>
                <a:spLocks noChangeAspect="1" noChangeShapeType="1"/>
              </p:cNvSpPr>
              <p:nvPr/>
            </p:nvSpPr>
            <p:spPr bwMode="auto">
              <a:xfrm>
                <a:off x="1392" y="3708"/>
                <a:ext cx="0" cy="14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15070" name="Group 30"/>
              <p:cNvGrpSpPr>
                <a:grpSpLocks noChangeAspect="1"/>
              </p:cNvGrpSpPr>
              <p:nvPr/>
            </p:nvGrpSpPr>
            <p:grpSpPr bwMode="auto">
              <a:xfrm>
                <a:off x="1200" y="3673"/>
                <a:ext cx="384" cy="0"/>
                <a:chOff x="1200" y="3642"/>
                <a:chExt cx="384" cy="0"/>
              </a:xfrm>
            </p:grpSpPr>
            <p:sp>
              <p:nvSpPr>
                <p:cNvPr id="215071" name="Line 31"/>
                <p:cNvSpPr>
                  <a:spLocks noChangeAspect="1" noChangeShapeType="1"/>
                </p:cNvSpPr>
                <p:nvPr/>
              </p:nvSpPr>
              <p:spPr bwMode="auto">
                <a:xfrm rot="5400000" flipV="1">
                  <a:off x="1512" y="3570"/>
                  <a:ext cx="0" cy="14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072" name="Line 32"/>
                <p:cNvSpPr>
                  <a:spLocks noChangeAspect="1" noChangeShapeType="1"/>
                </p:cNvSpPr>
                <p:nvPr/>
              </p:nvSpPr>
              <p:spPr bwMode="auto">
                <a:xfrm rot="16200000" flipV="1">
                  <a:off x="1272" y="3570"/>
                  <a:ext cx="0" cy="14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sp>
        <p:nvSpPr>
          <p:cNvPr id="215073" name="Oval 33"/>
          <p:cNvSpPr>
            <a:spLocks noChangeArrowheads="1"/>
          </p:cNvSpPr>
          <p:nvPr/>
        </p:nvSpPr>
        <p:spPr bwMode="auto">
          <a:xfrm>
            <a:off x="1295400" y="4191000"/>
            <a:ext cx="1219200" cy="12192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15074" name="Group 34"/>
          <p:cNvGrpSpPr>
            <a:grpSpLocks/>
          </p:cNvGrpSpPr>
          <p:nvPr/>
        </p:nvGrpSpPr>
        <p:grpSpPr bwMode="auto">
          <a:xfrm>
            <a:off x="1562100" y="4572000"/>
            <a:ext cx="685800" cy="457200"/>
            <a:chOff x="960" y="2832"/>
            <a:chExt cx="432" cy="288"/>
          </a:xfrm>
        </p:grpSpPr>
        <p:sp>
          <p:nvSpPr>
            <p:cNvPr id="215075" name="Line 35"/>
            <p:cNvSpPr>
              <a:spLocks noChangeShapeType="1"/>
            </p:cNvSpPr>
            <p:nvPr/>
          </p:nvSpPr>
          <p:spPr bwMode="auto">
            <a:xfrm>
              <a:off x="1017" y="3024"/>
              <a:ext cx="317"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076" name="Line 36"/>
            <p:cNvSpPr>
              <a:spLocks noChangeShapeType="1"/>
            </p:cNvSpPr>
            <p:nvPr/>
          </p:nvSpPr>
          <p:spPr bwMode="auto">
            <a:xfrm>
              <a:off x="1075" y="2928"/>
              <a:ext cx="20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077" name="Line 37"/>
            <p:cNvSpPr>
              <a:spLocks noChangeShapeType="1"/>
            </p:cNvSpPr>
            <p:nvPr/>
          </p:nvSpPr>
          <p:spPr bwMode="auto">
            <a:xfrm>
              <a:off x="1133" y="2832"/>
              <a:ext cx="86"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078" name="Line 38"/>
            <p:cNvSpPr>
              <a:spLocks noChangeShapeType="1"/>
            </p:cNvSpPr>
            <p:nvPr/>
          </p:nvSpPr>
          <p:spPr bwMode="auto">
            <a:xfrm>
              <a:off x="960" y="3120"/>
              <a:ext cx="43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descr="gib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8825" y="1978025"/>
            <a:ext cx="5084763" cy="2901950"/>
          </a:xfrm>
          <a:prstGeom prst="rect">
            <a:avLst/>
          </a:prstGeom>
          <a:noFill/>
          <a:extLst>
            <a:ext uri="{909E8E84-426E-40DD-AFC4-6F175D3DCCD1}">
              <a14:hiddenFill xmlns:a14="http://schemas.microsoft.com/office/drawing/2010/main">
                <a:solidFill>
                  <a:srgbClr val="FFFFFF"/>
                </a:solidFill>
              </a14:hiddenFill>
            </a:ext>
          </a:extLst>
        </p:spPr>
      </p:pic>
      <p:sp>
        <p:nvSpPr>
          <p:cNvPr id="216067" name="Text Box 3"/>
          <p:cNvSpPr txBox="1">
            <a:spLocks noChangeArrowheads="1"/>
          </p:cNvSpPr>
          <p:nvPr/>
        </p:nvSpPr>
        <p:spPr bwMode="auto">
          <a:xfrm>
            <a:off x="1219200" y="609600"/>
            <a:ext cx="6705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t>Flow pattern for level flight over the ground in a forward direction</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descr="gib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2150" y="1911350"/>
            <a:ext cx="5218113" cy="3035300"/>
          </a:xfrm>
          <a:prstGeom prst="rect">
            <a:avLst/>
          </a:prstGeom>
          <a:noFill/>
          <a:extLst>
            <a:ext uri="{909E8E84-426E-40DD-AFC4-6F175D3DCCD1}">
              <a14:hiddenFill xmlns:a14="http://schemas.microsoft.com/office/drawing/2010/main">
                <a:solidFill>
                  <a:srgbClr val="FFFFFF"/>
                </a:solidFill>
              </a14:hiddenFill>
            </a:ext>
          </a:extLst>
        </p:spPr>
      </p:pic>
      <p:sp>
        <p:nvSpPr>
          <p:cNvPr id="217091" name="Text Box 3"/>
          <p:cNvSpPr txBox="1">
            <a:spLocks noChangeArrowheads="1"/>
          </p:cNvSpPr>
          <p:nvPr/>
        </p:nvSpPr>
        <p:spPr bwMode="auto">
          <a:xfrm>
            <a:off x="1219200" y="685800"/>
            <a:ext cx="6477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t>Flow pattern for level flight over the ground in a lateral direction</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2518</TotalTime>
  <Words>1313</Words>
  <Application>Microsoft Office PowerPoint</Application>
  <PresentationFormat>On-screen Show (4:3)</PresentationFormat>
  <Paragraphs>105</Paragraphs>
  <Slides>54</Slides>
  <Notes>1</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56" baseType="lpstr">
      <vt:lpstr>Default Design</vt:lpstr>
      <vt:lpstr>Image</vt:lpstr>
      <vt:lpstr>PowerPoint Presentation</vt:lpstr>
      <vt:lpstr>PowerPoint Presentation</vt:lpstr>
      <vt:lpstr>PowerPoint Presentation</vt:lpstr>
      <vt:lpstr>PowerPoint Presentation</vt:lpstr>
      <vt:lpstr>Optic flow (James Gibson, 1950)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Models of Optical Flow Decomposition</vt:lpstr>
      <vt:lpstr>PowerPoint Presentation</vt:lpstr>
      <vt:lpstr>Models of Optical Flow Decomposition</vt:lpstr>
      <vt:lpstr>PowerPoint Presentation</vt:lpstr>
      <vt:lpstr>PowerPoint Presentation</vt:lpstr>
      <vt:lpstr>PowerPoint Presentation</vt:lpstr>
      <vt:lpstr>PowerPoint Presentation</vt:lpstr>
      <vt:lpstr>PowerPoint Presentation</vt:lpstr>
      <vt:lpstr>PowerPoint Presentation</vt:lpstr>
      <vt:lpstr>Perception-Action Cycle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Outfielder Problem</vt:lpstr>
      <vt:lpstr>PowerPoint Presentation</vt:lpstr>
      <vt:lpstr>PowerPoint Presentation</vt:lpstr>
      <vt:lpstr>PowerPoint Presentation</vt:lpstr>
      <vt:lpstr>PowerPoint Presentation</vt:lpstr>
      <vt:lpstr>PowerPoint Presentation</vt:lpstr>
      <vt:lpstr>The VENLab</vt:lpstr>
      <vt:lpstr>PowerPoint Presentation</vt:lpstr>
      <vt:lpstr>PowerPoint Presentation</vt:lpstr>
      <vt:lpstr>PowerPoint Presentation</vt:lpstr>
      <vt:lpstr>PowerPoint Presentation</vt:lpstr>
      <vt:lpstr>PowerPoint Presentation</vt:lpstr>
      <vt:lpstr>PowerPoint Presentation</vt:lpstr>
    </vt:vector>
  </TitlesOfParts>
  <Company>The Ohio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Todd</dc:creator>
  <cp:lastModifiedBy>James Todd</cp:lastModifiedBy>
  <cp:revision>83</cp:revision>
  <dcterms:created xsi:type="dcterms:W3CDTF">2005-02-15T18:11:05Z</dcterms:created>
  <dcterms:modified xsi:type="dcterms:W3CDTF">2014-10-22T18:52:04Z</dcterms:modified>
</cp:coreProperties>
</file>